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2.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3.xml" ContentType="application/vnd.openxmlformats-officedocument.theme+xml"/>
  <Override PartName="/ppt/slideLayouts/slideLayout140.xml" ContentType="application/vnd.openxmlformats-officedocument.presentationml.slideLayout+xml"/>
  <Override PartName="/ppt/theme/theme14.xml" ContentType="application/vnd.openxmlformats-officedocument.theme+xml"/>
  <Override PartName="/ppt/slideLayouts/slideLayout141.xml" ContentType="application/vnd.openxmlformats-officedocument.presentationml.slideLayout+xml"/>
  <Override PartName="/ppt/theme/theme15.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6.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7.xml" ContentType="application/vnd.openxmlformats-officedocument.theme+xml"/>
  <Override PartName="/ppt/slideLayouts/slideLayout164.xml" ContentType="application/vnd.openxmlformats-officedocument.presentationml.slideLayout+xml"/>
  <Override PartName="/ppt/theme/theme18.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4836" r:id="rId2"/>
    <p:sldMasterId id="2147484884" r:id="rId3"/>
    <p:sldMasterId id="2147484896" r:id="rId4"/>
    <p:sldMasterId id="2147484911" r:id="rId5"/>
    <p:sldMasterId id="2147484937" r:id="rId6"/>
    <p:sldMasterId id="2147484961" r:id="rId7"/>
    <p:sldMasterId id="2147484986" r:id="rId8"/>
    <p:sldMasterId id="2147485523" r:id="rId9"/>
    <p:sldMasterId id="2147485535" r:id="rId10"/>
    <p:sldMasterId id="2147485547" r:id="rId11"/>
    <p:sldMasterId id="2147485559" r:id="rId12"/>
    <p:sldMasterId id="2147485730" r:id="rId13"/>
    <p:sldMasterId id="2147485742" r:id="rId14"/>
    <p:sldMasterId id="2147485744" r:id="rId15"/>
    <p:sldMasterId id="2147485748" r:id="rId16"/>
    <p:sldMasterId id="2147485760" r:id="rId17"/>
    <p:sldMasterId id="2147485784" r:id="rId18"/>
    <p:sldMasterId id="2147485786" r:id="rId19"/>
  </p:sldMasterIdLst>
  <p:notesMasterIdLst>
    <p:notesMasterId r:id="rId51"/>
  </p:notesMasterIdLst>
  <p:handoutMasterIdLst>
    <p:handoutMasterId r:id="rId52"/>
  </p:handoutMasterIdLst>
  <p:sldIdLst>
    <p:sldId id="3661" r:id="rId20"/>
    <p:sldId id="2909" r:id="rId21"/>
    <p:sldId id="2912" r:id="rId22"/>
    <p:sldId id="2908" r:id="rId23"/>
    <p:sldId id="2907" r:id="rId24"/>
    <p:sldId id="3662" r:id="rId25"/>
    <p:sldId id="853" r:id="rId26"/>
    <p:sldId id="2821" r:id="rId27"/>
    <p:sldId id="808" r:id="rId28"/>
    <p:sldId id="809" r:id="rId29"/>
    <p:sldId id="4219" r:id="rId30"/>
    <p:sldId id="4250" r:id="rId31"/>
    <p:sldId id="3638" r:id="rId32"/>
    <p:sldId id="812" r:id="rId33"/>
    <p:sldId id="811" r:id="rId34"/>
    <p:sldId id="813" r:id="rId35"/>
    <p:sldId id="4229" r:id="rId36"/>
    <p:sldId id="4239" r:id="rId37"/>
    <p:sldId id="816" r:id="rId38"/>
    <p:sldId id="937" r:id="rId39"/>
    <p:sldId id="938" r:id="rId40"/>
    <p:sldId id="4241" r:id="rId41"/>
    <p:sldId id="939" r:id="rId42"/>
    <p:sldId id="940" r:id="rId43"/>
    <p:sldId id="4242" r:id="rId44"/>
    <p:sldId id="941" r:id="rId45"/>
    <p:sldId id="942" r:id="rId46"/>
    <p:sldId id="4243" r:id="rId47"/>
    <p:sldId id="2085" r:id="rId48"/>
    <p:sldId id="4249" r:id="rId49"/>
    <p:sldId id="277" r:id="rId50"/>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p:defaultTextStyle>
  <p:modifyVerifier cryptProviderType="rsaAES" cryptAlgorithmClass="hash" cryptAlgorithmType="typeAny" cryptAlgorithmSid="14" spinCount="100000" saltData="zWPFWMk7F+54wOB7qkHa8A==" hashData="2G7wDypXBnS70Pr+5JKZQQdVrUdCIb6XcaDmqjLnRPoRsOI99V5taQcpqfJME+evSB8tpdq+loMLIxWlVk9FHA=="/>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00"/>
    <a:srgbClr val="C40011"/>
    <a:srgbClr val="B20025"/>
    <a:srgbClr val="B30024"/>
    <a:srgbClr val="001F75"/>
    <a:srgbClr val="5EC287"/>
    <a:srgbClr val="F7F4F2"/>
    <a:srgbClr val="542F18"/>
    <a:srgbClr val="523017"/>
    <a:srgbClr val="BD4D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956"/>
    <p:restoredTop sz="76871" autoAdjust="0"/>
  </p:normalViewPr>
  <p:slideViewPr>
    <p:cSldViewPr snapToGrid="0">
      <p:cViewPr varScale="1">
        <p:scale>
          <a:sx n="97" d="100"/>
          <a:sy n="97" d="100"/>
        </p:scale>
        <p:origin x="2600" y="184"/>
      </p:cViewPr>
      <p:guideLst>
        <p:guide orient="horz" pos="2160"/>
        <p:guide pos="2880"/>
      </p:guideLst>
    </p:cSldViewPr>
  </p:slideViewPr>
  <p:notesTextViewPr>
    <p:cViewPr>
      <p:scale>
        <a:sx n="105" d="100"/>
        <a:sy n="105" d="100"/>
      </p:scale>
      <p:origin x="0" y="0"/>
    </p:cViewPr>
  </p:notesTextViewPr>
  <p:sorterViewPr>
    <p:cViewPr>
      <p:scale>
        <a:sx n="66" d="100"/>
        <a:sy n="66" d="100"/>
      </p:scale>
      <p:origin x="0" y="5200"/>
    </p:cViewPr>
  </p:sorterViewPr>
  <p:notesViewPr>
    <p:cSldViewPr snapToGrid="0" snapToObjects="1">
      <p:cViewPr varScale="1">
        <p:scale>
          <a:sx n="70" d="100"/>
          <a:sy n="70" d="100"/>
        </p:scale>
        <p:origin x="-2616" y="-9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7.xml"/><Relationship Id="rId39" Type="http://schemas.openxmlformats.org/officeDocument/2006/relationships/slide" Target="slides/slide20.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slide" Target="slides/slide31.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0.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3" name="Date Placeholder 2"/>
          <p:cNvSpPr>
            <a:spLocks noGrp="1"/>
          </p:cNvSpPr>
          <p:nvPr>
            <p:ph type="dt" sz="quarter" idx="1"/>
          </p:nvPr>
        </p:nvSpPr>
        <p:spPr bwMode="auto">
          <a:xfrm>
            <a:off x="3963988"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lgn="r">
              <a:defRPr sz="1200"/>
            </a:lvl1pPr>
          </a:lstStyle>
          <a:p>
            <a:pPr>
              <a:defRPr/>
            </a:pPr>
            <a:fld id="{E266AC0B-B3A8-164A-BAE2-9BF137C10619}" type="datetime1">
              <a:rPr lang="en-US">
                <a:latin typeface="Avenir Book" panose="02000503020000020003" pitchFamily="2" charset="0"/>
              </a:rPr>
              <a:pPr>
                <a:defRPr/>
              </a:pPr>
              <a:t>7/2/24</a:t>
            </a:fld>
            <a:endParaRPr lang="en-GB" dirty="0">
              <a:latin typeface="Avenir Book" panose="02000503020000020003" pitchFamily="2" charset="0"/>
            </a:endParaRPr>
          </a:p>
        </p:txBody>
      </p:sp>
      <p:sp>
        <p:nvSpPr>
          <p:cNvPr id="4" name="Footer Placeholder 3"/>
          <p:cNvSpPr>
            <a:spLocks noGrp="1"/>
          </p:cNvSpPr>
          <p:nvPr>
            <p:ph type="ftr" sz="quarter" idx="2"/>
          </p:nvPr>
        </p:nvSpPr>
        <p:spPr bwMode="auto">
          <a:xfrm>
            <a:off x="0"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5" name="Slide Number Placeholder 4"/>
          <p:cNvSpPr>
            <a:spLocks noGrp="1"/>
          </p:cNvSpPr>
          <p:nvPr>
            <p:ph type="sldNum" sz="quarter" idx="3"/>
          </p:nvPr>
        </p:nvSpPr>
        <p:spPr bwMode="auto">
          <a:xfrm>
            <a:off x="3963988"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lgn="r">
              <a:defRPr sz="1200"/>
            </a:lvl1pPr>
          </a:lstStyle>
          <a:p>
            <a:pPr>
              <a:defRPr/>
            </a:pPr>
            <a:fld id="{8194931A-D39D-C346-8DC2-781B45F44193}" type="slidenum">
              <a:rPr lang="en-GB">
                <a:latin typeface="Avenir Book" panose="02000503020000020003" pitchFamily="2" charset="0"/>
              </a:rPr>
              <a:pPr>
                <a:defRPr/>
              </a:pPr>
              <a:t>‹#›</a:t>
            </a:fld>
            <a:endParaRPr lang="en-GB" dirty="0">
              <a:latin typeface="Avenir Book" panose="02000503020000020003" pitchFamily="2" charset="0"/>
            </a:endParaRPr>
          </a:p>
        </p:txBody>
      </p:sp>
    </p:spTree>
    <p:extLst>
      <p:ext uri="{BB962C8B-B14F-4D97-AF65-F5344CB8AC3E}">
        <p14:creationId xmlns:p14="http://schemas.microsoft.com/office/powerpoint/2010/main" val="2675404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lgn="r">
              <a:defRPr sz="1200" b="0" i="0">
                <a:latin typeface="Avenir Book" panose="02000503020000020003" pitchFamily="2" charset="0"/>
              </a:defRPr>
            </a:lvl1pPr>
          </a:lstStyle>
          <a:p>
            <a:pPr>
              <a:defRPr/>
            </a:pPr>
            <a:endParaRPr lang="en-US" dirty="0"/>
          </a:p>
        </p:txBody>
      </p:sp>
      <p:sp>
        <p:nvSpPr>
          <p:cNvPr id="276484" name="Rectangle 4"/>
          <p:cNvSpPr>
            <a:spLocks noGrp="1" noRot="1" noChangeAspect="1" noChangeArrowheads="1" noTextEdit="1"/>
          </p:cNvSpPr>
          <p:nvPr>
            <p:ph type="sldImg" idx="2"/>
          </p:nvPr>
        </p:nvSpPr>
        <p:spPr bwMode="auto">
          <a:xfrm>
            <a:off x="1177925" y="695325"/>
            <a:ext cx="4643438" cy="34829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lgn="r">
              <a:defRPr sz="1200" b="0" i="0">
                <a:latin typeface="Avenir Book" panose="02000503020000020003" pitchFamily="2" charset="0"/>
              </a:defRPr>
            </a:lvl1pPr>
          </a:lstStyle>
          <a:p>
            <a:pPr>
              <a:defRPr/>
            </a:pPr>
            <a:fld id="{F8ED5F03-7BA7-314F-8145-8D2ED49A0D99}" type="slidenum">
              <a:rPr lang="en-US" smtClean="0"/>
              <a:pPr>
                <a:defRPr/>
              </a:pPr>
              <a:t>‹#›</a:t>
            </a:fld>
            <a:endParaRPr lang="en-US" dirty="0"/>
          </a:p>
        </p:txBody>
      </p:sp>
    </p:spTree>
    <p:extLst>
      <p:ext uri="{BB962C8B-B14F-4D97-AF65-F5344CB8AC3E}">
        <p14:creationId xmlns:p14="http://schemas.microsoft.com/office/powerpoint/2010/main" val="259573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4572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9144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3716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18288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76950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0332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704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999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5743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346219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sz="1200" u="none" strike="noStrike" kern="1200" dirty="0">
              <a:solidFill>
                <a:schemeClr val="tx1"/>
              </a:solidFill>
              <a:effectLst/>
              <a:ea typeface="Avenir Medium" charset="0"/>
              <a:cs typeface="Avenir Medium" charset="0"/>
            </a:endParaRPr>
          </a:p>
        </p:txBody>
      </p:sp>
      <p:sp>
        <p:nvSpPr>
          <p:cNvPr id="4" name="Slide Number Placeholder 3"/>
          <p:cNvSpPr>
            <a:spLocks noGrp="1"/>
          </p:cNvSpPr>
          <p:nvPr>
            <p:ph type="sldNum" sz="quarter" idx="10"/>
          </p:nvPr>
        </p:nvSpPr>
        <p:spPr/>
        <p:txBody>
          <a:bodyPr/>
          <a:lstStyle/>
          <a:p>
            <a:pPr>
              <a:defRPr/>
            </a:pPr>
            <a:fld id="{F8ED5F03-7BA7-314F-8145-8D2ED49A0D99}" type="slidenum">
              <a:rPr lang="en-US">
                <a:solidFill>
                  <a:srgbClr val="000000"/>
                </a:solidFill>
              </a:rPr>
              <a:pPr>
                <a:defRPr/>
              </a:pPr>
              <a:t>7</a:t>
            </a:fld>
            <a:endParaRPr lang="en-US" dirty="0">
              <a:solidFill>
                <a:srgbClr val="000000"/>
              </a:solidFill>
            </a:endParaRPr>
          </a:p>
        </p:txBody>
      </p:sp>
    </p:spTree>
    <p:extLst>
      <p:ext uri="{BB962C8B-B14F-4D97-AF65-F5344CB8AC3E}">
        <p14:creationId xmlns:p14="http://schemas.microsoft.com/office/powerpoint/2010/main" val="1535955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5" name="Rectangle 2"/>
          <p:cNvSpPr>
            <a:spLocks noGrp="1" noRot="1" noChangeAspect="1" noChangeArrowheads="1" noTextEdit="1"/>
          </p:cNvSpPr>
          <p:nvPr>
            <p:ph type="sldImg"/>
          </p:nvPr>
        </p:nvSpPr>
        <p:spPr>
          <a:xfrm>
            <a:off x="1177925" y="696913"/>
            <a:ext cx="4641850" cy="3481387"/>
          </a:xfrm>
          <a:ln/>
        </p:spPr>
      </p:sp>
      <p:sp>
        <p:nvSpPr>
          <p:cNvPr id="13107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3137850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177925" y="696913"/>
            <a:ext cx="4641850" cy="3481387"/>
          </a:xfrm>
          <a:ln/>
        </p:spPr>
      </p:sp>
      <p:sp>
        <p:nvSpPr>
          <p:cNvPr id="9113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689316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a:defRPr sz="2400" b="1">
                <a:solidFill>
                  <a:schemeClr val="tx1"/>
                </a:solidFill>
                <a:latin typeface="Verdana" charset="0"/>
                <a:ea typeface="ＭＳ Ｐゴシック" charset="0"/>
                <a:cs typeface="ＭＳ Ｐゴシック" charset="0"/>
              </a:defRPr>
            </a:lvl1pPr>
            <a:lvl2pPr marL="37931725" indent="-37474525" defTabSz="930275">
              <a:defRPr sz="2400" b="1">
                <a:solidFill>
                  <a:schemeClr val="tx1"/>
                </a:solidFill>
                <a:latin typeface="Verdana" charset="0"/>
                <a:ea typeface="ＭＳ Ｐゴシック" charset="0"/>
              </a:defRPr>
            </a:lvl2pPr>
            <a:lvl3pPr>
              <a:defRPr sz="2400" b="1">
                <a:solidFill>
                  <a:schemeClr val="tx1"/>
                </a:solidFill>
                <a:latin typeface="Verdana" charset="0"/>
                <a:ea typeface="ＭＳ Ｐゴシック" charset="0"/>
              </a:defRPr>
            </a:lvl3pPr>
            <a:lvl4pPr>
              <a:defRPr sz="2400" b="1">
                <a:solidFill>
                  <a:schemeClr val="tx1"/>
                </a:solidFill>
                <a:latin typeface="Verdana" charset="0"/>
                <a:ea typeface="ＭＳ Ｐゴシック" charset="0"/>
              </a:defRPr>
            </a:lvl4pPr>
            <a:lvl5pPr>
              <a:defRPr sz="2400" b="1">
                <a:solidFill>
                  <a:schemeClr val="tx1"/>
                </a:solidFill>
                <a:latin typeface="Verdana" charset="0"/>
                <a:ea typeface="ＭＳ Ｐゴシック" charset="0"/>
              </a:defRPr>
            </a:lvl5pPr>
            <a:lvl6pPr marL="457200" eaLnBrk="0" fontAlgn="base" hangingPunct="0">
              <a:spcBef>
                <a:spcPct val="0"/>
              </a:spcBef>
              <a:spcAft>
                <a:spcPct val="0"/>
              </a:spcAft>
              <a:defRPr sz="2400" b="1">
                <a:solidFill>
                  <a:schemeClr val="tx1"/>
                </a:solidFill>
                <a:latin typeface="Verdana" charset="0"/>
                <a:ea typeface="ＭＳ Ｐゴシック" charset="0"/>
              </a:defRPr>
            </a:lvl6pPr>
            <a:lvl7pPr marL="914400" eaLnBrk="0" fontAlgn="base" hangingPunct="0">
              <a:spcBef>
                <a:spcPct val="0"/>
              </a:spcBef>
              <a:spcAft>
                <a:spcPct val="0"/>
              </a:spcAft>
              <a:defRPr sz="2400" b="1">
                <a:solidFill>
                  <a:schemeClr val="tx1"/>
                </a:solidFill>
                <a:latin typeface="Verdana" charset="0"/>
                <a:ea typeface="ＭＳ Ｐゴシック" charset="0"/>
              </a:defRPr>
            </a:lvl7pPr>
            <a:lvl8pPr marL="1371600" eaLnBrk="0" fontAlgn="base" hangingPunct="0">
              <a:spcBef>
                <a:spcPct val="0"/>
              </a:spcBef>
              <a:spcAft>
                <a:spcPct val="0"/>
              </a:spcAft>
              <a:defRPr sz="2400" b="1">
                <a:solidFill>
                  <a:schemeClr val="tx1"/>
                </a:solidFill>
                <a:latin typeface="Verdana" charset="0"/>
                <a:ea typeface="ＭＳ Ｐゴシック" charset="0"/>
              </a:defRPr>
            </a:lvl8pPr>
            <a:lvl9pPr marL="1828800" eaLnBrk="0" fontAlgn="base" hangingPunct="0">
              <a:spcBef>
                <a:spcPct val="0"/>
              </a:spcBef>
              <a:spcAft>
                <a:spcPct val="0"/>
              </a:spcAft>
              <a:defRPr sz="2400" b="1">
                <a:solidFill>
                  <a:schemeClr val="tx1"/>
                </a:solidFill>
                <a:latin typeface="Verdana" charset="0"/>
                <a:ea typeface="ＭＳ Ｐゴシック" charset="0"/>
              </a:defRPr>
            </a:lvl9pPr>
          </a:lstStyle>
          <a:p>
            <a:fld id="{A4A1ACDF-28EE-7443-8451-A85894F84E85}" type="slidenum">
              <a:rPr lang="en-US" sz="1200" b="0">
                <a:solidFill>
                  <a:srgbClr val="000000"/>
                </a:solidFill>
                <a:latin typeface="Avenir Book" panose="02000503020000020003" pitchFamily="2" charset="0"/>
                <a:ea typeface="Avenir Medium" charset="0"/>
                <a:cs typeface="Avenir Medium" charset="0"/>
              </a:rPr>
              <a:pPr/>
              <a:t>10</a:t>
            </a:fld>
            <a:endParaRPr lang="en-US" sz="1200" b="0" dirty="0">
              <a:solidFill>
                <a:srgbClr val="000000"/>
              </a:solidFill>
              <a:latin typeface="Avenir Book" panose="02000503020000020003" pitchFamily="2" charset="0"/>
              <a:ea typeface="Avenir Medium" charset="0"/>
              <a:cs typeface="Avenir Medium" charset="0"/>
            </a:endParaRPr>
          </a:p>
        </p:txBody>
      </p:sp>
      <p:sp>
        <p:nvSpPr>
          <p:cNvPr id="234499" name="Rectangle 2"/>
          <p:cNvSpPr>
            <a:spLocks noGrp="1" noRot="1" noChangeAspect="1" noChangeArrowheads="1" noTextEdit="1"/>
          </p:cNvSpPr>
          <p:nvPr>
            <p:ph type="sldImg"/>
          </p:nvPr>
        </p:nvSpPr>
        <p:spPr>
          <a:xfrm>
            <a:off x="1177925" y="696913"/>
            <a:ext cx="4641850" cy="3481387"/>
          </a:xfrm>
          <a:ln/>
        </p:spPr>
      </p:sp>
      <p:sp>
        <p:nvSpPr>
          <p:cNvPr id="234500"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149823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3FA71-14FB-265E-4CEE-8AADA0A08AF8}"/>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F677CC5B-7E44-05E4-272A-18AE118B76F8}"/>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CAFDD98C-AC51-1AD5-55C7-73BC9D16F575}"/>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1681846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a:defRPr sz="2400" b="1">
                <a:solidFill>
                  <a:schemeClr val="tx1"/>
                </a:solidFill>
                <a:latin typeface="Verdana" charset="0"/>
                <a:ea typeface="ＭＳ Ｐゴシック" charset="0"/>
                <a:cs typeface="ＭＳ Ｐゴシック" charset="0"/>
              </a:defRPr>
            </a:lvl1pPr>
            <a:lvl2pPr marL="37931725" indent="-37474525" defTabSz="930275">
              <a:defRPr sz="2400" b="1">
                <a:solidFill>
                  <a:schemeClr val="tx1"/>
                </a:solidFill>
                <a:latin typeface="Verdana" charset="0"/>
                <a:ea typeface="ＭＳ Ｐゴシック" charset="0"/>
              </a:defRPr>
            </a:lvl2pPr>
            <a:lvl3pPr>
              <a:defRPr sz="2400" b="1">
                <a:solidFill>
                  <a:schemeClr val="tx1"/>
                </a:solidFill>
                <a:latin typeface="Verdana" charset="0"/>
                <a:ea typeface="ＭＳ Ｐゴシック" charset="0"/>
              </a:defRPr>
            </a:lvl3pPr>
            <a:lvl4pPr>
              <a:defRPr sz="2400" b="1">
                <a:solidFill>
                  <a:schemeClr val="tx1"/>
                </a:solidFill>
                <a:latin typeface="Verdana" charset="0"/>
                <a:ea typeface="ＭＳ Ｐゴシック" charset="0"/>
              </a:defRPr>
            </a:lvl4pPr>
            <a:lvl5pPr>
              <a:defRPr sz="2400" b="1">
                <a:solidFill>
                  <a:schemeClr val="tx1"/>
                </a:solidFill>
                <a:latin typeface="Verdana" charset="0"/>
                <a:ea typeface="ＭＳ Ｐゴシック" charset="0"/>
              </a:defRPr>
            </a:lvl5pPr>
            <a:lvl6pPr marL="457200" eaLnBrk="0" fontAlgn="base" hangingPunct="0">
              <a:spcBef>
                <a:spcPct val="0"/>
              </a:spcBef>
              <a:spcAft>
                <a:spcPct val="0"/>
              </a:spcAft>
              <a:defRPr sz="2400" b="1">
                <a:solidFill>
                  <a:schemeClr val="tx1"/>
                </a:solidFill>
                <a:latin typeface="Verdana" charset="0"/>
                <a:ea typeface="ＭＳ Ｐゴシック" charset="0"/>
              </a:defRPr>
            </a:lvl6pPr>
            <a:lvl7pPr marL="914400" eaLnBrk="0" fontAlgn="base" hangingPunct="0">
              <a:spcBef>
                <a:spcPct val="0"/>
              </a:spcBef>
              <a:spcAft>
                <a:spcPct val="0"/>
              </a:spcAft>
              <a:defRPr sz="2400" b="1">
                <a:solidFill>
                  <a:schemeClr val="tx1"/>
                </a:solidFill>
                <a:latin typeface="Verdana" charset="0"/>
                <a:ea typeface="ＭＳ Ｐゴシック" charset="0"/>
              </a:defRPr>
            </a:lvl7pPr>
            <a:lvl8pPr marL="1371600" eaLnBrk="0" fontAlgn="base" hangingPunct="0">
              <a:spcBef>
                <a:spcPct val="0"/>
              </a:spcBef>
              <a:spcAft>
                <a:spcPct val="0"/>
              </a:spcAft>
              <a:defRPr sz="2400" b="1">
                <a:solidFill>
                  <a:schemeClr val="tx1"/>
                </a:solidFill>
                <a:latin typeface="Verdana" charset="0"/>
                <a:ea typeface="ＭＳ Ｐゴシック" charset="0"/>
              </a:defRPr>
            </a:lvl8pPr>
            <a:lvl9pPr marL="1828800" eaLnBrk="0" fontAlgn="base" hangingPunct="0">
              <a:spcBef>
                <a:spcPct val="0"/>
              </a:spcBef>
              <a:spcAft>
                <a:spcPct val="0"/>
              </a:spcAft>
              <a:defRPr sz="2400" b="1">
                <a:solidFill>
                  <a:schemeClr val="tx1"/>
                </a:solidFill>
                <a:latin typeface="Verdana"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A4A1ACDF-28EE-7443-8451-A85894F84E85}"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34499" name="Rectangle 2"/>
          <p:cNvSpPr>
            <a:spLocks noGrp="1" noRot="1" noChangeAspect="1" noChangeArrowheads="1" noTextEdit="1"/>
          </p:cNvSpPr>
          <p:nvPr>
            <p:ph type="sldImg"/>
          </p:nvPr>
        </p:nvSpPr>
        <p:spPr>
          <a:xfrm>
            <a:off x="1177925" y="696913"/>
            <a:ext cx="4641850" cy="3481387"/>
          </a:xfrm>
          <a:ln/>
        </p:spPr>
      </p:sp>
      <p:sp>
        <p:nvSpPr>
          <p:cNvPr id="234500"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1404741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124756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29565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603150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a:defRPr sz="2400" b="1">
                <a:solidFill>
                  <a:schemeClr val="tx1"/>
                </a:solidFill>
                <a:latin typeface="Verdana" charset="0"/>
                <a:ea typeface="ＭＳ Ｐゴシック" charset="0"/>
                <a:cs typeface="ＭＳ Ｐゴシック" charset="0"/>
              </a:defRPr>
            </a:lvl1pPr>
            <a:lvl2pPr marL="37931725" indent="-37474525" defTabSz="930275">
              <a:defRPr sz="2400" b="1">
                <a:solidFill>
                  <a:schemeClr val="tx1"/>
                </a:solidFill>
                <a:latin typeface="Verdana" charset="0"/>
                <a:ea typeface="ＭＳ Ｐゴシック" charset="0"/>
              </a:defRPr>
            </a:lvl2pPr>
            <a:lvl3pPr>
              <a:defRPr sz="2400" b="1">
                <a:solidFill>
                  <a:schemeClr val="tx1"/>
                </a:solidFill>
                <a:latin typeface="Verdana" charset="0"/>
                <a:ea typeface="ＭＳ Ｐゴシック" charset="0"/>
              </a:defRPr>
            </a:lvl3pPr>
            <a:lvl4pPr>
              <a:defRPr sz="2400" b="1">
                <a:solidFill>
                  <a:schemeClr val="tx1"/>
                </a:solidFill>
                <a:latin typeface="Verdana" charset="0"/>
                <a:ea typeface="ＭＳ Ｐゴシック" charset="0"/>
              </a:defRPr>
            </a:lvl4pPr>
            <a:lvl5pPr>
              <a:defRPr sz="2400" b="1">
                <a:solidFill>
                  <a:schemeClr val="tx1"/>
                </a:solidFill>
                <a:latin typeface="Verdana" charset="0"/>
                <a:ea typeface="ＭＳ Ｐゴシック" charset="0"/>
              </a:defRPr>
            </a:lvl5pPr>
            <a:lvl6pPr marL="457200" eaLnBrk="0" fontAlgn="base" hangingPunct="0">
              <a:spcBef>
                <a:spcPct val="0"/>
              </a:spcBef>
              <a:spcAft>
                <a:spcPct val="0"/>
              </a:spcAft>
              <a:defRPr sz="2400" b="1">
                <a:solidFill>
                  <a:schemeClr val="tx1"/>
                </a:solidFill>
                <a:latin typeface="Verdana" charset="0"/>
                <a:ea typeface="ＭＳ Ｐゴシック" charset="0"/>
              </a:defRPr>
            </a:lvl6pPr>
            <a:lvl7pPr marL="914400" eaLnBrk="0" fontAlgn="base" hangingPunct="0">
              <a:spcBef>
                <a:spcPct val="0"/>
              </a:spcBef>
              <a:spcAft>
                <a:spcPct val="0"/>
              </a:spcAft>
              <a:defRPr sz="2400" b="1">
                <a:solidFill>
                  <a:schemeClr val="tx1"/>
                </a:solidFill>
                <a:latin typeface="Verdana" charset="0"/>
                <a:ea typeface="ＭＳ Ｐゴシック" charset="0"/>
              </a:defRPr>
            </a:lvl7pPr>
            <a:lvl8pPr marL="1371600" eaLnBrk="0" fontAlgn="base" hangingPunct="0">
              <a:spcBef>
                <a:spcPct val="0"/>
              </a:spcBef>
              <a:spcAft>
                <a:spcPct val="0"/>
              </a:spcAft>
              <a:defRPr sz="2400" b="1">
                <a:solidFill>
                  <a:schemeClr val="tx1"/>
                </a:solidFill>
                <a:latin typeface="Verdana" charset="0"/>
                <a:ea typeface="ＭＳ Ｐゴシック" charset="0"/>
              </a:defRPr>
            </a:lvl8pPr>
            <a:lvl9pPr marL="1828800" eaLnBrk="0" fontAlgn="base" hangingPunct="0">
              <a:spcBef>
                <a:spcPct val="0"/>
              </a:spcBef>
              <a:spcAft>
                <a:spcPct val="0"/>
              </a:spcAft>
              <a:defRPr sz="2400" b="1">
                <a:solidFill>
                  <a:schemeClr val="tx1"/>
                </a:solidFill>
                <a:latin typeface="Verdana" charset="0"/>
                <a:ea typeface="ＭＳ Ｐゴシック" charset="0"/>
              </a:defRPr>
            </a:lvl9pPr>
          </a:lstStyle>
          <a:p>
            <a:fld id="{A4A1ACDF-28EE-7443-8451-A85894F84E85}" type="slidenum">
              <a:rPr lang="en-US" sz="1200" b="0">
                <a:solidFill>
                  <a:srgbClr val="000000"/>
                </a:solidFill>
                <a:latin typeface="Avenir Book" panose="02000503020000020003" pitchFamily="2" charset="0"/>
                <a:ea typeface="Avenir Medium" charset="0"/>
                <a:cs typeface="Avenir Medium" charset="0"/>
              </a:rPr>
              <a:pPr/>
              <a:t>16</a:t>
            </a:fld>
            <a:endParaRPr lang="en-US" sz="1200" b="0" dirty="0">
              <a:solidFill>
                <a:srgbClr val="000000"/>
              </a:solidFill>
              <a:latin typeface="Avenir Book" panose="02000503020000020003" pitchFamily="2" charset="0"/>
              <a:ea typeface="Avenir Medium" charset="0"/>
              <a:cs typeface="Avenir Medium" charset="0"/>
            </a:endParaRPr>
          </a:p>
        </p:txBody>
      </p:sp>
      <p:sp>
        <p:nvSpPr>
          <p:cNvPr id="234499" name="Rectangle 2"/>
          <p:cNvSpPr>
            <a:spLocks noGrp="1" noRot="1" noChangeAspect="1" noChangeArrowheads="1" noTextEdit="1"/>
          </p:cNvSpPr>
          <p:nvPr>
            <p:ph type="sldImg"/>
          </p:nvPr>
        </p:nvSpPr>
        <p:spPr>
          <a:xfrm>
            <a:off x="1177925" y="696913"/>
            <a:ext cx="4641850" cy="3481387"/>
          </a:xfrm>
          <a:ln/>
        </p:spPr>
      </p:sp>
      <p:sp>
        <p:nvSpPr>
          <p:cNvPr id="234500"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rtl="0"/>
            <a:endParaRPr lang="en-US" dirty="0">
              <a:solidFill>
                <a:srgbClr val="333333"/>
              </a:solidFill>
              <a:effectLst/>
            </a:endParaRPr>
          </a:p>
        </p:txBody>
      </p:sp>
    </p:spTree>
    <p:extLst>
      <p:ext uri="{BB962C8B-B14F-4D97-AF65-F5344CB8AC3E}">
        <p14:creationId xmlns:p14="http://schemas.microsoft.com/office/powerpoint/2010/main" val="453473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236E0-15E3-8EEA-756B-17387762528C}"/>
            </a:ext>
          </a:extLst>
        </p:cNvPr>
        <p:cNvGrpSpPr/>
        <p:nvPr/>
      </p:nvGrpSpPr>
      <p:grpSpPr>
        <a:xfrm>
          <a:off x="0" y="0"/>
          <a:ext cx="0" cy="0"/>
          <a:chOff x="0" y="0"/>
          <a:chExt cx="0" cy="0"/>
        </a:xfrm>
      </p:grpSpPr>
      <p:sp>
        <p:nvSpPr>
          <p:cNvPr id="234498" name="Rectangle 7">
            <a:extLst>
              <a:ext uri="{FF2B5EF4-FFF2-40B4-BE49-F238E27FC236}">
                <a16:creationId xmlns:a16="http://schemas.microsoft.com/office/drawing/2014/main" id="{EF93A066-374E-2C14-B203-D404DCDE127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2400" b="1">
                <a:solidFill>
                  <a:schemeClr val="tx1"/>
                </a:solidFill>
                <a:latin typeface="Verdana" charset="0"/>
                <a:ea typeface="ＭＳ Ｐゴシック" charset="0"/>
                <a:cs typeface="ＭＳ Ｐゴシック" charset="0"/>
              </a:defRPr>
            </a:lvl1pPr>
            <a:lvl2pPr marL="37931725" indent="-37474525" defTabSz="930275">
              <a:defRPr sz="2400" b="1">
                <a:solidFill>
                  <a:schemeClr val="tx1"/>
                </a:solidFill>
                <a:latin typeface="Verdana" charset="0"/>
                <a:ea typeface="ＭＳ Ｐゴシック" charset="0"/>
              </a:defRPr>
            </a:lvl2pPr>
            <a:lvl3pPr>
              <a:defRPr sz="2400" b="1">
                <a:solidFill>
                  <a:schemeClr val="tx1"/>
                </a:solidFill>
                <a:latin typeface="Verdana" charset="0"/>
                <a:ea typeface="ＭＳ Ｐゴシック" charset="0"/>
              </a:defRPr>
            </a:lvl3pPr>
            <a:lvl4pPr>
              <a:defRPr sz="2400" b="1">
                <a:solidFill>
                  <a:schemeClr val="tx1"/>
                </a:solidFill>
                <a:latin typeface="Verdana" charset="0"/>
                <a:ea typeface="ＭＳ Ｐゴシック" charset="0"/>
              </a:defRPr>
            </a:lvl4pPr>
            <a:lvl5pPr>
              <a:defRPr sz="2400" b="1">
                <a:solidFill>
                  <a:schemeClr val="tx1"/>
                </a:solidFill>
                <a:latin typeface="Verdana" charset="0"/>
                <a:ea typeface="ＭＳ Ｐゴシック" charset="0"/>
              </a:defRPr>
            </a:lvl5pPr>
            <a:lvl6pPr marL="457200" eaLnBrk="0" fontAlgn="base" hangingPunct="0">
              <a:spcBef>
                <a:spcPct val="0"/>
              </a:spcBef>
              <a:spcAft>
                <a:spcPct val="0"/>
              </a:spcAft>
              <a:defRPr sz="2400" b="1">
                <a:solidFill>
                  <a:schemeClr val="tx1"/>
                </a:solidFill>
                <a:latin typeface="Verdana" charset="0"/>
                <a:ea typeface="ＭＳ Ｐゴシック" charset="0"/>
              </a:defRPr>
            </a:lvl6pPr>
            <a:lvl7pPr marL="914400" eaLnBrk="0" fontAlgn="base" hangingPunct="0">
              <a:spcBef>
                <a:spcPct val="0"/>
              </a:spcBef>
              <a:spcAft>
                <a:spcPct val="0"/>
              </a:spcAft>
              <a:defRPr sz="2400" b="1">
                <a:solidFill>
                  <a:schemeClr val="tx1"/>
                </a:solidFill>
                <a:latin typeface="Verdana" charset="0"/>
                <a:ea typeface="ＭＳ Ｐゴシック" charset="0"/>
              </a:defRPr>
            </a:lvl7pPr>
            <a:lvl8pPr marL="1371600" eaLnBrk="0" fontAlgn="base" hangingPunct="0">
              <a:spcBef>
                <a:spcPct val="0"/>
              </a:spcBef>
              <a:spcAft>
                <a:spcPct val="0"/>
              </a:spcAft>
              <a:defRPr sz="2400" b="1">
                <a:solidFill>
                  <a:schemeClr val="tx1"/>
                </a:solidFill>
                <a:latin typeface="Verdana" charset="0"/>
                <a:ea typeface="ＭＳ Ｐゴシック" charset="0"/>
              </a:defRPr>
            </a:lvl8pPr>
            <a:lvl9pPr marL="1828800" eaLnBrk="0" fontAlgn="base" hangingPunct="0">
              <a:spcBef>
                <a:spcPct val="0"/>
              </a:spcBef>
              <a:spcAft>
                <a:spcPct val="0"/>
              </a:spcAft>
              <a:defRPr sz="2400" b="1">
                <a:solidFill>
                  <a:schemeClr val="tx1"/>
                </a:solidFill>
                <a:latin typeface="Verdana" charset="0"/>
                <a:ea typeface="ＭＳ Ｐゴシック" charset="0"/>
              </a:defRPr>
            </a:lvl9pPr>
          </a:lstStyle>
          <a:p>
            <a:fld id="{A4A1ACDF-28EE-7443-8451-A85894F84E85}" type="slidenum">
              <a:rPr lang="en-US" sz="1200" b="0">
                <a:solidFill>
                  <a:srgbClr val="000000"/>
                </a:solidFill>
                <a:latin typeface="Avenir Book" panose="02000503020000020003" pitchFamily="2" charset="0"/>
                <a:ea typeface="Avenir Medium" charset="0"/>
                <a:cs typeface="Avenir Medium" charset="0"/>
              </a:rPr>
              <a:pPr/>
              <a:t>17</a:t>
            </a:fld>
            <a:endParaRPr lang="en-US" sz="1200" b="0" dirty="0">
              <a:solidFill>
                <a:srgbClr val="000000"/>
              </a:solidFill>
              <a:latin typeface="Avenir Book" panose="02000503020000020003" pitchFamily="2" charset="0"/>
              <a:ea typeface="Avenir Medium" charset="0"/>
              <a:cs typeface="Avenir Medium" charset="0"/>
            </a:endParaRPr>
          </a:p>
        </p:txBody>
      </p:sp>
      <p:sp>
        <p:nvSpPr>
          <p:cNvPr id="234499" name="Rectangle 2">
            <a:extLst>
              <a:ext uri="{FF2B5EF4-FFF2-40B4-BE49-F238E27FC236}">
                <a16:creationId xmlns:a16="http://schemas.microsoft.com/office/drawing/2014/main" id="{4CC94A8D-19EA-DF22-6331-34D001B33D2A}"/>
              </a:ext>
            </a:extLst>
          </p:cNvPr>
          <p:cNvSpPr>
            <a:spLocks noGrp="1" noRot="1" noChangeAspect="1" noChangeArrowheads="1" noTextEdit="1"/>
          </p:cNvSpPr>
          <p:nvPr>
            <p:ph type="sldImg"/>
          </p:nvPr>
        </p:nvSpPr>
        <p:spPr>
          <a:xfrm>
            <a:off x="1177925" y="696913"/>
            <a:ext cx="4641850" cy="3481387"/>
          </a:xfrm>
          <a:ln/>
        </p:spPr>
      </p:sp>
      <p:sp>
        <p:nvSpPr>
          <p:cNvPr id="234500" name="Rectangle 3">
            <a:extLst>
              <a:ext uri="{FF2B5EF4-FFF2-40B4-BE49-F238E27FC236}">
                <a16:creationId xmlns:a16="http://schemas.microsoft.com/office/drawing/2014/main" id="{C62C3926-57B6-D726-E328-3554463D057C}"/>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968632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770054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23</a:t>
            </a:fld>
            <a:endParaRPr lang="en-US" dirty="0">
              <a:solidFill>
                <a:srgbClr val="000000"/>
              </a:solidFill>
            </a:endParaRPr>
          </a:p>
        </p:txBody>
      </p:sp>
      <p:sp>
        <p:nvSpPr>
          <p:cNvPr id="5" name="Date Placeholder 4"/>
          <p:cNvSpPr>
            <a:spLocks noGrp="1"/>
          </p:cNvSpPr>
          <p:nvPr>
            <p:ph type="dt" idx="11"/>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441582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A5EE9-344D-638A-FB96-E8523B355CF6}"/>
            </a:ext>
          </a:extLst>
        </p:cNvPr>
        <p:cNvGrpSpPr/>
        <p:nvPr/>
      </p:nvGrpSpPr>
      <p:grpSpPr>
        <a:xfrm>
          <a:off x="0" y="0"/>
          <a:ext cx="0" cy="0"/>
          <a:chOff x="0" y="0"/>
          <a:chExt cx="0" cy="0"/>
        </a:xfrm>
      </p:grpSpPr>
      <p:sp>
        <p:nvSpPr>
          <p:cNvPr id="117762" name="Rectangle 7">
            <a:extLst>
              <a:ext uri="{FF2B5EF4-FFF2-40B4-BE49-F238E27FC236}">
                <a16:creationId xmlns:a16="http://schemas.microsoft.com/office/drawing/2014/main" id="{39F8042A-DBFF-E020-2E03-502A29264142}"/>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22573C-6184-4F44-9E53-E5F3DBC4499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endParaRPr>
          </a:p>
        </p:txBody>
      </p:sp>
      <p:sp>
        <p:nvSpPr>
          <p:cNvPr id="117763" name="Rectangle 2">
            <a:extLst>
              <a:ext uri="{FF2B5EF4-FFF2-40B4-BE49-F238E27FC236}">
                <a16:creationId xmlns:a16="http://schemas.microsoft.com/office/drawing/2014/main" id="{934A63EA-14DF-4E6A-50F5-F658D999657D}"/>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22E5978C-736C-F446-C511-1BF615EFD7E5}"/>
              </a:ext>
            </a:extLst>
          </p:cNvPr>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4221019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marL="0" indent="0" eaLnBrk="1" hangingPunct="1">
              <a:buFontTx/>
              <a:buNone/>
            </a:pPr>
            <a:r>
              <a:rPr lang="en-US" dirty="0"/>
              <a:t>Michael – The three figures are just a screenshot. Could you please fix? </a:t>
            </a:r>
          </a:p>
        </p:txBody>
      </p:sp>
    </p:spTree>
    <p:extLst>
      <p:ext uri="{BB962C8B-B14F-4D97-AF65-F5344CB8AC3E}">
        <p14:creationId xmlns:p14="http://schemas.microsoft.com/office/powerpoint/2010/main" val="27460162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marL="0" indent="0" eaLnBrk="1" hangingPunct="1">
              <a:buFontTx/>
              <a:buNone/>
            </a:pPr>
            <a:r>
              <a:rPr lang="en-US" dirty="0"/>
              <a:t>Michael – This is a screenshot, but I think it looks okay. You? </a:t>
            </a:r>
          </a:p>
        </p:txBody>
      </p:sp>
    </p:spTree>
    <p:extLst>
      <p:ext uri="{BB962C8B-B14F-4D97-AF65-F5344CB8AC3E}">
        <p14:creationId xmlns:p14="http://schemas.microsoft.com/office/powerpoint/2010/main" val="2904350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85957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512039" name="Rectangle 39"/>
          <p:cNvSpPr>
            <a:spLocks noGrp="1" noChangeArrowheads="1"/>
          </p:cNvSpPr>
          <p:nvPr>
            <p:ph type="ctrTitle" sz="quarter"/>
          </p:nvPr>
        </p:nvSpPr>
        <p:spPr>
          <a:xfrm>
            <a:off x="685800" y="1692280"/>
            <a:ext cx="7772400" cy="1736725"/>
          </a:xfrm>
        </p:spPr>
        <p:txBody>
          <a:bodyPr anchor="b"/>
          <a:lstStyle>
            <a:lvl1pPr>
              <a:defRPr sz="5400"/>
            </a:lvl1pPr>
          </a:lstStyle>
          <a:p>
            <a:r>
              <a:rPr lang="en-US"/>
              <a:t>Click to edit Master title style</a:t>
            </a:r>
          </a:p>
        </p:txBody>
      </p:sp>
      <p:sp>
        <p:nvSpPr>
          <p:cNvPr id="51204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fld id="{BC518161-6403-FD49-ACC3-B1E06E5DAA2A}" type="datetime1">
              <a:rPr lang="en-US"/>
              <a:pPr>
                <a:defRPr/>
              </a:pPr>
              <a:t>7/2/24</a:t>
            </a:fld>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pPr>
              <a:defRPr/>
            </a:pPr>
            <a:fld id="{56FA8057-9D5E-2C42-838F-62E1B1B70E76}" type="slidenum">
              <a:rPr lang="en-US"/>
              <a:pPr>
                <a:defRPr/>
              </a:pPr>
              <a:t>‹#›</a:t>
            </a:fld>
            <a:endParaRPr 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A338B19C-CA18-5D4A-BB21-45A0217043A5}"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6ADE6A3C-6580-2F42-BE50-21DFC71C2EF1}"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8FBBDB10-5186-8640-A2F2-86012CCEF752}"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C2DBA1E4-85A8-6D43-AA89-4C2BF6BC2C28}"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pPr>
              <a:defRPr/>
            </a:pPr>
            <a:fld id="{A95D832C-6412-424C-B4A2-9DD236878758}"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4D23E0B9-F86E-B747-9521-BBC1E38490E9}"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pPr>
              <a:defRPr/>
            </a:pPr>
            <a:fld id="{EF0690DD-3567-D74F-B6ED-383E09AFC285}"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698F4DEE-2CE6-9840-979B-CE31AE9334DF}"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42659D89-4E22-2643-8000-59D046A59377}"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5867C9A2-E465-714F-A77D-1CE1B73045AE}"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0B11EDC5-A7B2-C34D-8194-22793C8BCF3B}"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EB4B7C31-2F51-7042-99F4-9B82AC81CD90}" type="slidenum">
              <a:rPr lang="en-US" smtClean="0">
                <a:solidFill>
                  <a:srgbClr val="000000"/>
                </a:solidFill>
              </a:rPr>
              <a:pPr>
                <a:defRPr/>
              </a:pPr>
              <a:t>‹#›</a:t>
            </a:fld>
            <a:endParaRPr lang="en-US" dirty="0">
              <a:solidFill>
                <a:srgbClr val="000000"/>
              </a:solidFill>
            </a:endParaRPr>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2"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63527" name="Rectangle 39"/>
          <p:cNvSpPr>
            <a:spLocks noGrp="1" noChangeArrowheads="1"/>
          </p:cNvSpPr>
          <p:nvPr>
            <p:ph type="ctrTitle" sz="quarter"/>
          </p:nvPr>
        </p:nvSpPr>
        <p:spPr>
          <a:xfrm>
            <a:off x="685800" y="1692307"/>
            <a:ext cx="7772400" cy="1736725"/>
          </a:xfrm>
        </p:spPr>
        <p:txBody>
          <a:bodyPr anchor="b"/>
          <a:lstStyle>
            <a:lvl1pPr>
              <a:defRPr sz="5400" b="0" i="0">
                <a:latin typeface="Avenir Book" panose="02000503020000020003" pitchFamily="2" charset="0"/>
              </a:defRPr>
            </a:lvl1pPr>
          </a:lstStyle>
          <a:p>
            <a:r>
              <a:rPr lang="en-US" dirty="0"/>
              <a:t>Click to edit Master title style</a:t>
            </a:r>
          </a:p>
        </p:txBody>
      </p:sp>
      <p:sp>
        <p:nvSpPr>
          <p:cNvPr id="6352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fld id="{CE92A891-548C-FE4B-A5F7-D518AD7495C1}" type="slidenum">
              <a:rPr lang="en-US"/>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fld id="{0873F59B-8ADE-5E41-A3AC-C3EE36B92EC1}" type="slidenum">
              <a:rPr lang="en-US"/>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2"/>
            <a:ext cx="7772400" cy="1362075"/>
          </a:xfrm>
        </p:spPr>
        <p:txBody>
          <a:bodyPr anchor="t"/>
          <a:lstStyle>
            <a:lvl1pPr algn="l">
              <a:defRPr sz="4000" b="0" i="0" cap="all">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fld id="{266F3D5E-21F1-A448-8798-B9B04F7E0840}" type="slidenum">
              <a:rPr lang="en-US"/>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457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fld id="{F9AF365A-934B-8543-9EB3-FECE98723DE6}" type="slidenum">
              <a:rPr lang="en-US"/>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fld id="{4435D1C6-112A-4F46-B8C3-3CD4865F004E}" type="slidenum">
              <a:rPr lang="en-US"/>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fld id="{100A3997-C1F7-6946-A022-298123D9664F}" type="slidenum">
              <a:rPr lang="en-US"/>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fld id="{1EFBA21A-649B-E541-B3F4-BF11535E76FE}" type="slidenum">
              <a:rPr lang="en-US"/>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575050" y="27308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fld id="{1B402D77-2A7A-974C-9360-357D4F06013C}" type="slidenum">
              <a:rPr lang="en-US"/>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fld id="{900B8D0C-694D-574F-938A-9E90A1D32692}" type="slidenum">
              <a:rPr lang="en-US"/>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fld id="{D2836DAA-C949-8B4F-88C5-3C5E34A48F9E}" type="slidenum">
              <a:rPr lang="en-US"/>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fld id="{74891A40-4182-B04B-B2CD-AF749EE87EFF}" type="slidenum">
              <a:rPr lang="en-US"/>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fld id="{0747C73C-2126-1C41-9CA2-FCE439693980}" type="slidenum">
              <a:rPr lang="en-US"/>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45"/>
            <a:ext cx="8229600" cy="1139825"/>
          </a:xfr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sz="half" idx="1"/>
          </p:nvPr>
        </p:nvSpPr>
        <p:spPr>
          <a:xfrm>
            <a:off x="457200" y="1600206"/>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fld id="{C10E1710-F613-CD41-9827-D27905BD0197}" type="slidenum">
              <a:rPr lang="en-US"/>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45"/>
            <a:ext cx="8229600" cy="1139825"/>
          </a:xfr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sz="half" idx="1"/>
          </p:nvPr>
        </p:nvSpPr>
        <p:spPr>
          <a:xfrm>
            <a:off x="457200" y="1600206"/>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32"/>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0"/>
          <p:cNvSpPr>
            <a:spLocks noGrp="1" noChangeArrowheads="1"/>
          </p:cNvSpPr>
          <p:nvPr>
            <p:ph type="dt" sz="half" idx="10"/>
          </p:nvPr>
        </p:nvSpPr>
        <p:spPr>
          <a:ln/>
        </p:spPr>
        <p:txBody>
          <a:bodyPr/>
          <a:lstStyle>
            <a:lvl1pPr>
              <a:defRPr/>
            </a:lvl1pPr>
          </a:lstStyle>
          <a:p>
            <a:pPr>
              <a:defRPr/>
            </a:pPr>
            <a:endParaRPr lang="en-US"/>
          </a:p>
        </p:txBody>
      </p:sp>
      <p:sp>
        <p:nvSpPr>
          <p:cNvPr id="7" name="Rectangle 41"/>
          <p:cNvSpPr>
            <a:spLocks noGrp="1" noChangeArrowheads="1"/>
          </p:cNvSpPr>
          <p:nvPr>
            <p:ph type="ftr" sz="quarter" idx="11"/>
          </p:nvPr>
        </p:nvSpPr>
        <p:spPr>
          <a:ln/>
        </p:spPr>
        <p:txBody>
          <a:bodyPr/>
          <a:lstStyle>
            <a:lvl1pPr>
              <a:defRPr/>
            </a:lvl1pPr>
          </a:lstStyle>
          <a:p>
            <a:pPr>
              <a:defRPr/>
            </a:pPr>
            <a:endParaRPr lang="en-US"/>
          </a:p>
        </p:txBody>
      </p:sp>
      <p:sp>
        <p:nvSpPr>
          <p:cNvPr id="8" name="Rectangle 42"/>
          <p:cNvSpPr>
            <a:spLocks noGrp="1" noChangeArrowheads="1"/>
          </p:cNvSpPr>
          <p:nvPr>
            <p:ph type="sldNum" sz="quarter" idx="12"/>
          </p:nvPr>
        </p:nvSpPr>
        <p:spPr>
          <a:ln/>
        </p:spPr>
        <p:txBody>
          <a:bodyPr/>
          <a:lstStyle>
            <a:lvl1pPr>
              <a:defRPr/>
            </a:lvl1pPr>
          </a:lstStyle>
          <a:p>
            <a:fld id="{2B676B41-8CC8-E945-A8C7-DA3B87384CD0}" type="slidenum">
              <a:rPr lang="en-US"/>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245EBF73-4F43-CE4C-B3D1-110BB4817551}"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9C15B0E5-FEF5-2C42-A9D1-B8A2F7D53C7B}"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1BD32027-112E-EA4C-8CA2-C8FCB819BD2B}"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391647CF-DF11-CD4E-A525-D53BFE34CCC4}"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ACFDE141-1E1B-C441-ADCD-5B6D47EE1E57}"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B537B5DF-AB9D-654E-9717-CD8F57A7A68B}"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7EFFF1F1-320E-5E4C-9DA9-E0FC270BAAF3}"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A780CA79-E6D0-654D-9FFC-6B56D20FA8C3}"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0A0B53AA-F57C-B247-A4C5-7025F2DA38E7}"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D59502A-7940-8C4E-9D29-622C9A148BB8}"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D8A8D83-4802-2A46-8580-03AF40E70CFE}"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6641AC9B-0F01-EF47-8A65-6D3513B6C546}"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0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B98A934-3B92-D645-AA3F-B584479EF014}"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64167B-F73A-2045-9CEE-DAD0DDEDAA0C}"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177EEE2-7E4B-774F-B46A-EE28B3C79EAC}"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13AA604-1512-124B-8580-FD9BA3FD79B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64"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6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E16466B-6EF7-804C-8CF6-FFB95D014AA6}"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2B54624-B23F-1C47-9DEE-60161E943B9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F73B204-5C91-F04C-9D19-85671A8F9C9B}"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2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A3F39E7-69C2-BB47-B86B-421140534AF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A9F4B6E-D02E-984B-951C-D40333BF59B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F6D4B0-C2F7-9B4D-8AD0-C9FC710305F4}"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71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350B62-4155-0749-9263-5DEB8F32E2E5}"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0"/>
          <p:cNvSpPr>
            <a:spLocks noGrp="1" noChangeArrowheads="1"/>
          </p:cNvSpPr>
          <p:nvPr>
            <p:ph type="dt" sz="half" idx="10"/>
          </p:nvPr>
        </p:nvSpPr>
        <p:spPr>
          <a:ln/>
        </p:spPr>
        <p:txBody>
          <a:bodyPr/>
          <a:lstStyle>
            <a:lvl1pPr>
              <a:defRPr/>
            </a:lvl1pPr>
          </a:lstStyle>
          <a:p>
            <a:pPr>
              <a:defRPr/>
            </a:pPr>
            <a:fld id="{B59CFF7E-AB63-7C40-8FAA-722078443B5C}"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51BD3E7F-D1B0-8D49-A61F-40C8BB10558A}"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811BCE5B-D1CD-3F4C-B1FA-5A93BF8B190A}"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87779B4A-7F96-1B4C-89DD-61C4ECED47EE}"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fld id="{3A90E0CD-0AD8-AF4F-AD7A-72653C154292}"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304D6E4-F738-7648-9B36-767D6645AEA1}"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fld id="{A1955F90-432C-824E-8F5A-19EC52A671BD}"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E1116EAB-1170-8F4E-A702-5A5890730465}"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fld id="{03B59564-019D-3A4F-8D10-899C59693AC7}" type="datetime1">
              <a:rPr lang="en-US" smtClean="0">
                <a:solidFill>
                  <a:srgbClr val="FFFFFF"/>
                </a:solidFill>
              </a:rPr>
              <a:pPr>
                <a:defRPr/>
              </a:pPr>
              <a:t>7/2/24</a:t>
            </a:fld>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C04884A2-8DE2-B54B-B495-61AC7A246AF7}"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fld id="{7FF37EFD-74A9-B64F-B12E-DA7F2C211117}" type="datetime1">
              <a:rPr lang="en-US" smtClean="0">
                <a:solidFill>
                  <a:srgbClr val="FFFFFF"/>
                </a:solidFill>
              </a:rPr>
              <a:pPr>
                <a:defRPr/>
              </a:pPr>
              <a:t>7/2/24</a:t>
            </a:fld>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367F4AD2-D0D9-A04E-AF72-F2D9AEC307B0}"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fld id="{417844BB-15B4-D948-B419-9FE2B189059C}" type="datetime1">
              <a:rPr lang="en-US" smtClean="0">
                <a:solidFill>
                  <a:srgbClr val="FFFFFF"/>
                </a:solidFill>
              </a:rPr>
              <a:pPr>
                <a:defRPr/>
              </a:pPr>
              <a:t>7/2/24</a:t>
            </a:fld>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E47FD6DB-31F2-9242-B8AB-0C52AA62C29E}"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fld id="{1198D847-1B7F-5943-AF9F-4D308AE20A3A}"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87E6AAC7-7934-1140-AFF0-959BE5EA8F68}"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fld id="{EA041969-B969-4342-8023-24FC057FF06A}"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615E5A6F-32A3-0940-B46A-4403C32BB073}"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74640615-46E7-5D45-81CE-542EA62B5458}"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71398CE0-D000-0B4F-8A51-F30EAA8A50EE}"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C1A9C689-C21C-074D-BDA5-6E69810559F3}"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2A93D7C1-DDC8-5D44-B599-4EB1D5325800}"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fld id="{A92CB8A8-B01C-B54F-A051-2A6D3844093F}" type="datetime1">
              <a:rPr lang="en-US" smtClean="0">
                <a:solidFill>
                  <a:srgbClr val="FFFFFF"/>
                </a:solidFill>
              </a:rPr>
              <a:pPr>
                <a:defRPr/>
              </a:pPr>
              <a:t>7/2/24</a:t>
            </a:fld>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D925D5A3-73EC-6148-B1D7-D8181DC8A15F}" type="slidenum">
              <a:rPr lang="en-US">
                <a:solidFill>
                  <a:srgbClr val="FFFFFF"/>
                </a:solidFill>
              </a:rPr>
              <a:pPr>
                <a:defRPr/>
              </a:pPr>
              <a:t>‹#›</a:t>
            </a:fld>
            <a:endParaRPr lang="en-US" dirty="0">
              <a:solidFill>
                <a:srgbClr val="FFFFFF"/>
              </a:solidFill>
            </a:endParaRPr>
          </a:p>
        </p:txBody>
      </p:sp>
    </p:spTree>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2888735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75670792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30861968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4580264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2FCBB9-B23C-6F44-AF90-3DB73D2169F1}" type="datetimeFigureOut">
              <a:rPr lang="en-US" smtClean="0"/>
              <a:t>7/2/24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09619117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2FCBB9-B23C-6F44-AF90-3DB73D2169F1}" type="datetimeFigureOut">
              <a:rPr lang="en-US" smtClean="0"/>
              <a:t>7/2/24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63873074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FCBB9-B23C-6F44-AF90-3DB73D2169F1}" type="datetimeFigureOut">
              <a:rPr lang="en-US" smtClean="0"/>
              <a:t>7/2/24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85542088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09477712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11683089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3826492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12100270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pPr>
              <a:defRPr/>
            </a:pPr>
            <a:fld id="{51F977AA-6EEB-F747-977A-21C20DE1D44F}" type="slidenum">
              <a:rPr lang="en-US" smtClean="0"/>
              <a:pPr>
                <a:defRPr/>
              </a:pPr>
              <a:t>‹#›</a:t>
            </a:fld>
            <a:endParaRPr lang="en-US" dirty="0"/>
          </a:p>
        </p:txBody>
      </p:sp>
    </p:spTree>
    <p:extLst>
      <p:ext uri="{BB962C8B-B14F-4D97-AF65-F5344CB8AC3E}">
        <p14:creationId xmlns:p14="http://schemas.microsoft.com/office/powerpoint/2010/main" val="1133561348"/>
      </p:ext>
    </p:extLst>
  </p:cSld>
  <p:clrMapOvr>
    <a:masterClrMapping/>
  </p:clrMapOvr>
  <p:transition spd="slow"/>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fld id="{4EF4F0C3-4583-D447-BC95-B1C7BE1432B8}" type="slidenum">
              <a:rPr lang="en-US" smtClean="0"/>
              <a:pPr/>
              <a:t>‹#›</a:t>
            </a:fld>
            <a:endParaRPr lang="en-US" dirty="0"/>
          </a:p>
        </p:txBody>
      </p:sp>
    </p:spTree>
    <p:extLst>
      <p:ext uri="{BB962C8B-B14F-4D97-AF65-F5344CB8AC3E}">
        <p14:creationId xmlns:p14="http://schemas.microsoft.com/office/powerpoint/2010/main" val="3500346694"/>
      </p:ext>
    </p:extLst>
  </p:cSld>
  <p:clrMapOvr>
    <a:masterClrMapping/>
  </p:clrMapOvr>
  <p:transition spd="slow"/>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b="0" i="0">
                <a:latin typeface="Avenir Book"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06253565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13999238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b="0" i="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99627141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47656629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08691122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84074211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4669115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28395267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b="0" i="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79962987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22008988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98333772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5DD18AB1-9A28-4E4A-9414-BD23F83D1BE4}"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B0E1715-0148-4E4A-8715-F9A2C4091A09}"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3839114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5304892-B807-5F4C-8FAE-DD2AE45993D5}"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2A7F312-572F-AB41-8711-4849A7135DB7}"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05457190"/>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642754BF-8C0C-9446-B7A6-5E8D949CB84D}"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CB9722F-ECA8-7444-838D-2C3ECD3013C0}"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77462797"/>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270258B2-508B-464E-B072-C5C608353337}"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FF4E5F49-A8F8-DC42-BE0F-0B9AF75FBC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76910015"/>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B2FFFB93-141E-B44F-B2F1-C9FE5F73302F}" type="datetime1">
              <a:rPr lang="en-US" smtClean="0">
                <a:solidFill>
                  <a:srgbClr val="000000"/>
                </a:solidFill>
              </a:rPr>
              <a:pPr/>
              <a:t>7/2/24</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5997777-F7BB-8844-8201-55B19482B22E}"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52621246"/>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1C49F8F2-99CC-DF49-918C-2C58E6953C0F}" type="datetime1">
              <a:rPr lang="en-US" smtClean="0">
                <a:solidFill>
                  <a:srgbClr val="000000"/>
                </a:solidFill>
              </a:rPr>
              <a:pPr/>
              <a:t>7/2/24</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B2E692B3-68EA-6C4C-AB4D-592370CADE11}"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05736680"/>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9250B0F0-A169-894D-87BF-DCEFD6D4AEFC}" type="datetime1">
              <a:rPr lang="en-US" smtClean="0">
                <a:solidFill>
                  <a:srgbClr val="000000"/>
                </a:solidFill>
              </a:rPr>
              <a:pPr/>
              <a:t>7/2/24</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BFA315BF-1FC6-D94F-9600-BD482A7F27C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58499220"/>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178"/>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DB12C30E-6BB0-354C-9C94-F072A2881EFF}"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B59080E-DA74-3A47-80D9-0B109BF6D5F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2161730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149CDFBC-A2A2-3D44-8D90-430C4EA4DCE3}"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AAD6AA30-A7C5-0242-ABD8-A28D5600400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45773486"/>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FA49C951-AB97-B645-9296-672AF586FF1A}"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C413D0FC-A80C-6049-B5B3-E90C692402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7591337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3B8AAA6-5A01-D74B-B1FB-A1C310711FE1}"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2FB9350-1529-5648-9B38-107F5923A32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66940336"/>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F977AA-6EEB-F747-977A-21C20DE1D44F}" type="slidenum">
              <a:rPr lang="en-US"/>
              <a:pPr>
                <a:defRPr/>
              </a:pPr>
              <a:t>‹#›</a:t>
            </a:fld>
            <a:endParaRPr lang="en-US"/>
          </a:p>
        </p:txBody>
      </p:sp>
    </p:spTree>
    <p:extLst>
      <p:ext uri="{BB962C8B-B14F-4D97-AF65-F5344CB8AC3E}">
        <p14:creationId xmlns:p14="http://schemas.microsoft.com/office/powerpoint/2010/main" val="4039339390"/>
      </p:ext>
    </p:extLst>
  </p:cSld>
  <p:clrMapOvr>
    <a:masterClrMapping/>
  </p:clrMapOvr>
  <p:transition spd="slow"/>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F475A87C-C641-4444-AACF-9102C38FD62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6083C34D-FEC5-324D-BCF8-807CD02905B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745487530"/>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3B5B5104-B463-6A41-91D2-A55E17401851}"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28CB196-CD54-1B44-9D90-FE2D976972D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616582097"/>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FC8DB7FA-34D1-0A43-BB45-25DE7D76002A}"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68E196A-4E3F-EE4C-893D-4919BB801D43}"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606109944"/>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00BE2004-1175-534D-ABFC-1CFFE065D014}"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EFD59C2-387E-7240-B451-E2DDBE85C0CD}"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254104239"/>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33AAA0A5-421E-CE47-9436-57AAD4B99361}"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A654408-AA4A-4845-8AE1-8FB55F691BFF}"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4149205414"/>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554763D7-63C3-434C-8C53-891C2D86A3C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C4BFBB11-7C3A-E748-A3BE-2A33CAD58972}"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992756297"/>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C358D577-EE32-C846-9CCC-40DEBC007F2A}"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30C7439D-BFFE-F14C-8832-F0BDA95B1554}"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455559115"/>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8F3CB678-DCB2-694D-BE83-EDDD1C597789}"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8D8B3D76-75E3-9147-BB4D-373A613505AD}"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3771086614"/>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E6BFE38F-DA1C-D443-892D-836F882B9D68}"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4EE9E83A-4AD7-0E4B-A573-98618DACD684}"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085488396"/>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A736E2F4-C883-954D-AC51-379D007CAF39}"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07F4DE3E-9669-BC45-A86F-812FF0308CA3}"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628136936"/>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6E1C109-8290-0841-B7D8-02F2C69BCDF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94E29F2B-501A-D54F-A419-33B68EB736B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9210987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4.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5.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6.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7.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8.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9.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2.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6.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theme" Target="../theme/theme13.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40.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41.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49.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theme" Target="../theme/theme16.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60.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17.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164.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72.xml"/><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theme" Target="../theme/theme19.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sp>
        <p:nvSpPr>
          <p:cNvPr id="511015" name="Rectangle 39"/>
          <p:cNvSpPr>
            <a:spLocks noGrp="1" noChangeArrowheads="1"/>
          </p:cNvSpPr>
          <p:nvPr>
            <p:ph type="title"/>
          </p:nvPr>
        </p:nvSpPr>
        <p:spPr bwMode="auto">
          <a:xfrm>
            <a:off x="457200" y="277818"/>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511019" name="Rectangle 43"/>
          <p:cNvSpPr>
            <a:spLocks noGrp="1" noChangeArrowheads="1"/>
          </p:cNvSpPr>
          <p:nvPr>
            <p:ph type="body" idx="1"/>
          </p:nvPr>
        </p:nvSpPr>
        <p:spPr bwMode="auto">
          <a:xfrm>
            <a:off x="457200" y="1600205"/>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defRPr>
            </a:lvl1pPr>
          </a:lstStyle>
          <a:p>
            <a:pPr>
              <a:defRPr/>
            </a:pPr>
            <a:fld id="{FD72D302-D068-5848-8B8C-A30365F1F9FB}" type="datetime1">
              <a:rPr lang="en-US" smtClean="0"/>
              <a:pPr>
                <a:defRPr/>
              </a:pPr>
              <a:t>7/2/24</a:t>
            </a:fld>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defRPr>
            </a:lvl1pPr>
          </a:lstStyle>
          <a:p>
            <a:pPr>
              <a:defRPr/>
            </a:pPr>
            <a:fld id="{0337A8D8-9C6E-7D4C-A0C3-DE1F32579CE3}" type="slidenum">
              <a:rPr lang="en-US" smtClean="0"/>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3"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pPr>
              <a:defRPr/>
            </a:pPr>
            <a:fld id="{CFD5BD68-9ED9-2B4D-8131-0713FD745E2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11957338"/>
      </p:ext>
    </p:extLst>
  </p:cSld>
  <p:clrMap bg1="lt1" tx1="dk1" bg2="lt2" tx2="dk2" accent1="accent1" accent2="accent2" accent3="accent3" accent4="accent4" accent5="accent5" accent6="accent6" hlink="hlink" folHlink="folHlink"/>
  <p:sldLayoutIdLst>
    <p:sldLayoutId id="2147484837" r:id="rId1"/>
    <p:sldLayoutId id="2147484838" r:id="rId2"/>
    <p:sldLayoutId id="2147484839" r:id="rId3"/>
    <p:sldLayoutId id="2147484840" r:id="rId4"/>
    <p:sldLayoutId id="2147484841" r:id="rId5"/>
    <p:sldLayoutId id="2147484842" r:id="rId6"/>
    <p:sldLayoutId id="2147484843" r:id="rId7"/>
    <p:sldLayoutId id="2147484844" r:id="rId8"/>
    <p:sldLayoutId id="2147484845" r:id="rId9"/>
    <p:sldLayoutId id="2147484846" r:id="rId10"/>
    <p:sldLayoutId id="2147484847" r:id="rId11"/>
    <p:sldLayoutId id="2147484848" r:id="rId12"/>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366474284"/>
      </p:ext>
    </p:extLst>
  </p:cSld>
  <p:clrMap bg1="lt1" tx1="dk1" bg2="lt2" tx2="dk2" accent1="accent1" accent2="accent2" accent3="accent3" accent4="accent4" accent5="accent5" accent6="accent6" hlink="hlink" folHlink="folHlink"/>
  <p:sldLayoutIdLst>
    <p:sldLayoutId id="2147484885" r:id="rId1"/>
    <p:sldLayoutId id="2147484886" r:id="rId2"/>
    <p:sldLayoutId id="2147484887" r:id="rId3"/>
    <p:sldLayoutId id="2147484888" r:id="rId4"/>
    <p:sldLayoutId id="2147484889" r:id="rId5"/>
    <p:sldLayoutId id="2147484890" r:id="rId6"/>
    <p:sldLayoutId id="2147484891" r:id="rId7"/>
    <p:sldLayoutId id="2147484892" r:id="rId8"/>
    <p:sldLayoutId id="2147484893" r:id="rId9"/>
    <p:sldLayoutId id="2147484894" r:id="rId10"/>
    <p:sldLayoutId id="2147484895"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D60093"/>
        </a:solidFill>
        <a:effectLst/>
      </p:bgPr>
    </p:bg>
    <p:spTree>
      <p:nvGrpSpPr>
        <p:cNvPr id="1" name=""/>
        <p:cNvGrpSpPr/>
        <p:nvPr/>
      </p:nvGrpSpPr>
      <p:grpSpPr>
        <a:xfrm>
          <a:off x="0" y="0"/>
          <a:ext cx="0" cy="0"/>
          <a:chOff x="0" y="0"/>
          <a:chExt cx="0" cy="0"/>
        </a:xfrm>
      </p:grpSpPr>
      <p:grpSp>
        <p:nvGrpSpPr>
          <p:cNvPr id="92162" name="Group 2"/>
          <p:cNvGrpSpPr>
            <a:grpSpLocks/>
          </p:cNvGrpSpPr>
          <p:nvPr/>
        </p:nvGrpSpPr>
        <p:grpSpPr bwMode="auto">
          <a:xfrm>
            <a:off x="1590" y="0"/>
            <a:ext cx="9148762" cy="6851650"/>
            <a:chOff x="1" y="0"/>
            <a:chExt cx="5763" cy="4316"/>
          </a:xfrm>
        </p:grpSpPr>
        <p:sp>
          <p:nvSpPr>
            <p:cNvPr id="6246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6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6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92171" name="Group 6"/>
            <p:cNvGrpSpPr>
              <a:grpSpLocks/>
            </p:cNvGrpSpPr>
            <p:nvPr/>
          </p:nvGrpSpPr>
          <p:grpSpPr bwMode="auto">
            <a:xfrm>
              <a:off x="288" y="0"/>
              <a:ext cx="5098" cy="4316"/>
              <a:chOff x="288" y="0"/>
              <a:chExt cx="5098" cy="4316"/>
            </a:xfrm>
          </p:grpSpPr>
          <p:sp>
            <p:nvSpPr>
              <p:cNvPr id="6247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7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6248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8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92183" name="Group 31"/>
            <p:cNvGrpSpPr>
              <a:grpSpLocks/>
            </p:cNvGrpSpPr>
            <p:nvPr/>
          </p:nvGrpSpPr>
          <p:grpSpPr bwMode="auto">
            <a:xfrm>
              <a:off x="1" y="392"/>
              <a:ext cx="5758" cy="1571"/>
              <a:chOff x="1" y="392"/>
              <a:chExt cx="5758" cy="1571"/>
            </a:xfrm>
          </p:grpSpPr>
          <p:sp>
            <p:nvSpPr>
              <p:cNvPr id="6249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49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50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6250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250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ct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62503" name="Rectangle 39"/>
          <p:cNvSpPr>
            <a:spLocks noGrp="1" noChangeArrowheads="1"/>
          </p:cNvSpPr>
          <p:nvPr>
            <p:ph type="title"/>
          </p:nvPr>
        </p:nvSpPr>
        <p:spPr bwMode="auto">
          <a:xfrm>
            <a:off x="457200" y="277845"/>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6250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i="0">
                <a:solidFill>
                  <a:srgbClr val="FFFFFF"/>
                </a:solidFill>
                <a:effectLst>
                  <a:outerShdw blurRad="38100" dist="38100" dir="2700000" algn="tl">
                    <a:srgbClr val="000000"/>
                  </a:outerShdw>
                </a:effectLst>
                <a:latin typeface="Avenir Book" panose="02000503020000020003" pitchFamily="2" charset="0"/>
                <a:ea typeface="+mn-ea"/>
                <a:cs typeface="+mn-cs"/>
              </a:defRPr>
            </a:lvl1pPr>
          </a:lstStyle>
          <a:p>
            <a:pPr>
              <a:defRPr/>
            </a:pPr>
            <a:endParaRPr lang="en-US" dirty="0"/>
          </a:p>
        </p:txBody>
      </p:sp>
      <p:sp>
        <p:nvSpPr>
          <p:cNvPr id="6250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solidFill>
                  <a:srgbClr val="FFFFFF"/>
                </a:solidFill>
                <a:effectLst>
                  <a:outerShdw blurRad="38100" dist="38100" dir="2700000" algn="tl">
                    <a:srgbClr val="000000"/>
                  </a:outerShdw>
                </a:effectLst>
                <a:latin typeface="Avenir Book" panose="02000503020000020003" pitchFamily="2" charset="0"/>
                <a:ea typeface="+mn-ea"/>
                <a:cs typeface="+mn-cs"/>
              </a:defRPr>
            </a:lvl1pPr>
          </a:lstStyle>
          <a:p>
            <a:pPr algn="ctr">
              <a:defRPr/>
            </a:pPr>
            <a:endParaRPr lang="en-US" dirty="0"/>
          </a:p>
        </p:txBody>
      </p:sp>
      <p:sp>
        <p:nvSpPr>
          <p:cNvPr id="6250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solidFill>
                  <a:srgbClr val="FFFFFF"/>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fld id="{D96218D1-063C-9440-8E2F-A842FB54E8B3}" type="slidenum">
              <a:rPr lang="en-US" smtClean="0"/>
              <a:pPr/>
              <a:t>‹#›</a:t>
            </a:fld>
            <a:endParaRPr lang="en-US" dirty="0"/>
          </a:p>
        </p:txBody>
      </p:sp>
      <p:sp>
        <p:nvSpPr>
          <p:cNvPr id="62507" name="Rectangle 43"/>
          <p:cNvSpPr>
            <a:spLocks noGrp="1" noChangeArrowheads="1"/>
          </p:cNvSpPr>
          <p:nvPr>
            <p:ph type="body" idx="1"/>
          </p:nvPr>
        </p:nvSpPr>
        <p:spPr bwMode="auto">
          <a:xfrm>
            <a:off x="457200" y="1600206"/>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54363705"/>
      </p:ext>
    </p:extLst>
  </p:cSld>
  <p:clrMap bg1="dk2" tx1="lt1" bg2="dk1" tx2="lt2" accent1="accent1" accent2="accent2" accent3="accent3" accent4="accent4" accent5="accent5" accent6="accent6" hlink="hlink" folHlink="folHlink"/>
  <p:sldLayoutIdLst>
    <p:sldLayoutId id="2147484897" r:id="rId1"/>
    <p:sldLayoutId id="2147484898" r:id="rId2"/>
    <p:sldLayoutId id="2147484899" r:id="rId3"/>
    <p:sldLayoutId id="2147484900" r:id="rId4"/>
    <p:sldLayoutId id="2147484901" r:id="rId5"/>
    <p:sldLayoutId id="2147484902" r:id="rId6"/>
    <p:sldLayoutId id="2147484903" r:id="rId7"/>
    <p:sldLayoutId id="2147484904" r:id="rId8"/>
    <p:sldLayoutId id="2147484905" r:id="rId9"/>
    <p:sldLayoutId id="2147484906" r:id="rId10"/>
    <p:sldLayoutId id="2147484907" r:id="rId11"/>
    <p:sldLayoutId id="2147484908" r:id="rId12"/>
    <p:sldLayoutId id="2147484909" r:id="rId13"/>
    <p:sldLayoutId id="2147484910" r:id="rId14"/>
  </p:sldLayoutIdLst>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09" charset="-128"/>
          <a:cs typeface="ＭＳ Ｐゴシック" pitchFamily="-109"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0"/>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0"/>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0"/>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3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9D5B30B5-DC15-624F-9332-74C8A0D52990}" type="slidenum">
              <a:rPr lang="en-US" smtClean="0">
                <a:solidFill>
                  <a:srgbClr val="FFFFFF"/>
                </a:solidFill>
                <a:ea typeface=""/>
                <a:cs typeface=""/>
              </a:rPr>
              <a:pPr>
                <a:defRPr/>
              </a:pPr>
              <a:t>‹#›</a:t>
            </a:fld>
            <a:endParaRPr lang="en-US" dirty="0">
              <a:solidFill>
                <a:srgbClr val="FFFFFF"/>
              </a:solidFill>
              <a:ea typeface=""/>
              <a:cs typeface=""/>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0104175"/>
      </p:ext>
    </p:extLst>
  </p:cSld>
  <p:clrMap bg1="dk2" tx1="lt1" bg2="dk1" tx2="lt2" accent1="accent1" accent2="accent2" accent3="accent3" accent4="accent4" accent5="accent5" accent6="accent6" hlink="hlink" folHlink="folHlink"/>
  <p:sldLayoutIdLst>
    <p:sldLayoutId id="2147484912" r:id="rId1"/>
    <p:sldLayoutId id="2147484913" r:id="rId2"/>
    <p:sldLayoutId id="2147484914" r:id="rId3"/>
    <p:sldLayoutId id="2147484915" r:id="rId4"/>
    <p:sldLayoutId id="2147484916" r:id="rId5"/>
    <p:sldLayoutId id="2147484917" r:id="rId6"/>
    <p:sldLayoutId id="2147484918" r:id="rId7"/>
    <p:sldLayoutId id="2147484919" r:id="rId8"/>
    <p:sldLayoutId id="2147484920" r:id="rId9"/>
    <p:sldLayoutId id="2147484921" r:id="rId10"/>
    <p:sldLayoutId id="2147484922" r:id="rId11"/>
    <p:sldLayoutId id="2147484923" r:id="rId12"/>
  </p:sldLayoutIdLst>
  <p:transition>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22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406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4406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4407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defRPr/>
            </a:pPr>
            <a:fld id="{935088CF-07CA-7046-B0C4-B73721BF2801}" type="slidenum">
              <a:rPr lang="en-US" smtClean="0">
                <a:solidFill>
                  <a:srgbClr val="000000"/>
                </a:solidFill>
              </a:rPr>
              <a:pPr>
                <a:defRPr/>
              </a:pPr>
              <a:t>‹#›</a:t>
            </a:fld>
            <a:endParaRPr lang="en-US" b="1" dirty="0">
              <a:solidFill>
                <a:srgbClr val="000000"/>
              </a:solidFill>
            </a:endParaRPr>
          </a:p>
        </p:txBody>
      </p:sp>
    </p:spTree>
    <p:extLst>
      <p:ext uri="{BB962C8B-B14F-4D97-AF65-F5344CB8AC3E}">
        <p14:creationId xmlns:p14="http://schemas.microsoft.com/office/powerpoint/2010/main" val="1749917089"/>
      </p:ext>
    </p:extLst>
  </p:cSld>
  <p:clrMap bg1="lt1" tx1="dk1" bg2="lt2" tx2="dk2" accent1="accent1" accent2="accent2" accent3="accent3" accent4="accent4" accent5="accent5" accent6="accent6" hlink="hlink" folHlink="folHlink"/>
  <p:sldLayoutIdLst>
    <p:sldLayoutId id="2147484938"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9" charset="-128"/>
          <a:cs typeface="ＭＳ Ｐゴシック" pitchFamily="-109"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grpSp>
          <p:nvGrpSpPr>
            <p:cNvPr id="1035"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nvGrpSpPr>
            <p:cNvPr id="1047"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sp>
        <p:nvSpPr>
          <p:cNvPr id="413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D370C598-940D-6542-A0D1-B659D9BE899B}" type="datetime1">
              <a:rPr lang="en-US" smtClean="0">
                <a:solidFill>
                  <a:srgbClr val="FFFFFF"/>
                </a:solidFill>
              </a:rPr>
              <a:pPr>
                <a:defRPr/>
              </a:pPr>
              <a:t>7/2/24</a:t>
            </a:fld>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B609A295-4A95-E84C-89DC-9121958AA139}" type="slidenum">
              <a:rPr lang="en-US" smtClean="0">
                <a:solidFill>
                  <a:srgbClr val="FFFFFF"/>
                </a:solidFill>
              </a:rPr>
              <a:pPr>
                <a:def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6638823"/>
      </p:ext>
    </p:extLst>
  </p:cSld>
  <p:clrMap bg1="dk2" tx1="lt1" bg2="dk1" tx2="lt2" accent1="accent1" accent2="accent2" accent3="accent3" accent4="accent4" accent5="accent5" accent6="accent6" hlink="hlink" folHlink="folHlink"/>
  <p:sldLayoutIdLst>
    <p:sldLayoutId id="2147484962" r:id="rId1"/>
    <p:sldLayoutId id="2147484963" r:id="rId2"/>
    <p:sldLayoutId id="2147484964" r:id="rId3"/>
    <p:sldLayoutId id="2147484965" r:id="rId4"/>
    <p:sldLayoutId id="2147484966" r:id="rId5"/>
    <p:sldLayoutId id="2147484967" r:id="rId6"/>
    <p:sldLayoutId id="2147484968" r:id="rId7"/>
    <p:sldLayoutId id="2147484969" r:id="rId8"/>
    <p:sldLayoutId id="2147484970" r:id="rId9"/>
    <p:sldLayoutId id="2147484971" r:id="rId10"/>
    <p:sldLayoutId id="2147484972" r:id="rId11"/>
    <p:sldLayoutId id="2147484973" r:id="rId12"/>
  </p:sldLayoutIdLst>
  <p:transition>
    <p:fade/>
  </p:transition>
  <p:hf sldNum="0" hdr="0" ftr="0" dt="0"/>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07D6A11F-CA40-C640-93ED-7AADEA2626E4}" type="datetimeFigureOut">
              <a:rPr lang="en-US" smtClean="0">
                <a:solidFill>
                  <a:prstClr val="black">
                    <a:tint val="75000"/>
                  </a:prstClr>
                </a:solidFill>
                <a:ea typeface=""/>
                <a:cs typeface=""/>
              </a:rPr>
              <a:pPr defTabSz="457200" fontAlgn="auto">
                <a:spcBef>
                  <a:spcPts val="0"/>
                </a:spcBef>
                <a:spcAft>
                  <a:spcPts val="0"/>
                </a:spcAft>
              </a:pPr>
              <a:t>7/2/24</a:t>
            </a:fld>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2041825378"/>
      </p:ext>
    </p:extLst>
  </p:cSld>
  <p:clrMap bg1="lt1" tx1="dk1" bg2="lt2" tx2="dk2" accent1="accent1" accent2="accent2" accent3="accent3" accent4="accent4" accent5="accent5" accent6="accent6" hlink="hlink" folHlink="folHlink"/>
  <p:sldLayoutIdLst>
    <p:sldLayoutId id="2147484987" r:id="rId1"/>
    <p:sldLayoutId id="2147484988" r:id="rId2"/>
    <p:sldLayoutId id="2147484989" r:id="rId3"/>
    <p:sldLayoutId id="2147484990" r:id="rId4"/>
    <p:sldLayoutId id="2147484991" r:id="rId5"/>
    <p:sldLayoutId id="2147484992" r:id="rId6"/>
    <p:sldLayoutId id="2147484993" r:id="rId7"/>
    <p:sldLayoutId id="2147484994" r:id="rId8"/>
    <p:sldLayoutId id="2147484995" r:id="rId9"/>
    <p:sldLayoutId id="2147484996" r:id="rId10"/>
    <p:sldLayoutId id="2147484997" r:id="rId11"/>
  </p:sldLayoutIdLst>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224675030"/>
      </p:ext>
    </p:extLst>
  </p:cSld>
  <p:clrMap bg1="lt1" tx1="dk1" bg2="lt2" tx2="dk2" accent1="accent1" accent2="accent2" accent3="accent3" accent4="accent4" accent5="accent5" accent6="accent6" hlink="hlink" folHlink="folHlink"/>
  <p:sldLayoutIdLst>
    <p:sldLayoutId id="2147485524" r:id="rId1"/>
    <p:sldLayoutId id="2147485525" r:id="rId2"/>
    <p:sldLayoutId id="2147485526" r:id="rId3"/>
    <p:sldLayoutId id="2147485527" r:id="rId4"/>
    <p:sldLayoutId id="2147485528" r:id="rId5"/>
    <p:sldLayoutId id="2147485529" r:id="rId6"/>
    <p:sldLayoutId id="2147485530" r:id="rId7"/>
    <p:sldLayoutId id="2147485531" r:id="rId8"/>
    <p:sldLayoutId id="2147485532" r:id="rId9"/>
    <p:sldLayoutId id="2147485533" r:id="rId10"/>
    <p:sldLayoutId id="2147485534" r:id="rId11"/>
  </p:sldLayoutIdLst>
  <p:hf sldNum="0" hdr="0" ftr="0"/>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1201148070"/>
      </p:ext>
    </p:extLst>
  </p:cSld>
  <p:clrMap bg1="lt1" tx1="dk1" bg2="lt2" tx2="dk2" accent1="accent1" accent2="accent2" accent3="accent3" accent4="accent4" accent5="accent5" accent6="accent6" hlink="hlink" folHlink="folHlink"/>
  <p:sldLayoutIdLst>
    <p:sldLayoutId id="2147485536" r:id="rId1"/>
    <p:sldLayoutId id="2147485537" r:id="rId2"/>
    <p:sldLayoutId id="2147485538" r:id="rId3"/>
    <p:sldLayoutId id="2147485539" r:id="rId4"/>
    <p:sldLayoutId id="2147485540" r:id="rId5"/>
    <p:sldLayoutId id="2147485541" r:id="rId6"/>
    <p:sldLayoutId id="2147485542" r:id="rId7"/>
    <p:sldLayoutId id="2147485543" r:id="rId8"/>
    <p:sldLayoutId id="2147485544" r:id="rId9"/>
    <p:sldLayoutId id="2147485545" r:id="rId10"/>
    <p:sldLayoutId id="2147485546" r:id="rId11"/>
  </p:sldLayoutIdLst>
  <p:hf sldNum="0" hdr="0" ftr="0"/>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1883549843"/>
      </p:ext>
    </p:extLst>
  </p:cSld>
  <p:clrMap bg1="lt1" tx1="dk1" bg2="lt2" tx2="dk2" accent1="accent1" accent2="accent2" accent3="accent3" accent4="accent4" accent5="accent5" accent6="accent6" hlink="hlink" folHlink="folHlink"/>
  <p:sldLayoutIdLst>
    <p:sldLayoutId id="2147485548" r:id="rId1"/>
    <p:sldLayoutId id="2147485549" r:id="rId2"/>
    <p:sldLayoutId id="2147485550" r:id="rId3"/>
    <p:sldLayoutId id="2147485551" r:id="rId4"/>
    <p:sldLayoutId id="2147485552" r:id="rId5"/>
    <p:sldLayoutId id="2147485553" r:id="rId6"/>
    <p:sldLayoutId id="2147485554" r:id="rId7"/>
    <p:sldLayoutId id="2147485555" r:id="rId8"/>
    <p:sldLayoutId id="2147485556" r:id="rId9"/>
    <p:sldLayoutId id="2147485557" r:id="rId10"/>
    <p:sldLayoutId id="2147485558" r:id="rId11"/>
  </p:sldLayoutIdLst>
  <p:hf sldNum="0" hdr="0" ftr="0"/>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822991028"/>
      </p:ext>
    </p:extLst>
  </p:cSld>
  <p:clrMap bg1="lt1" tx1="dk1" bg2="lt2" tx2="dk2" accent1="accent1" accent2="accent2" accent3="accent3" accent4="accent4" accent5="accent5" accent6="accent6" hlink="hlink" folHlink="folHlink"/>
  <p:sldLayoutIdLst>
    <p:sldLayoutId id="2147485560" r:id="rId1"/>
    <p:sldLayoutId id="2147485561" r:id="rId2"/>
    <p:sldLayoutId id="2147485562" r:id="rId3"/>
    <p:sldLayoutId id="2147485563" r:id="rId4"/>
    <p:sldLayoutId id="2147485564" r:id="rId5"/>
    <p:sldLayoutId id="2147485565" r:id="rId6"/>
    <p:sldLayoutId id="2147485566" r:id="rId7"/>
    <p:sldLayoutId id="2147485567" r:id="rId8"/>
    <p:sldLayoutId id="2147485568" r:id="rId9"/>
    <p:sldLayoutId id="2147485569" r:id="rId10"/>
    <p:sldLayoutId id="2147485570" r:id="rId11"/>
  </p:sldLayoutIdLst>
  <p:hf sldNum="0" hdr="0" ftr="0"/>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1A2FCBB9-B23C-6F44-AF90-3DB73D2169F1}" type="datetimeFigureOut">
              <a:rPr lang="en-US" smtClean="0"/>
              <a:pPr/>
              <a:t>7/2/24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DB391419-4631-954D-A589-75A7418AB32B}" type="slidenum">
              <a:rPr lang="en-US" smtClean="0"/>
              <a:pPr/>
              <a:t>‹#›</a:t>
            </a:fld>
            <a:endParaRPr lang="en-US" dirty="0"/>
          </a:p>
        </p:txBody>
      </p:sp>
    </p:spTree>
    <p:extLst>
      <p:ext uri="{BB962C8B-B14F-4D97-AF65-F5344CB8AC3E}">
        <p14:creationId xmlns:p14="http://schemas.microsoft.com/office/powerpoint/2010/main" val="1197722842"/>
      </p:ext>
    </p:extLst>
  </p:cSld>
  <p:clrMap bg1="lt1" tx1="dk1" bg2="lt2" tx2="dk2" accent1="accent1" accent2="accent2" accent3="accent3" accent4="accent4" accent5="accent5" accent6="accent6" hlink="hlink" folHlink="folHlink"/>
  <p:sldLayoutIdLst>
    <p:sldLayoutId id="2147485731" r:id="rId1"/>
    <p:sldLayoutId id="2147485732" r:id="rId2"/>
    <p:sldLayoutId id="2147485733" r:id="rId3"/>
    <p:sldLayoutId id="2147485734" r:id="rId4"/>
    <p:sldLayoutId id="2147485735" r:id="rId5"/>
    <p:sldLayoutId id="2147485736" r:id="rId6"/>
    <p:sldLayoutId id="2147485737" r:id="rId7"/>
    <p:sldLayoutId id="2147485738" r:id="rId8"/>
    <p:sldLayoutId id="2147485739" r:id="rId9"/>
    <p:sldLayoutId id="2147485740" r:id="rId10"/>
    <p:sldLayoutId id="2147485741" r:id="rId11"/>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Helvetica Neue"/>
                <a:cs typeface="Helvetica Neue"/>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257130207"/>
      </p:ext>
    </p:extLst>
  </p:cSld>
  <p:clrMap bg1="lt1" tx1="dk1" bg2="lt2" tx2="dk2" accent1="accent1" accent2="accent2" accent3="accent3" accent4="accent4" accent5="accent5" accent6="accent6" hlink="hlink" folHlink="folHlink"/>
  <p:sldLayoutIdLst>
    <p:sldLayoutId id="2147485743"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01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cs typeface="Helvetica Neue" charset="0"/>
                <a:sym typeface="Arial" charset="0"/>
              </a:defRPr>
            </a:lvl1pPr>
          </a:lstStyle>
          <a:p>
            <a:fld id="{712E1AF3-ED95-DA48-87FC-4744D1E6FB13}" type="slidenum">
              <a:rPr lang="en-US" smtClean="0">
                <a:ea typeface="ＭＳ Ｐゴシック" charset="0"/>
              </a:rPr>
              <a:pPr/>
              <a:t>‹#›</a:t>
            </a:fld>
            <a:endParaRPr lang="en-US" dirty="0">
              <a:ea typeface="ＭＳ Ｐゴシック" charset="0"/>
            </a:endParaRPr>
          </a:p>
        </p:txBody>
      </p:sp>
    </p:spTree>
    <p:extLst>
      <p:ext uri="{BB962C8B-B14F-4D97-AF65-F5344CB8AC3E}">
        <p14:creationId xmlns:p14="http://schemas.microsoft.com/office/powerpoint/2010/main" val="1092358478"/>
      </p:ext>
    </p:extLst>
  </p:cSld>
  <p:clrMap bg1="lt1" tx1="dk1" bg2="lt2" tx2="dk2" accent1="accent1" accent2="accent2" accent3="accent3" accent4="accent4" accent5="accent5" accent6="accent6" hlink="hlink" folHlink="folHlink"/>
  <p:sldLayoutIdLst>
    <p:sldLayoutId id="2147485745"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17920" y="6488431"/>
            <a:ext cx="2926080" cy="365125"/>
          </a:xfrm>
          <a:prstGeom prst="rect">
            <a:avLst/>
          </a:prstGeom>
        </p:spPr>
        <p:txBody>
          <a:bodyPr vert="horz" lIns="91440" tIns="45720" rIns="91440" bIns="45720" rtlCol="0" anchor="ctr"/>
          <a:lstStyle>
            <a:lvl1pPr algn="ctr">
              <a:defRPr sz="1000">
                <a:solidFill>
                  <a:schemeClr val="tx1"/>
                </a:solidFill>
              </a:defRPr>
            </a:lvl1pPr>
          </a:lstStyle>
          <a:p>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p:txBody>
      </p:sp>
    </p:spTree>
    <p:extLst>
      <p:ext uri="{BB962C8B-B14F-4D97-AF65-F5344CB8AC3E}">
        <p14:creationId xmlns:p14="http://schemas.microsoft.com/office/powerpoint/2010/main" val="3505377543"/>
      </p:ext>
    </p:extLst>
  </p:cSld>
  <p:clrMap bg1="lt1" tx1="dk1" bg2="lt2" tx2="dk2" accent1="accent1" accent2="accent2" accent3="accent3" accent4="accent4" accent5="accent5" accent6="accent6" hlink="hlink" folHlink="folHlink"/>
  <p:sldLayoutIdLst>
    <p:sldLayoutId id="2147485749" r:id="rId1"/>
    <p:sldLayoutId id="2147485750" r:id="rId2"/>
    <p:sldLayoutId id="2147485751" r:id="rId3"/>
    <p:sldLayoutId id="2147485752" r:id="rId4"/>
    <p:sldLayoutId id="2147485753" r:id="rId5"/>
    <p:sldLayoutId id="2147485754" r:id="rId6"/>
    <p:sldLayoutId id="2147485755" r:id="rId7"/>
    <p:sldLayoutId id="2147485756" r:id="rId8"/>
    <p:sldLayoutId id="2147485757" r:id="rId9"/>
    <p:sldLayoutId id="2147485758" r:id="rId10"/>
    <p:sldLayoutId id="21474857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fld id="{136B73BB-8CA9-9E4A-9452-839C11CE8BFB}" type="datetime1">
              <a:rPr lang="en-US" smtClean="0">
                <a:solidFill>
                  <a:srgbClr val="000000"/>
                </a:solidFill>
              </a:rPr>
              <a:pPr/>
              <a:t>7/2/24</a:t>
            </a:fld>
            <a:endParaRPr lang="en-US" dirty="0">
              <a:solidFill>
                <a:srgbClr val="000000"/>
              </a:solidFill>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fld id="{CBC7C61A-05A2-D244-B488-60C863184CE4}"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54534829"/>
      </p:ext>
    </p:extLst>
  </p:cSld>
  <p:clrMap bg1="lt1" tx1="dk1" bg2="lt2" tx2="dk2" accent1="accent1" accent2="accent2" accent3="accent3" accent4="accent4" accent5="accent5" accent6="accent6" hlink="hlink" folHlink="folHlink"/>
  <p:sldLayoutIdLst>
    <p:sldLayoutId id="2147485761" r:id="rId1"/>
    <p:sldLayoutId id="2147485762" r:id="rId2"/>
    <p:sldLayoutId id="2147485763" r:id="rId3"/>
    <p:sldLayoutId id="2147485764" r:id="rId4"/>
    <p:sldLayoutId id="2147485765" r:id="rId5"/>
    <p:sldLayoutId id="2147485766" r:id="rId6"/>
    <p:sldLayoutId id="2147485767" r:id="rId7"/>
    <p:sldLayoutId id="2147485768" r:id="rId8"/>
    <p:sldLayoutId id="2147485769" r:id="rId9"/>
    <p:sldLayoutId id="2147485770" r:id="rId10"/>
    <p:sldLayoutId id="2147485771"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Regular" charset="0"/>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Regular" charset="0"/>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Regular" charset="0"/>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3311331671"/>
      </p:ext>
    </p:extLst>
  </p:cSld>
  <p:clrMap bg1="lt1" tx1="dk1" bg2="lt2" tx2="dk2" accent1="accent1" accent2="accent2" accent3="accent3" accent4="accent4" accent5="accent5" accent6="accent6" hlink="hlink" folHlink="folHlink"/>
  <p:sldLayoutIdLst>
    <p:sldLayoutId id="2147485785"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Helvetica Neue" charset="0"/>
              </a:defRPr>
            </a:lvl1pPr>
          </a:lstStyle>
          <a:p>
            <a:pPr algn="ctr"/>
            <a:fld id="{2150B3A5-C02E-F841-B13D-B078A2C9F546}" type="datetime1">
              <a:rPr lang="en-US" smtClean="0">
                <a:solidFill>
                  <a:srgbClr val="000000"/>
                </a:solidFill>
                <a:ea typeface="ＭＳ Ｐゴシック" charset="0"/>
              </a:rPr>
              <a:pPr algn="ctr"/>
              <a:t>7/2/24</a:t>
            </a:fld>
            <a:endParaRPr lang="en-US" dirty="0">
              <a:solidFill>
                <a:srgbClr val="000000"/>
              </a:solidFill>
              <a:ea typeface="ＭＳ Ｐゴシック" charset="0"/>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charset="0"/>
                <a:cs typeface="Helvetica Neue"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Helvetica Neue" charset="0"/>
              </a:defRPr>
            </a:lvl1pPr>
          </a:lstStyle>
          <a:p>
            <a:fld id="{894B8E6A-DF06-AD4D-AD6C-51FC4C84F825}" type="slidenum">
              <a:rPr lang="en-US" smtClean="0">
                <a:solidFill>
                  <a:srgbClr val="000000"/>
                </a:solidFill>
                <a:ea typeface="ＭＳ Ｐゴシック" charset="0"/>
              </a:rPr>
              <a:pPr/>
              <a:t>‹#›</a:t>
            </a:fld>
            <a:endParaRPr lang="en-US" dirty="0">
              <a:solidFill>
                <a:srgbClr val="000000"/>
              </a:solidFill>
              <a:ea typeface="ＭＳ Ｐゴシック" charset="0"/>
            </a:endParaRPr>
          </a:p>
        </p:txBody>
      </p:sp>
    </p:spTree>
    <p:extLst>
      <p:ext uri="{BB962C8B-B14F-4D97-AF65-F5344CB8AC3E}">
        <p14:creationId xmlns:p14="http://schemas.microsoft.com/office/powerpoint/2010/main" val="2981135309"/>
      </p:ext>
    </p:extLst>
  </p:cSld>
  <p:clrMap bg1="lt1" tx1="dk1" bg2="lt2" tx2="dk2" accent1="accent1" accent2="accent2" accent3="accent3" accent4="accent4" accent5="accent5" accent6="accent6" hlink="hlink" folHlink="folHlink"/>
  <p:sldLayoutIdLst>
    <p:sldLayoutId id="2147485787" r:id="rId1"/>
    <p:sldLayoutId id="2147485788" r:id="rId2"/>
    <p:sldLayoutId id="2147485789" r:id="rId3"/>
    <p:sldLayoutId id="2147485790" r:id="rId4"/>
    <p:sldLayoutId id="2147485791" r:id="rId5"/>
    <p:sldLayoutId id="2147485792" r:id="rId6"/>
    <p:sldLayoutId id="2147485793" r:id="rId7"/>
    <p:sldLayoutId id="2147485794" r:id="rId8"/>
    <p:sldLayoutId id="2147485795" r:id="rId9"/>
    <p:sldLayoutId id="2147485796" r:id="rId10"/>
    <p:sldLayoutId id="2147485797"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0.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40.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4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4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6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6.xml"/><Relationship Id="rId4" Type="http://schemas.openxmlformats.org/officeDocument/2006/relationships/image" Target="../media/image11.tiff"/></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159.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4.xml"/><Relationship Id="rId1" Type="http://schemas.openxmlformats.org/officeDocument/2006/relationships/slideLayout" Target="../slideLayouts/slideLayout6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3.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71.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74.xml"/></Relationships>
</file>

<file path=ppt/slides/_rels/slide2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85.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74.xml"/></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9.xml"/><Relationship Id="rId1" Type="http://schemas.openxmlformats.org/officeDocument/2006/relationships/slideLayout" Target="../slideLayouts/slideLayout113.xml"/><Relationship Id="rId5" Type="http://schemas.openxmlformats.org/officeDocument/2006/relationships/image" Target="../media/image6.jpeg"/><Relationship Id="rId4" Type="http://schemas.openxmlformats.org/officeDocument/2006/relationships/image" Target="../media/image21.emf"/></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4.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2.jpeg"/><Relationship Id="rId1" Type="http://schemas.openxmlformats.org/officeDocument/2006/relationships/slideLayout" Target="../slideLayouts/slideLayout91.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1.xml"/></Relationships>
</file>

<file path=ppt/slides/_rels/slide28.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0.xml"/><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63.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6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43.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6.jpg"/><Relationship Id="rId5" Type="http://schemas.openxmlformats.org/officeDocument/2006/relationships/image" Target="../media/image2.jp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3" name="Picture 2" descr="A close-up of sparklers&#10;&#10;Description automatically generated with medium confidence">
            <a:extLst>
              <a:ext uri="{FF2B5EF4-FFF2-40B4-BE49-F238E27FC236}">
                <a16:creationId xmlns:a16="http://schemas.microsoft.com/office/drawing/2014/main" id="{28331498-57D3-54CF-C793-F938ECAC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66" y="543631"/>
            <a:ext cx="4467669" cy="5770739"/>
          </a:xfrm>
          <a:prstGeom prst="rect">
            <a:avLst/>
          </a:prstGeom>
          <a:effectLst>
            <a:outerShdw blurRad="50800" dist="38100" dir="8100000" algn="tr" rotWithShape="0">
              <a:prstClr val="black">
                <a:alpha val="40000"/>
              </a:prstClr>
            </a:outerShdw>
          </a:effectLst>
        </p:spPr>
      </p:pic>
      <p:sp>
        <p:nvSpPr>
          <p:cNvPr id="2" name="Rectangle 1">
            <a:extLst>
              <a:ext uri="{FF2B5EF4-FFF2-40B4-BE49-F238E27FC236}">
                <a16:creationId xmlns:a16="http://schemas.microsoft.com/office/drawing/2014/main" id="{1B5255EA-14F8-F000-6983-720AF47CC38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541305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Rectangle 1">
            <a:extLst>
              <a:ext uri="{FF2B5EF4-FFF2-40B4-BE49-F238E27FC236}">
                <a16:creationId xmlns:a16="http://schemas.microsoft.com/office/drawing/2014/main" id="{86324B07-F66E-278C-08F7-B5D9A04D6C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3" name="VOTE Theme Song">
            <a:hlinkClick r:id="" action="ppaction://media"/>
            <a:extLst>
              <a:ext uri="{FF2B5EF4-FFF2-40B4-BE49-F238E27FC236}">
                <a16:creationId xmlns:a16="http://schemas.microsoft.com/office/drawing/2014/main" id="{2982A9AA-48D6-8830-22AE-006ACB0BFC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42249" y="6197808"/>
            <a:ext cx="812800" cy="812800"/>
          </a:xfrm>
          <a:prstGeom prst="rect">
            <a:avLst/>
          </a:prstGeom>
        </p:spPr>
      </p:pic>
    </p:spTree>
    <p:extLst>
      <p:ext uri="{BB962C8B-B14F-4D97-AF65-F5344CB8AC3E}">
        <p14:creationId xmlns:p14="http://schemas.microsoft.com/office/powerpoint/2010/main" val="1492506974"/>
      </p:ext>
    </p:extLst>
  </p:cSld>
  <p:clrMapOvr>
    <a:masterClrMapping/>
  </p:clrMapOvr>
  <mc:AlternateContent xmlns:mc="http://schemas.openxmlformats.org/markup-compatibility/2006" xmlns:p14="http://schemas.microsoft.com/office/powerpoint/2010/main">
    <mc:Choice Requires="p14">
      <p:transition spd="slow" p14:dur="1200" advTm="5000">
        <p:zoom/>
      </p:transition>
    </mc:Choice>
    <mc:Fallback xmlns="">
      <p:transition spd="slow" advTm="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F5700DF-AE89-AF0E-0432-294A31568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7" name="AutoShape 7">
            <a:hlinkClick r:id="" action="ppaction://noaction" highlightClick="1"/>
            <a:extLst>
              <a:ext uri="{FF2B5EF4-FFF2-40B4-BE49-F238E27FC236}">
                <a16:creationId xmlns:a16="http://schemas.microsoft.com/office/drawing/2014/main" id="{47BD2C5F-7FDD-9B00-361E-39989F993CC0}"/>
              </a:ext>
            </a:extLst>
          </p:cNvPr>
          <p:cNvSpPr>
            <a:spLocks noChangeArrowheads="1"/>
          </p:cNvSpPr>
          <p:nvPr/>
        </p:nvSpPr>
        <p:spPr bwMode="auto">
          <a:xfrm>
            <a:off x="27086" y="3717"/>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9" name="AutoShape 8">
            <a:hlinkClick r:id="" action="ppaction://noaction" highlightClick="1"/>
            <a:extLst>
              <a:ext uri="{FF2B5EF4-FFF2-40B4-BE49-F238E27FC236}">
                <a16:creationId xmlns:a16="http://schemas.microsoft.com/office/drawing/2014/main" id="{74C78B0A-931E-F335-6235-AC25DAFD78D1}"/>
              </a:ext>
            </a:extLst>
          </p:cNvPr>
          <p:cNvSpPr>
            <a:spLocks noChangeArrowheads="1"/>
          </p:cNvSpPr>
          <p:nvPr/>
        </p:nvSpPr>
        <p:spPr bwMode="auto">
          <a:xfrm>
            <a:off x="1276419" y="12526"/>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30" name="AutoShape 9">
            <a:hlinkClick r:id="" action="ppaction://noaction" highlightClick="1"/>
            <a:extLst>
              <a:ext uri="{FF2B5EF4-FFF2-40B4-BE49-F238E27FC236}">
                <a16:creationId xmlns:a16="http://schemas.microsoft.com/office/drawing/2014/main" id="{BF764B47-A424-9BE5-CAF9-27AC398C9098}"/>
              </a:ext>
            </a:extLst>
          </p:cNvPr>
          <p:cNvSpPr>
            <a:spLocks noChangeArrowheads="1"/>
          </p:cNvSpPr>
          <p:nvPr/>
        </p:nvSpPr>
        <p:spPr bwMode="auto">
          <a:xfrm>
            <a:off x="2585794"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3" name="AutoShape 10">
            <a:hlinkClick r:id="" action="ppaction://noaction" highlightClick="1"/>
            <a:extLst>
              <a:ext uri="{FF2B5EF4-FFF2-40B4-BE49-F238E27FC236}">
                <a16:creationId xmlns:a16="http://schemas.microsoft.com/office/drawing/2014/main" id="{F51ADBF0-6457-611F-E023-076257913DF6}"/>
              </a:ext>
            </a:extLst>
          </p:cNvPr>
          <p:cNvSpPr>
            <a:spLocks noChangeArrowheads="1"/>
          </p:cNvSpPr>
          <p:nvPr/>
        </p:nvSpPr>
        <p:spPr bwMode="auto">
          <a:xfrm>
            <a:off x="3889218"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4" name="AutoShape 11">
            <a:hlinkClick r:id="" action="ppaction://noaction" highlightClick="1"/>
            <a:extLst>
              <a:ext uri="{FF2B5EF4-FFF2-40B4-BE49-F238E27FC236}">
                <a16:creationId xmlns:a16="http://schemas.microsoft.com/office/drawing/2014/main" id="{83E6B610-399C-B4CC-73C4-BBE58FEA9C05}"/>
              </a:ext>
            </a:extLst>
          </p:cNvPr>
          <p:cNvSpPr>
            <a:spLocks noChangeArrowheads="1"/>
          </p:cNvSpPr>
          <p:nvPr/>
        </p:nvSpPr>
        <p:spPr bwMode="auto">
          <a:xfrm>
            <a:off x="5197780"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5" name="AutoShape 7">
            <a:hlinkClick r:id="" action="ppaction://noaction" highlightClick="1"/>
            <a:extLst>
              <a:ext uri="{FF2B5EF4-FFF2-40B4-BE49-F238E27FC236}">
                <a16:creationId xmlns:a16="http://schemas.microsoft.com/office/drawing/2014/main" id="{11635CA1-BFF3-E239-E1F1-14E7C1333B43}"/>
              </a:ext>
            </a:extLst>
          </p:cNvPr>
          <p:cNvSpPr>
            <a:spLocks noChangeArrowheads="1"/>
          </p:cNvSpPr>
          <p:nvPr/>
        </p:nvSpPr>
        <p:spPr bwMode="auto">
          <a:xfrm>
            <a:off x="6496228" y="31844"/>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6" name="AutoShape 8">
            <a:hlinkClick r:id="" action="ppaction://noaction" highlightClick="1"/>
            <a:extLst>
              <a:ext uri="{FF2B5EF4-FFF2-40B4-BE49-F238E27FC236}">
                <a16:creationId xmlns:a16="http://schemas.microsoft.com/office/drawing/2014/main" id="{FA052D1F-EDB4-FB59-CE78-24A48B498064}"/>
              </a:ext>
            </a:extLst>
          </p:cNvPr>
          <p:cNvSpPr>
            <a:spLocks noChangeArrowheads="1"/>
          </p:cNvSpPr>
          <p:nvPr/>
        </p:nvSpPr>
        <p:spPr bwMode="auto">
          <a:xfrm>
            <a:off x="7805465" y="28735"/>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7" name="AutoShape 7">
            <a:hlinkClick r:id="" action="ppaction://noaction" highlightClick="1"/>
            <a:extLst>
              <a:ext uri="{FF2B5EF4-FFF2-40B4-BE49-F238E27FC236}">
                <a16:creationId xmlns:a16="http://schemas.microsoft.com/office/drawing/2014/main" id="{0CF35A11-F369-CEF1-781A-03F3669AA6BE}"/>
              </a:ext>
            </a:extLst>
          </p:cNvPr>
          <p:cNvSpPr>
            <a:spLocks noChangeArrowheads="1"/>
          </p:cNvSpPr>
          <p:nvPr/>
        </p:nvSpPr>
        <p:spPr bwMode="auto">
          <a:xfrm>
            <a:off x="19122" y="2310589"/>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8" name="AutoShape 8">
            <a:hlinkClick r:id="" action="ppaction://noaction" highlightClick="1"/>
            <a:extLst>
              <a:ext uri="{FF2B5EF4-FFF2-40B4-BE49-F238E27FC236}">
                <a16:creationId xmlns:a16="http://schemas.microsoft.com/office/drawing/2014/main" id="{AAE721E2-9BB7-7D97-FCC1-803E25091DC8}"/>
              </a:ext>
            </a:extLst>
          </p:cNvPr>
          <p:cNvSpPr>
            <a:spLocks noChangeArrowheads="1"/>
          </p:cNvSpPr>
          <p:nvPr/>
        </p:nvSpPr>
        <p:spPr bwMode="auto">
          <a:xfrm>
            <a:off x="1291033" y="231939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9" name="AutoShape 9">
            <a:hlinkClick r:id="" action="ppaction://noaction" highlightClick="1"/>
            <a:extLst>
              <a:ext uri="{FF2B5EF4-FFF2-40B4-BE49-F238E27FC236}">
                <a16:creationId xmlns:a16="http://schemas.microsoft.com/office/drawing/2014/main" id="{3A03D0AC-3CDC-B6F7-4624-B7FE7341CA7E}"/>
              </a:ext>
            </a:extLst>
          </p:cNvPr>
          <p:cNvSpPr>
            <a:spLocks noChangeArrowheads="1"/>
          </p:cNvSpPr>
          <p:nvPr/>
        </p:nvSpPr>
        <p:spPr bwMode="auto">
          <a:xfrm>
            <a:off x="2600408"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0" name="AutoShape 10">
            <a:hlinkClick r:id="" action="ppaction://noaction" highlightClick="1"/>
            <a:extLst>
              <a:ext uri="{FF2B5EF4-FFF2-40B4-BE49-F238E27FC236}">
                <a16:creationId xmlns:a16="http://schemas.microsoft.com/office/drawing/2014/main" id="{FD105F06-413E-96B8-36B1-F6D2A643E182}"/>
              </a:ext>
            </a:extLst>
          </p:cNvPr>
          <p:cNvSpPr>
            <a:spLocks noChangeArrowheads="1"/>
          </p:cNvSpPr>
          <p:nvPr/>
        </p:nvSpPr>
        <p:spPr bwMode="auto">
          <a:xfrm>
            <a:off x="3903832"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1" name="AutoShape 11">
            <a:hlinkClick r:id="" action="ppaction://noaction" highlightClick="1"/>
            <a:extLst>
              <a:ext uri="{FF2B5EF4-FFF2-40B4-BE49-F238E27FC236}">
                <a16:creationId xmlns:a16="http://schemas.microsoft.com/office/drawing/2014/main" id="{46453C66-5DF1-74D7-B03D-C8BD22B8E54C}"/>
              </a:ext>
            </a:extLst>
          </p:cNvPr>
          <p:cNvSpPr>
            <a:spLocks noChangeArrowheads="1"/>
          </p:cNvSpPr>
          <p:nvPr/>
        </p:nvSpPr>
        <p:spPr bwMode="auto">
          <a:xfrm>
            <a:off x="5212394"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2" name="AutoShape 7">
            <a:hlinkClick r:id="" action="ppaction://noaction" highlightClick="1"/>
            <a:extLst>
              <a:ext uri="{FF2B5EF4-FFF2-40B4-BE49-F238E27FC236}">
                <a16:creationId xmlns:a16="http://schemas.microsoft.com/office/drawing/2014/main" id="{436933AD-6D6B-9CE3-9FEC-5A852F5BAC22}"/>
              </a:ext>
            </a:extLst>
          </p:cNvPr>
          <p:cNvSpPr>
            <a:spLocks noChangeArrowheads="1"/>
          </p:cNvSpPr>
          <p:nvPr/>
        </p:nvSpPr>
        <p:spPr bwMode="auto">
          <a:xfrm>
            <a:off x="6510842" y="2338716"/>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3" name="AutoShape 8">
            <a:hlinkClick r:id="" action="ppaction://noaction" highlightClick="1"/>
            <a:extLst>
              <a:ext uri="{FF2B5EF4-FFF2-40B4-BE49-F238E27FC236}">
                <a16:creationId xmlns:a16="http://schemas.microsoft.com/office/drawing/2014/main" id="{7D5779DF-5E88-7E08-F75A-AB0A74871D3D}"/>
              </a:ext>
            </a:extLst>
          </p:cNvPr>
          <p:cNvSpPr>
            <a:spLocks noChangeArrowheads="1"/>
          </p:cNvSpPr>
          <p:nvPr/>
        </p:nvSpPr>
        <p:spPr bwMode="auto">
          <a:xfrm>
            <a:off x="7820079" y="2335607"/>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4" name="AutoShape 7">
            <a:hlinkClick r:id="" action="ppaction://noaction" highlightClick="1"/>
            <a:extLst>
              <a:ext uri="{FF2B5EF4-FFF2-40B4-BE49-F238E27FC236}">
                <a16:creationId xmlns:a16="http://schemas.microsoft.com/office/drawing/2014/main" id="{7FAE6503-DC64-0ED0-AA04-29965F177F9D}"/>
              </a:ext>
            </a:extLst>
          </p:cNvPr>
          <p:cNvSpPr>
            <a:spLocks noChangeArrowheads="1"/>
          </p:cNvSpPr>
          <p:nvPr/>
        </p:nvSpPr>
        <p:spPr bwMode="auto">
          <a:xfrm>
            <a:off x="21210" y="4604935"/>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a:extLst>
              <a:ext uri="{FF2B5EF4-FFF2-40B4-BE49-F238E27FC236}">
                <a16:creationId xmlns:a16="http://schemas.microsoft.com/office/drawing/2014/main" id="{84EBB3E1-CCD1-92A4-961A-F413C0E28BC0}"/>
              </a:ext>
            </a:extLst>
          </p:cNvPr>
          <p:cNvSpPr>
            <a:spLocks noChangeArrowheads="1"/>
          </p:cNvSpPr>
          <p:nvPr/>
        </p:nvSpPr>
        <p:spPr bwMode="auto">
          <a:xfrm>
            <a:off x="1293121" y="4613744"/>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a:extLst>
              <a:ext uri="{FF2B5EF4-FFF2-40B4-BE49-F238E27FC236}">
                <a16:creationId xmlns:a16="http://schemas.microsoft.com/office/drawing/2014/main" id="{F011B256-1EFB-A06F-D7AC-BA9CB3C4E130}"/>
              </a:ext>
            </a:extLst>
          </p:cNvPr>
          <p:cNvSpPr>
            <a:spLocks noChangeArrowheads="1"/>
          </p:cNvSpPr>
          <p:nvPr/>
        </p:nvSpPr>
        <p:spPr bwMode="auto">
          <a:xfrm>
            <a:off x="2602496"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a:extLst>
              <a:ext uri="{FF2B5EF4-FFF2-40B4-BE49-F238E27FC236}">
                <a16:creationId xmlns:a16="http://schemas.microsoft.com/office/drawing/2014/main" id="{F76E4639-EF2E-6EAD-BEF1-C774FEC47D6C}"/>
              </a:ext>
            </a:extLst>
          </p:cNvPr>
          <p:cNvSpPr>
            <a:spLocks noChangeArrowheads="1"/>
          </p:cNvSpPr>
          <p:nvPr/>
        </p:nvSpPr>
        <p:spPr bwMode="auto">
          <a:xfrm>
            <a:off x="3905920"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a:extLst>
              <a:ext uri="{FF2B5EF4-FFF2-40B4-BE49-F238E27FC236}">
                <a16:creationId xmlns:a16="http://schemas.microsoft.com/office/drawing/2014/main" id="{08737F14-67FF-9C40-1568-C73124D7A4A3}"/>
              </a:ext>
            </a:extLst>
          </p:cNvPr>
          <p:cNvSpPr>
            <a:spLocks noChangeArrowheads="1"/>
          </p:cNvSpPr>
          <p:nvPr/>
        </p:nvSpPr>
        <p:spPr bwMode="auto">
          <a:xfrm>
            <a:off x="5214482"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a:extLst>
              <a:ext uri="{FF2B5EF4-FFF2-40B4-BE49-F238E27FC236}">
                <a16:creationId xmlns:a16="http://schemas.microsoft.com/office/drawing/2014/main" id="{00AD207A-A6E8-DD6C-D8D3-F0B8915D5DD8}"/>
              </a:ext>
            </a:extLst>
          </p:cNvPr>
          <p:cNvSpPr>
            <a:spLocks noChangeArrowheads="1"/>
          </p:cNvSpPr>
          <p:nvPr/>
        </p:nvSpPr>
        <p:spPr bwMode="auto">
          <a:xfrm>
            <a:off x="6512930" y="4621773"/>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a:extLst>
              <a:ext uri="{FF2B5EF4-FFF2-40B4-BE49-F238E27FC236}">
                <a16:creationId xmlns:a16="http://schemas.microsoft.com/office/drawing/2014/main" id="{38BA3F5D-8343-C249-A556-A419CBB0AC82}"/>
              </a:ext>
            </a:extLst>
          </p:cNvPr>
          <p:cNvSpPr>
            <a:spLocks noChangeArrowheads="1"/>
          </p:cNvSpPr>
          <p:nvPr/>
        </p:nvSpPr>
        <p:spPr bwMode="auto">
          <a:xfrm>
            <a:off x="7822167" y="4623468"/>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Rectangle 1">
            <a:extLst>
              <a:ext uri="{FF2B5EF4-FFF2-40B4-BE49-F238E27FC236}">
                <a16:creationId xmlns:a16="http://schemas.microsoft.com/office/drawing/2014/main" id="{FD74AF25-C2F8-1A4F-35A1-16FA222ED63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250909807"/>
      </p:ext>
    </p:extLst>
  </p:cSld>
  <p:clrMapOvr>
    <a:masterClrMapping/>
  </p:clrMapOvr>
  <p:transition spd="slow" advTm="5000">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31" name="Text Box 35">
            <a:extLst>
              <a:ext uri="{FF2B5EF4-FFF2-40B4-BE49-F238E27FC236}">
                <a16:creationId xmlns:a16="http://schemas.microsoft.com/office/drawing/2014/main" id="{E4293E62-85E6-A3AD-D3A7-4D72FFDE0B1E}"/>
              </a:ext>
            </a:extLst>
          </p:cNvPr>
          <p:cNvSpPr txBox="1">
            <a:spLocks noChangeArrowheads="1"/>
          </p:cNvSpPr>
          <p:nvPr/>
        </p:nvSpPr>
        <p:spPr bwMode="auto">
          <a:xfrm>
            <a:off x="685800" y="2819400"/>
            <a:ext cx="7848600" cy="711200"/>
          </a:xfrm>
          <a:prstGeom prst="rect">
            <a:avLst/>
          </a:prstGeom>
          <a:solidFill>
            <a:srgbClr val="D9CFC1"/>
          </a:solid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543018"/>
                </a:solidFill>
                <a:effectLst/>
                <a:uLnTx/>
                <a:uFillTx/>
                <a:latin typeface="Avenir Book" panose="02000503020000020003" pitchFamily="2" charset="0"/>
                <a:ea typeface="Avenir Medium" charset="0"/>
                <a:cs typeface="Avenir Medium" charset="0"/>
                <a:sym typeface="Arial" charset="0"/>
              </a:rPr>
              <a:t>The VOTE Textbook Chapters</a:t>
            </a:r>
          </a:p>
        </p:txBody>
      </p:sp>
      <p:sp>
        <p:nvSpPr>
          <p:cNvPr id="3" name="Rectangle 2">
            <a:extLst>
              <a:ext uri="{FF2B5EF4-FFF2-40B4-BE49-F238E27FC236}">
                <a16:creationId xmlns:a16="http://schemas.microsoft.com/office/drawing/2014/main" id="{56E77F15-BA73-FA44-BF2C-7D86B46CC8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825734169"/>
      </p:ext>
    </p:extLst>
  </p:cSld>
  <p:clrMapOvr>
    <a:masterClrMapping/>
  </p:clrMapOvr>
  <p:transition spd="slow" advTm="5000">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27258"/>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034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820" name="Text Box 12">
            <a:hlinkClick r:id="" action="ppaction://hlinkshowjump?jump=nextslide"/>
          </p:cNvPr>
          <p:cNvSpPr txBox="1">
            <a:spLocks noChangeArrowheads="1"/>
          </p:cNvSpPr>
          <p:nvPr/>
        </p:nvSpPr>
        <p:spPr bwMode="auto">
          <a:xfrm>
            <a:off x="211335" y="80597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a:t>
            </a:r>
          </a:p>
        </p:txBody>
      </p:sp>
      <p:sp>
        <p:nvSpPr>
          <p:cNvPr id="84" name="Text Box 12">
            <a:hlinkClick r:id="" action="ppaction://hlinkshowjump?jump=nextslide"/>
          </p:cNvPr>
          <p:cNvSpPr txBox="1">
            <a:spLocks noChangeArrowheads="1"/>
          </p:cNvSpPr>
          <p:nvPr/>
        </p:nvSpPr>
        <p:spPr bwMode="auto">
          <a:xfrm>
            <a:off x="1505298" y="832647"/>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a:t>
            </a:r>
          </a:p>
        </p:txBody>
      </p:sp>
      <p:sp>
        <p:nvSpPr>
          <p:cNvPr id="85" name="Text Box 12">
            <a:hlinkClick r:id="" action="ppaction://hlinkshowjump?jump=nextslide"/>
          </p:cNvPr>
          <p:cNvSpPr txBox="1">
            <a:spLocks noChangeArrowheads="1"/>
          </p:cNvSpPr>
          <p:nvPr/>
        </p:nvSpPr>
        <p:spPr bwMode="auto">
          <a:xfrm>
            <a:off x="2781793" y="82893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3</a:t>
            </a:r>
          </a:p>
        </p:txBody>
      </p:sp>
      <p:sp>
        <p:nvSpPr>
          <p:cNvPr id="86" name="Text Box 12">
            <a:hlinkClick r:id="" action="ppaction://hlinkshowjump?jump=nextslide"/>
          </p:cNvPr>
          <p:cNvSpPr txBox="1">
            <a:spLocks noChangeArrowheads="1"/>
          </p:cNvSpPr>
          <p:nvPr/>
        </p:nvSpPr>
        <p:spPr bwMode="auto">
          <a:xfrm>
            <a:off x="4089398" y="82886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4</a:t>
            </a:r>
          </a:p>
        </p:txBody>
      </p:sp>
      <p:sp>
        <p:nvSpPr>
          <p:cNvPr id="87" name="Text Box 12">
            <a:hlinkClick r:id="" action="ppaction://hlinkshowjump?jump=nextslide"/>
          </p:cNvPr>
          <p:cNvSpPr txBox="1">
            <a:spLocks noChangeArrowheads="1"/>
          </p:cNvSpPr>
          <p:nvPr/>
        </p:nvSpPr>
        <p:spPr bwMode="auto">
          <a:xfrm>
            <a:off x="5467508"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5</a:t>
            </a:r>
          </a:p>
        </p:txBody>
      </p:sp>
      <p:sp>
        <p:nvSpPr>
          <p:cNvPr id="88" name="Text Box 12">
            <a:hlinkClick r:id="" action="ppaction://hlinkshowjump?jump=nextslide"/>
          </p:cNvPr>
          <p:cNvSpPr txBox="1">
            <a:spLocks noChangeArrowheads="1"/>
          </p:cNvSpPr>
          <p:nvPr/>
        </p:nvSpPr>
        <p:spPr bwMode="auto">
          <a:xfrm>
            <a:off x="6747881"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6</a:t>
            </a:r>
          </a:p>
        </p:txBody>
      </p:sp>
      <p:sp>
        <p:nvSpPr>
          <p:cNvPr id="89" name="Text Box 12">
            <a:hlinkClick r:id="" action="ppaction://hlinkshowjump?jump=nextslide"/>
          </p:cNvPr>
          <p:cNvSpPr txBox="1">
            <a:spLocks noChangeArrowheads="1"/>
          </p:cNvSpPr>
          <p:nvPr/>
        </p:nvSpPr>
        <p:spPr bwMode="auto">
          <a:xfrm>
            <a:off x="8033375"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7</a:t>
            </a: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1" name="Text Box 12">
            <a:hlinkClick r:id="" action="ppaction://hlinkshowjump?jump=nextslide"/>
            <a:extLst>
              <a:ext uri="{FF2B5EF4-FFF2-40B4-BE49-F238E27FC236}">
                <a16:creationId xmlns:a16="http://schemas.microsoft.com/office/drawing/2014/main" id="{5C096D5F-74B0-B802-D0FE-2C0DF31053E0}"/>
              </a:ext>
            </a:extLst>
          </p:cNvPr>
          <p:cNvSpPr txBox="1">
            <a:spLocks noChangeArrowheads="1"/>
          </p:cNvSpPr>
          <p:nvPr/>
        </p:nvSpPr>
        <p:spPr bwMode="auto">
          <a:xfrm>
            <a:off x="225949" y="3112847"/>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8</a:t>
            </a:r>
          </a:p>
        </p:txBody>
      </p:sp>
      <p:sp>
        <p:nvSpPr>
          <p:cNvPr id="82" name="Text Box 12">
            <a:hlinkClick r:id="" action="ppaction://hlinkshowjump?jump=nextslide"/>
            <a:extLst>
              <a:ext uri="{FF2B5EF4-FFF2-40B4-BE49-F238E27FC236}">
                <a16:creationId xmlns:a16="http://schemas.microsoft.com/office/drawing/2014/main" id="{BE11FA91-B3F8-98CD-6663-9B27B42533A1}"/>
              </a:ext>
            </a:extLst>
          </p:cNvPr>
          <p:cNvSpPr txBox="1">
            <a:spLocks noChangeArrowheads="1"/>
          </p:cNvSpPr>
          <p:nvPr/>
        </p:nvSpPr>
        <p:spPr bwMode="auto">
          <a:xfrm>
            <a:off x="1519912" y="3139519"/>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9</a:t>
            </a:r>
          </a:p>
        </p:txBody>
      </p:sp>
      <p:sp>
        <p:nvSpPr>
          <p:cNvPr id="83" name="Text Box 12">
            <a:hlinkClick r:id="" action="ppaction://hlinkshowjump?jump=nextslide"/>
            <a:extLst>
              <a:ext uri="{FF2B5EF4-FFF2-40B4-BE49-F238E27FC236}">
                <a16:creationId xmlns:a16="http://schemas.microsoft.com/office/drawing/2014/main" id="{33C652D8-C318-BEBA-EEA7-6A2A514578D5}"/>
              </a:ext>
            </a:extLst>
          </p:cNvPr>
          <p:cNvSpPr txBox="1">
            <a:spLocks noChangeArrowheads="1"/>
          </p:cNvSpPr>
          <p:nvPr/>
        </p:nvSpPr>
        <p:spPr bwMode="auto">
          <a:xfrm>
            <a:off x="2796407" y="313580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10</a:t>
            </a:r>
          </a:p>
        </p:txBody>
      </p:sp>
      <p:sp>
        <p:nvSpPr>
          <p:cNvPr id="113" name="Text Box 12">
            <a:hlinkClick r:id="" action="ppaction://hlinkshowjump?jump=nextslide"/>
            <a:extLst>
              <a:ext uri="{FF2B5EF4-FFF2-40B4-BE49-F238E27FC236}">
                <a16:creationId xmlns:a16="http://schemas.microsoft.com/office/drawing/2014/main" id="{7BC446E9-7386-8D79-7D32-728B2DD0AA7B}"/>
              </a:ext>
            </a:extLst>
          </p:cNvPr>
          <p:cNvSpPr txBox="1">
            <a:spLocks noChangeArrowheads="1"/>
          </p:cNvSpPr>
          <p:nvPr/>
        </p:nvSpPr>
        <p:spPr bwMode="auto">
          <a:xfrm>
            <a:off x="4104012" y="313573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11</a:t>
            </a:r>
          </a:p>
        </p:txBody>
      </p:sp>
      <p:sp>
        <p:nvSpPr>
          <p:cNvPr id="114" name="Text Box 12">
            <a:hlinkClick r:id="" action="ppaction://hlinkshowjump?jump=nextslide"/>
            <a:extLst>
              <a:ext uri="{FF2B5EF4-FFF2-40B4-BE49-F238E27FC236}">
                <a16:creationId xmlns:a16="http://schemas.microsoft.com/office/drawing/2014/main" id="{62BBEDF4-A2FD-B2A8-8473-6FEDF70898D1}"/>
              </a:ext>
            </a:extLst>
          </p:cNvPr>
          <p:cNvSpPr txBox="1">
            <a:spLocks noChangeArrowheads="1"/>
          </p:cNvSpPr>
          <p:nvPr/>
        </p:nvSpPr>
        <p:spPr bwMode="auto">
          <a:xfrm>
            <a:off x="5482122"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12</a:t>
            </a:r>
          </a:p>
        </p:txBody>
      </p:sp>
      <p:sp>
        <p:nvSpPr>
          <p:cNvPr id="115" name="Text Box 12">
            <a:hlinkClick r:id="" action="ppaction://hlinkshowjump?jump=nextslide"/>
            <a:extLst>
              <a:ext uri="{FF2B5EF4-FFF2-40B4-BE49-F238E27FC236}">
                <a16:creationId xmlns:a16="http://schemas.microsoft.com/office/drawing/2014/main" id="{CE84DBD4-6114-56BA-C1DC-DE0A1C292142}"/>
              </a:ext>
            </a:extLst>
          </p:cNvPr>
          <p:cNvSpPr txBox="1">
            <a:spLocks noChangeArrowheads="1"/>
          </p:cNvSpPr>
          <p:nvPr/>
        </p:nvSpPr>
        <p:spPr bwMode="auto">
          <a:xfrm>
            <a:off x="6762495"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13</a:t>
            </a:r>
          </a:p>
        </p:txBody>
      </p:sp>
      <p:sp>
        <p:nvSpPr>
          <p:cNvPr id="116" name="Text Box 12">
            <a:hlinkClick r:id="" action="ppaction://hlinkshowjump?jump=nextslide"/>
            <a:extLst>
              <a:ext uri="{FF2B5EF4-FFF2-40B4-BE49-F238E27FC236}">
                <a16:creationId xmlns:a16="http://schemas.microsoft.com/office/drawing/2014/main" id="{2524E336-1913-4F53-35B7-B5FD2F6985F4}"/>
              </a:ext>
            </a:extLst>
          </p:cNvPr>
          <p:cNvSpPr txBox="1">
            <a:spLocks noChangeArrowheads="1"/>
          </p:cNvSpPr>
          <p:nvPr/>
        </p:nvSpPr>
        <p:spPr bwMode="auto">
          <a:xfrm>
            <a:off x="8047989"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14</a:t>
            </a: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4" name="Text Box 12">
            <a:hlinkClick r:id="" action="ppaction://hlinkshowjump?jump=nextslide"/>
            <a:extLst>
              <a:ext uri="{FF2B5EF4-FFF2-40B4-BE49-F238E27FC236}">
                <a16:creationId xmlns:a16="http://schemas.microsoft.com/office/drawing/2014/main" id="{8C317FD0-2805-8A81-FB92-442DF72D30DB}"/>
              </a:ext>
            </a:extLst>
          </p:cNvPr>
          <p:cNvSpPr txBox="1">
            <a:spLocks noChangeArrowheads="1"/>
          </p:cNvSpPr>
          <p:nvPr/>
        </p:nvSpPr>
        <p:spPr bwMode="auto">
          <a:xfrm>
            <a:off x="228037" y="540719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15</a:t>
            </a:r>
          </a:p>
        </p:txBody>
      </p:sp>
      <p:sp>
        <p:nvSpPr>
          <p:cNvPr id="125" name="Text Box 12">
            <a:hlinkClick r:id="" action="ppaction://hlinkshowjump?jump=nextslide"/>
            <a:extLst>
              <a:ext uri="{FF2B5EF4-FFF2-40B4-BE49-F238E27FC236}">
                <a16:creationId xmlns:a16="http://schemas.microsoft.com/office/drawing/2014/main" id="{33B70D08-6B34-E071-3224-616E8E3BC5DE}"/>
              </a:ext>
            </a:extLst>
          </p:cNvPr>
          <p:cNvSpPr txBox="1">
            <a:spLocks noChangeArrowheads="1"/>
          </p:cNvSpPr>
          <p:nvPr/>
        </p:nvSpPr>
        <p:spPr bwMode="auto">
          <a:xfrm>
            <a:off x="1522000" y="543386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16</a:t>
            </a:r>
          </a:p>
        </p:txBody>
      </p:sp>
      <p:sp>
        <p:nvSpPr>
          <p:cNvPr id="126" name="Text Box 12">
            <a:hlinkClick r:id="" action="ppaction://hlinkshowjump?jump=nextslide"/>
            <a:extLst>
              <a:ext uri="{FF2B5EF4-FFF2-40B4-BE49-F238E27FC236}">
                <a16:creationId xmlns:a16="http://schemas.microsoft.com/office/drawing/2014/main" id="{D0046DFC-A235-01E0-D296-7D3F86E4E912}"/>
              </a:ext>
            </a:extLst>
          </p:cNvPr>
          <p:cNvSpPr txBox="1">
            <a:spLocks noChangeArrowheads="1"/>
          </p:cNvSpPr>
          <p:nvPr/>
        </p:nvSpPr>
        <p:spPr bwMode="auto">
          <a:xfrm>
            <a:off x="2798495" y="5430151"/>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17</a:t>
            </a:r>
          </a:p>
        </p:txBody>
      </p:sp>
      <p:sp>
        <p:nvSpPr>
          <p:cNvPr id="127" name="Text Box 12">
            <a:hlinkClick r:id="" action="ppaction://hlinkshowjump?jump=nextslide"/>
            <a:extLst>
              <a:ext uri="{FF2B5EF4-FFF2-40B4-BE49-F238E27FC236}">
                <a16:creationId xmlns:a16="http://schemas.microsoft.com/office/drawing/2014/main" id="{D5B3532C-0A95-A34F-D57E-FBBB7D6FC3E5}"/>
              </a:ext>
            </a:extLst>
          </p:cNvPr>
          <p:cNvSpPr txBox="1">
            <a:spLocks noChangeArrowheads="1"/>
          </p:cNvSpPr>
          <p:nvPr/>
        </p:nvSpPr>
        <p:spPr bwMode="auto">
          <a:xfrm>
            <a:off x="4106100" y="5430081"/>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18</a:t>
            </a:r>
          </a:p>
        </p:txBody>
      </p:sp>
      <p:sp>
        <p:nvSpPr>
          <p:cNvPr id="128" name="Text Box 12">
            <a:hlinkClick r:id="" action="ppaction://hlinkshowjump?jump=nextslide"/>
            <a:extLst>
              <a:ext uri="{FF2B5EF4-FFF2-40B4-BE49-F238E27FC236}">
                <a16:creationId xmlns:a16="http://schemas.microsoft.com/office/drawing/2014/main" id="{426BAFFE-1999-E103-9400-65CF6242CEBD}"/>
              </a:ext>
            </a:extLst>
          </p:cNvPr>
          <p:cNvSpPr txBox="1">
            <a:spLocks noChangeArrowheads="1"/>
          </p:cNvSpPr>
          <p:nvPr/>
        </p:nvSpPr>
        <p:spPr bwMode="auto">
          <a:xfrm>
            <a:off x="5484210"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19</a:t>
            </a:r>
          </a:p>
        </p:txBody>
      </p:sp>
      <p:sp>
        <p:nvSpPr>
          <p:cNvPr id="129" name="Text Box 12">
            <a:hlinkClick r:id="" action="ppaction://hlinkshowjump?jump=nextslide"/>
            <a:extLst>
              <a:ext uri="{FF2B5EF4-FFF2-40B4-BE49-F238E27FC236}">
                <a16:creationId xmlns:a16="http://schemas.microsoft.com/office/drawing/2014/main" id="{16D5E0F6-86EF-F3AD-2B81-6009B2A6426F}"/>
              </a:ext>
            </a:extLst>
          </p:cNvPr>
          <p:cNvSpPr txBox="1">
            <a:spLocks noChangeArrowheads="1"/>
          </p:cNvSpPr>
          <p:nvPr/>
        </p:nvSpPr>
        <p:spPr bwMode="auto">
          <a:xfrm>
            <a:off x="6764583"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20</a:t>
            </a:r>
          </a:p>
        </p:txBody>
      </p:sp>
      <p:sp>
        <p:nvSpPr>
          <p:cNvPr id="130" name="Text Box 12">
            <a:hlinkClick r:id="" action="ppaction://hlinkshowjump?jump=nextslide"/>
            <a:extLst>
              <a:ext uri="{FF2B5EF4-FFF2-40B4-BE49-F238E27FC236}">
                <a16:creationId xmlns:a16="http://schemas.microsoft.com/office/drawing/2014/main" id="{38930BDA-57CD-3C71-4B12-360D3A69B85B}"/>
              </a:ext>
            </a:extLst>
          </p:cNvPr>
          <p:cNvSpPr txBox="1">
            <a:spLocks noChangeArrowheads="1"/>
          </p:cNvSpPr>
          <p:nvPr/>
        </p:nvSpPr>
        <p:spPr bwMode="auto">
          <a:xfrm>
            <a:off x="8050077"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21</a:t>
            </a:r>
          </a:p>
        </p:txBody>
      </p:sp>
      <p:sp>
        <p:nvSpPr>
          <p:cNvPr id="3" name="Rectangle 2">
            <a:extLst>
              <a:ext uri="{FF2B5EF4-FFF2-40B4-BE49-F238E27FC236}">
                <a16:creationId xmlns:a16="http://schemas.microsoft.com/office/drawing/2014/main" id="{CEAF7B89-EA49-EF45-07CA-4ADB575E3D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Click Sound">
            <a:hlinkClick r:id="" action="ppaction://media"/>
            <a:extLst>
              <a:ext uri="{FF2B5EF4-FFF2-40B4-BE49-F238E27FC236}">
                <a16:creationId xmlns:a16="http://schemas.microsoft.com/office/drawing/2014/main" id="{82E59AFD-6A5C-C8DD-92E6-4EE7660108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30919" y="6050703"/>
            <a:ext cx="812800" cy="812800"/>
          </a:xfrm>
          <a:prstGeom prst="rect">
            <a:avLst/>
          </a:prstGeom>
        </p:spPr>
      </p:pic>
      <p:sp>
        <p:nvSpPr>
          <p:cNvPr id="5" name="AutoShape 64">
            <a:extLst>
              <a:ext uri="{FF2B5EF4-FFF2-40B4-BE49-F238E27FC236}">
                <a16:creationId xmlns:a16="http://schemas.microsoft.com/office/drawing/2014/main" id="{D6C20EA4-C8AE-6004-CE13-077E1E86071E}"/>
              </a:ext>
            </a:extLst>
          </p:cNvPr>
          <p:cNvSpPr>
            <a:spLocks noChangeArrowheads="1"/>
          </p:cNvSpPr>
          <p:nvPr/>
        </p:nvSpPr>
        <p:spPr bwMode="auto">
          <a:xfrm>
            <a:off x="494050" y="2338299"/>
            <a:ext cx="268470" cy="726367"/>
          </a:xfrm>
          <a:prstGeom prst="downArrow">
            <a:avLst>
              <a:gd name="adj1" fmla="val 50000"/>
              <a:gd name="adj2" fmla="val 58333"/>
            </a:avLst>
          </a:prstGeom>
          <a:solidFill>
            <a:srgbClr val="D9CFC1"/>
          </a:solidFill>
          <a:ln w="9525">
            <a:solidFill>
              <a:schemeClr val="tx1"/>
            </a:solidFill>
            <a:miter lim="800000"/>
            <a:headEnd/>
            <a:tailEnd/>
          </a:ln>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Helvetica Neue" charset="0"/>
              <a:sym typeface="Arial" charset="0"/>
            </a:endParaRPr>
          </a:p>
        </p:txBody>
      </p:sp>
    </p:spTree>
    <p:extLst>
      <p:ext uri="{BB962C8B-B14F-4D97-AF65-F5344CB8AC3E}">
        <p14:creationId xmlns:p14="http://schemas.microsoft.com/office/powerpoint/2010/main" val="1106397177"/>
      </p:ext>
    </p:extLst>
  </p:cSld>
  <p:clrMapOvr>
    <a:masterClrMapping/>
  </p:clrMapOvr>
  <p:transition spd="slow" advTm="5000">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0-#ppt_w/2"/>
                                          </p:val>
                                        </p:tav>
                                        <p:tav tm="100000">
                                          <p:val>
                                            <p:strVal val="#ppt_x"/>
                                          </p:val>
                                        </p:tav>
                                      </p:tavLst>
                                    </p:anim>
                                    <p:anim calcmode="lin" valueType="num">
                                      <p:cBhvr additive="base">
                                        <p:cTn id="8" dur="3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 presetClass="mediacall" presetSubtype="0" fill="hold" nodeType="afterEffect">
                                  <p:stCondLst>
                                    <p:cond delay="0"/>
                                  </p:stCondLst>
                                  <p:childTnLst>
                                    <p:cmd type="call" cmd="playFrom(0.0)">
                                      <p:cBhvr>
                                        <p:cTn id="11" dur="1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2510EF-C778-CDD3-B79F-877D3BCA466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3" name="Picture 2">
            <a:extLst>
              <a:ext uri="{FF2B5EF4-FFF2-40B4-BE49-F238E27FC236}">
                <a16:creationId xmlns:a16="http://schemas.microsoft.com/office/drawing/2014/main" id="{AC522F5A-59AF-1B7F-1FC8-037A2B9D9B8D}"/>
              </a:ext>
            </a:extLst>
          </p:cNvPr>
          <p:cNvPicPr>
            <a:picLocks noChangeAspect="1"/>
          </p:cNvPicPr>
          <p:nvPr/>
        </p:nvPicPr>
        <p:blipFill>
          <a:blip r:embed="rId3"/>
          <a:stretch>
            <a:fillRect/>
          </a:stretch>
        </p:blipFill>
        <p:spPr>
          <a:xfrm>
            <a:off x="0" y="0"/>
            <a:ext cx="5292587" cy="6858000"/>
          </a:xfrm>
          <a:prstGeom prst="rect">
            <a:avLst/>
          </a:prstGeom>
        </p:spPr>
      </p:pic>
      <p:pic>
        <p:nvPicPr>
          <p:cNvPr id="5" name="Picture 4" descr="A logo with brown text&#10;&#10;Description automatically generated">
            <a:extLst>
              <a:ext uri="{FF2B5EF4-FFF2-40B4-BE49-F238E27FC236}">
                <a16:creationId xmlns:a16="http://schemas.microsoft.com/office/drawing/2014/main" id="{53513077-8096-DE16-F9C3-C04202898D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7755" y="1808018"/>
            <a:ext cx="3657600" cy="3657600"/>
          </a:xfrm>
          <a:prstGeom prst="rect">
            <a:avLst/>
          </a:prstGeom>
        </p:spPr>
      </p:pic>
    </p:spTree>
    <p:extLst>
      <p:ext uri="{BB962C8B-B14F-4D97-AF65-F5344CB8AC3E}">
        <p14:creationId xmlns:p14="http://schemas.microsoft.com/office/powerpoint/2010/main" val="3297236322"/>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WordArt 7"/>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defTabSz="457200" fontAlgn="auto">
              <a:spcBef>
                <a:spcPts val="0"/>
              </a:spcBef>
              <a:spcAft>
                <a:spcPts val="0"/>
              </a:spcAft>
            </a:pPr>
            <a:endParaRPr lang="en-US" sz="6600" kern="10" dirty="0">
              <a:ln w="3175">
                <a:solidFill>
                  <a:srgbClr val="000000"/>
                </a:solidFill>
                <a:round/>
                <a:headEnd/>
                <a:tailEnd/>
              </a:ln>
              <a:solidFill>
                <a:srgbClr val="EE0000"/>
              </a:solidFill>
              <a:effectLst>
                <a:outerShdw blurRad="63500" dist="12700" dir="2700000" algn="ctr" rotWithShape="0">
                  <a:srgbClr val="363636">
                    <a:alpha val="74997"/>
                  </a:srgbClr>
                </a:outerShdw>
              </a:effectLst>
              <a:latin typeface="Tw Cen MT"/>
              <a:ea typeface="Avenir Medium" charset="0"/>
              <a:cs typeface="Tw Cen MT"/>
            </a:endParaRPr>
          </a:p>
        </p:txBody>
      </p:sp>
      <p:sp>
        <p:nvSpPr>
          <p:cNvPr id="13" name="Rectangle 12"/>
          <p:cNvSpPr/>
          <p:nvPr/>
        </p:nvSpPr>
        <p:spPr>
          <a:xfrm>
            <a:off x="32562" y="582762"/>
            <a:ext cx="9144000" cy="2326791"/>
          </a:xfrm>
          <a:prstGeom prst="rect">
            <a:avLst/>
          </a:prstGeom>
        </p:spPr>
        <p:txBody>
          <a:bodyPr wrap="square">
            <a:spAutoFit/>
          </a:bodyPr>
          <a:lstStyle/>
          <a:p>
            <a:pPr algn="ctr" eaLnBrk="0" hangingPunct="0">
              <a:spcBef>
                <a:spcPct val="30000"/>
              </a:spcBef>
              <a:defRPr/>
            </a:pPr>
            <a:r>
              <a:rPr lang="en-US" sz="3600" dirty="0">
                <a:solidFill>
                  <a:prstClr val="black"/>
                </a:solidFill>
                <a:latin typeface="Avenir Book" panose="02000503020000020003" pitchFamily="2" charset="0"/>
                <a:ea typeface="Avenir Medium" charset="0"/>
                <a:cs typeface="Avenir Medium" charset="0"/>
              </a:rPr>
              <a:t>Agriculture</a:t>
            </a:r>
          </a:p>
          <a:p>
            <a:pPr algn="ctr" eaLnBrk="0" hangingPunct="0">
              <a:spcBef>
                <a:spcPct val="30000"/>
              </a:spcBef>
              <a:defRPr/>
            </a:pPr>
            <a:endParaRPr lang="en-US" sz="1000" dirty="0">
              <a:solidFill>
                <a:prstClr val="black"/>
              </a:solidFill>
              <a:latin typeface="Avenir Book" panose="02000503020000020003" pitchFamily="2" charset="0"/>
              <a:ea typeface="Avenir Medium" charset="0"/>
              <a:cs typeface="Avenir Medium" charset="0"/>
            </a:endParaRPr>
          </a:p>
          <a:p>
            <a:pPr algn="ctr" eaLnBrk="0" hangingPunct="0">
              <a:spcBef>
                <a:spcPct val="30000"/>
              </a:spcBef>
              <a:defRPr/>
            </a:pPr>
            <a:r>
              <a:rPr lang="en-US" sz="2800" dirty="0">
                <a:solidFill>
                  <a:prstClr val="black"/>
                </a:solidFill>
                <a:latin typeface="Avenir Book" panose="02000503020000020003" pitchFamily="2" charset="0"/>
                <a:ea typeface="Avenir Medium" charset="0"/>
                <a:cs typeface="Avenir Medium" charset="0"/>
              </a:rPr>
              <a:t>Discussion Story</a:t>
            </a:r>
            <a:endParaRPr lang="en-US" sz="2800" u="sng" dirty="0">
              <a:solidFill>
                <a:prstClr val="black"/>
              </a:solidFill>
              <a:latin typeface="Avenir Book" panose="02000503020000020003" pitchFamily="2" charset="0"/>
              <a:ea typeface="Avenir Medium" charset="0"/>
              <a:cs typeface="Avenir Medium" charset="0"/>
            </a:endParaRPr>
          </a:p>
          <a:p>
            <a:pPr algn="ctr" eaLnBrk="0" hangingPunct="0">
              <a:spcBef>
                <a:spcPct val="30000"/>
              </a:spcBef>
              <a:defRPr/>
            </a:pPr>
            <a:r>
              <a:rPr lang="en-US" sz="2800" u="sng" dirty="0">
                <a:solidFill>
                  <a:prstClr val="black"/>
                </a:solidFill>
                <a:latin typeface="Avenir Book" panose="02000503020000020003" pitchFamily="2" charset="0"/>
                <a:ea typeface="Avenir Medium" charset="0"/>
                <a:cs typeface="Avenir Medium" charset="0"/>
              </a:rPr>
              <a:t>The Dust Bowl</a:t>
            </a:r>
          </a:p>
          <a:p>
            <a:pPr algn="ctr" eaLnBrk="0" hangingPunct="0">
              <a:spcBef>
                <a:spcPct val="30000"/>
              </a:spcBef>
              <a:defRPr/>
            </a:pPr>
            <a:endParaRPr lang="en-US" u="sng" dirty="0">
              <a:solidFill>
                <a:prstClr val="black"/>
              </a:solidFill>
              <a:latin typeface="Avenir Book" panose="02000503020000020003" pitchFamily="2" charset="0"/>
              <a:ea typeface="Avenir Medium" charset="0"/>
              <a:cs typeface="Avenir Medium" charset="0"/>
            </a:endParaRPr>
          </a:p>
        </p:txBody>
      </p:sp>
      <p:sp>
        <p:nvSpPr>
          <p:cNvPr id="2" name="TextBox 1"/>
          <p:cNvSpPr txBox="1"/>
          <p:nvPr/>
        </p:nvSpPr>
        <p:spPr>
          <a:xfrm>
            <a:off x="-9285004" y="-3501957"/>
            <a:ext cx="184731" cy="369332"/>
          </a:xfrm>
          <a:prstGeom prst="rect">
            <a:avLst/>
          </a:prstGeom>
          <a:noFill/>
        </p:spPr>
        <p:txBody>
          <a:bodyPr wrap="none" rtlCol="0">
            <a:spAutoFit/>
          </a:bodyPr>
          <a:lstStyle/>
          <a:p>
            <a:pPr algn="ctr" eaLnBrk="0" hangingPunct="0"/>
            <a:endParaRPr lang="en-US" dirty="0">
              <a:solidFill>
                <a:srgbClr val="000000"/>
              </a:solidFill>
              <a:latin typeface="Avenir Book" panose="02000503020000020003" pitchFamily="2" charset="0"/>
              <a:ea typeface="ＭＳ Ｐゴシック" charset="0"/>
              <a:cs typeface="ＭＳ Ｐゴシック" charset="0"/>
            </a:endParaRPr>
          </a:p>
        </p:txBody>
      </p:sp>
      <p:pic>
        <p:nvPicPr>
          <p:cNvPr id="21" name="Picture 20" descr="1 Agricul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1908" y="430358"/>
            <a:ext cx="1600200" cy="1596553"/>
          </a:xfrm>
          <a:prstGeom prst="rect">
            <a:avLst/>
          </a:prstGeom>
        </p:spPr>
      </p:pic>
      <p:sp>
        <p:nvSpPr>
          <p:cNvPr id="24" name="TextBox 23"/>
          <p:cNvSpPr txBox="1"/>
          <p:nvPr/>
        </p:nvSpPr>
        <p:spPr>
          <a:xfrm>
            <a:off x="7481908" y="2037787"/>
            <a:ext cx="1600200"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Agriculture</a:t>
            </a:r>
          </a:p>
        </p:txBody>
      </p:sp>
      <p:pic>
        <p:nvPicPr>
          <p:cNvPr id="3" name="Picture 2">
            <a:extLst>
              <a:ext uri="{FF2B5EF4-FFF2-40B4-BE49-F238E27FC236}">
                <a16:creationId xmlns:a16="http://schemas.microsoft.com/office/drawing/2014/main" id="{D1C02899-0C05-2E69-95A2-E86E2C4036F6}"/>
              </a:ext>
            </a:extLst>
          </p:cNvPr>
          <p:cNvPicPr>
            <a:picLocks noChangeAspect="1"/>
          </p:cNvPicPr>
          <p:nvPr/>
        </p:nvPicPr>
        <p:blipFill>
          <a:blip r:embed="rId4"/>
          <a:stretch>
            <a:fillRect/>
          </a:stretch>
        </p:blipFill>
        <p:spPr>
          <a:xfrm>
            <a:off x="1352548" y="2757338"/>
            <a:ext cx="6438900" cy="3517900"/>
          </a:xfrm>
          <a:prstGeom prst="rect">
            <a:avLst/>
          </a:prstGeom>
          <a:ln>
            <a:solidFill>
              <a:srgbClr val="000000"/>
            </a:solidFill>
          </a:ln>
        </p:spPr>
      </p:pic>
      <p:sp>
        <p:nvSpPr>
          <p:cNvPr id="4" name="Rectangle 3">
            <a:extLst>
              <a:ext uri="{FF2B5EF4-FFF2-40B4-BE49-F238E27FC236}">
                <a16:creationId xmlns:a16="http://schemas.microsoft.com/office/drawing/2014/main" id="{EBFC695E-F526-C42F-CE70-D8D337ED1E0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Discussion story: </a:t>
            </a:r>
            <a:r>
              <a:rPr lang="en-US" sz="1400" i="1" dirty="0">
                <a:solidFill>
                  <a:srgbClr val="000000"/>
                </a:solidFill>
                <a:latin typeface="Ayuthaya" pitchFamily="2" charset="-34"/>
                <a:ea typeface="Ayuthaya" pitchFamily="2" charset="-34"/>
                <a:cs typeface="Ayuthaya" pitchFamily="2" charset="-34"/>
              </a:rPr>
              <a:t>The D</a:t>
            </a:r>
            <a:r>
              <a:rPr kumimoji="0" lang="en-US" sz="1400" b="0" i="1" u="none" strike="noStrike" kern="1200" cap="none" spc="0" normalizeH="0" baseline="0" noProof="0" dirty="0" err="1">
                <a:ln>
                  <a:noFill/>
                </a:ln>
                <a:solidFill>
                  <a:srgbClr val="000000"/>
                </a:solidFill>
                <a:effectLst/>
                <a:uLnTx/>
                <a:uFillTx/>
                <a:latin typeface="Ayuthaya" pitchFamily="2" charset="-34"/>
                <a:ea typeface="Ayuthaya" pitchFamily="2" charset="-34"/>
                <a:cs typeface="Ayuthaya" pitchFamily="2" charset="-34"/>
              </a:rPr>
              <a:t>ust</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Bowl</a:t>
            </a:r>
          </a:p>
        </p:txBody>
      </p:sp>
      <p:cxnSp>
        <p:nvCxnSpPr>
          <p:cNvPr id="6" name="Straight Connector 5">
            <a:extLst>
              <a:ext uri="{FF2B5EF4-FFF2-40B4-BE49-F238E27FC236}">
                <a16:creationId xmlns:a16="http://schemas.microsoft.com/office/drawing/2014/main" id="{755ADC97-486B-D9B0-A7A6-CC638BF9BABF}"/>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8131E14-E0A8-04E2-05F6-C33EE21870F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918325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rgbClr val="DDB54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07B1F9-63D4-D74C-B854-049DCF798EDC}"/>
              </a:ext>
            </a:extLst>
          </p:cNvPr>
          <p:cNvSpPr/>
          <p:nvPr/>
        </p:nvSpPr>
        <p:spPr>
          <a:xfrm>
            <a:off x="0" y="498870"/>
            <a:ext cx="9144000" cy="58477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543018"/>
                </a:solidFill>
                <a:effectLst/>
                <a:uLnTx/>
                <a:uFillTx/>
                <a:latin typeface="Avenir Book" panose="02000503020000020003" pitchFamily="2" charset="0"/>
                <a:ea typeface="ＭＳ Ｐゴシック" pitchFamily="-106" charset="-128"/>
              </a:rPr>
              <a:t>The Golden Moment</a:t>
            </a:r>
          </a:p>
        </p:txBody>
      </p:sp>
      <p:sp>
        <p:nvSpPr>
          <p:cNvPr id="3" name="Rectangle 2">
            <a:extLst>
              <a:ext uri="{FF2B5EF4-FFF2-40B4-BE49-F238E27FC236}">
                <a16:creationId xmlns:a16="http://schemas.microsoft.com/office/drawing/2014/main" id="{E3B9756F-1CE1-5FE6-E9A0-510CB175146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5" name="Rectangle 4">
            <a:extLst>
              <a:ext uri="{FF2B5EF4-FFF2-40B4-BE49-F238E27FC236}">
                <a16:creationId xmlns:a16="http://schemas.microsoft.com/office/drawing/2014/main" id="{B0381478-174A-E44C-F71F-A3212460A32E}"/>
              </a:ext>
            </a:extLst>
          </p:cNvPr>
          <p:cNvSpPr/>
          <p:nvPr/>
        </p:nvSpPr>
        <p:spPr>
          <a:xfrm>
            <a:off x="-2" y="-140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Discussion story: </a:t>
            </a:r>
            <a:r>
              <a:rPr lang="en-US" sz="1400" i="1" dirty="0">
                <a:solidFill>
                  <a:srgbClr val="000000"/>
                </a:solidFill>
                <a:latin typeface="Ayuthaya" pitchFamily="2" charset="-34"/>
                <a:ea typeface="Ayuthaya" pitchFamily="2" charset="-34"/>
                <a:cs typeface="Ayuthaya" pitchFamily="2" charset="-34"/>
              </a:rPr>
              <a:t>The D</a:t>
            </a:r>
            <a:r>
              <a:rPr kumimoji="0" lang="en-US" sz="1400" b="0" i="1" u="none" strike="noStrike" kern="1200" cap="none" spc="0" normalizeH="0" baseline="0" noProof="0" dirty="0" err="1">
                <a:ln>
                  <a:noFill/>
                </a:ln>
                <a:solidFill>
                  <a:srgbClr val="000000"/>
                </a:solidFill>
                <a:effectLst/>
                <a:uLnTx/>
                <a:uFillTx/>
                <a:latin typeface="Ayuthaya" pitchFamily="2" charset="-34"/>
                <a:ea typeface="Ayuthaya" pitchFamily="2" charset="-34"/>
                <a:cs typeface="Ayuthaya" pitchFamily="2" charset="-34"/>
              </a:rPr>
              <a:t>ust</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Bowl</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B95135C4-881A-4100-7A53-585CD3133D25}"/>
              </a:ext>
            </a:extLst>
          </p:cNvPr>
          <p:cNvCxnSpPr/>
          <p:nvPr/>
        </p:nvCxnSpPr>
        <p:spPr>
          <a:xfrm>
            <a:off x="0" y="357638"/>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6BCB6B3-7069-C540-087C-CAC2E8BECD69}"/>
              </a:ext>
            </a:extLst>
          </p:cNvPr>
          <p:cNvPicPr>
            <a:picLocks noChangeAspect="1"/>
          </p:cNvPicPr>
          <p:nvPr/>
        </p:nvPicPr>
        <p:blipFill>
          <a:blip r:embed="rId3"/>
          <a:stretch>
            <a:fillRect/>
          </a:stretch>
        </p:blipFill>
        <p:spPr>
          <a:xfrm>
            <a:off x="1201794" y="1321775"/>
            <a:ext cx="6738035" cy="3778763"/>
          </a:xfrm>
          <a:prstGeom prst="rect">
            <a:avLst/>
          </a:prstGeom>
          <a:ln>
            <a:solidFill>
              <a:srgbClr val="000000"/>
            </a:solidFill>
          </a:ln>
        </p:spPr>
      </p:pic>
      <p:sp>
        <p:nvSpPr>
          <p:cNvPr id="8" name="TextBox 7">
            <a:extLst>
              <a:ext uri="{FF2B5EF4-FFF2-40B4-BE49-F238E27FC236}">
                <a16:creationId xmlns:a16="http://schemas.microsoft.com/office/drawing/2014/main" id="{E9351E7B-8773-9FA2-889B-7E41CA2BBA62}"/>
              </a:ext>
            </a:extLst>
          </p:cNvPr>
          <p:cNvSpPr txBox="1"/>
          <p:nvPr/>
        </p:nvSpPr>
        <p:spPr>
          <a:xfrm>
            <a:off x="2563089" y="5348641"/>
            <a:ext cx="6276107" cy="907941"/>
          </a:xfrm>
          <a:prstGeom prst="rect">
            <a:avLst/>
          </a:prstGeom>
          <a:noFill/>
        </p:spPr>
        <p:txBody>
          <a:bodyPr wrap="square" rtlCol="0">
            <a:spAutoFit/>
          </a:bodyPr>
          <a:lstStyle/>
          <a:p>
            <a:pPr eaLnBrk="0" hangingPunct="0">
              <a:spcBef>
                <a:spcPts val="600"/>
              </a:spcBef>
              <a:tabLst>
                <a:tab pos="2449513" algn="l"/>
                <a:tab pos="2900363" algn="l"/>
              </a:tabLst>
            </a:pPr>
            <a:r>
              <a:rPr lang="en-US" sz="2400" dirty="0">
                <a:solidFill>
                  <a:srgbClr val="000000"/>
                </a:solidFill>
                <a:latin typeface="Avenir Book" panose="02000503020000020003" pitchFamily="2" charset="0"/>
                <a:ea typeface="Avenir Medium" charset="0"/>
                <a:cs typeface="Avenir Medium" charset="0"/>
              </a:rPr>
              <a:t>Instability in farming threatens food security</a:t>
            </a:r>
          </a:p>
          <a:p>
            <a:pPr>
              <a:spcBef>
                <a:spcPts val="600"/>
              </a:spcBef>
              <a:tabLst>
                <a:tab pos="2446338" algn="l"/>
                <a:tab pos="3248025" algn="l"/>
              </a:tabLst>
            </a:pPr>
            <a:r>
              <a:rPr lang="en-US" sz="2400" dirty="0">
                <a:solidFill>
                  <a:srgbClr val="000000"/>
                </a:solidFill>
                <a:latin typeface="Avenir Book" panose="02000503020000020003" pitchFamily="2" charset="0"/>
                <a:ea typeface="Avenir Medium" charset="0"/>
                <a:cs typeface="Avenir Medium" charset="0"/>
              </a:rPr>
              <a:t>A secure food system</a:t>
            </a:r>
          </a:p>
        </p:txBody>
      </p:sp>
      <p:sp>
        <p:nvSpPr>
          <p:cNvPr id="4" name="TextBox 3">
            <a:extLst>
              <a:ext uri="{FF2B5EF4-FFF2-40B4-BE49-F238E27FC236}">
                <a16:creationId xmlns:a16="http://schemas.microsoft.com/office/drawing/2014/main" id="{7C9E55E4-311B-70D3-EE03-02FE251CC322}"/>
              </a:ext>
            </a:extLst>
          </p:cNvPr>
          <p:cNvSpPr txBox="1"/>
          <p:nvPr/>
        </p:nvSpPr>
        <p:spPr>
          <a:xfrm>
            <a:off x="0" y="5334786"/>
            <a:ext cx="2563089" cy="907941"/>
          </a:xfrm>
          <a:prstGeom prst="rect">
            <a:avLst/>
          </a:prstGeom>
          <a:noFill/>
        </p:spPr>
        <p:txBody>
          <a:bodyPr wrap="square" rtlCol="0">
            <a:spAutoFit/>
          </a:bodyPr>
          <a:lstStyle/>
          <a:p>
            <a:pPr algn="r" eaLnBrk="0" hangingPunct="0">
              <a:spcBef>
                <a:spcPts val="600"/>
              </a:spcBef>
              <a:tabLst>
                <a:tab pos="2449513" algn="l"/>
                <a:tab pos="2900363" algn="l"/>
              </a:tabLst>
            </a:pPr>
            <a:r>
              <a:rPr lang="en-US" sz="2400" dirty="0">
                <a:solidFill>
                  <a:srgbClr val="000000"/>
                </a:solidFill>
                <a:latin typeface="Avenir Book" panose="02000503020000020003" pitchFamily="2" charset="0"/>
                <a:ea typeface="Avenir Medium" charset="0"/>
                <a:cs typeface="Avenir Medium" charset="0"/>
              </a:rPr>
              <a:t>Shared Problem:</a:t>
            </a:r>
          </a:p>
          <a:p>
            <a:pPr algn="r">
              <a:spcBef>
                <a:spcPts val="600"/>
              </a:spcBef>
              <a:tabLst>
                <a:tab pos="2446338" algn="l"/>
                <a:tab pos="3248025" algn="l"/>
              </a:tabLst>
            </a:pPr>
            <a:r>
              <a:rPr lang="en-US" sz="2400" dirty="0">
                <a:solidFill>
                  <a:srgbClr val="000000"/>
                </a:solidFill>
                <a:latin typeface="Avenir Book" panose="02000503020000020003" pitchFamily="2" charset="0"/>
                <a:ea typeface="Avenir Medium" charset="0"/>
                <a:cs typeface="Avenir Medium" charset="0"/>
              </a:rPr>
              <a:t>Shared Goal:</a:t>
            </a:r>
          </a:p>
        </p:txBody>
      </p:sp>
    </p:spTree>
    <p:extLst>
      <p:ext uri="{BB962C8B-B14F-4D97-AF65-F5344CB8AC3E}">
        <p14:creationId xmlns:p14="http://schemas.microsoft.com/office/powerpoint/2010/main" val="2768400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2000"/>
                                        <p:tgtEl>
                                          <p:spTgt spid="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2000"/>
                                        <p:tgtEl>
                                          <p:spTgt spid="4">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2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TextBox 9"/>
          <p:cNvSpPr txBox="1"/>
          <p:nvPr/>
        </p:nvSpPr>
        <p:spPr bwMode="auto">
          <a:xfrm>
            <a:off x="1496291" y="4337903"/>
            <a:ext cx="2682404" cy="1143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eaLnBrk="0" hangingPunct="0">
              <a:lnSpc>
                <a:spcPct val="90000"/>
              </a:lnSpc>
              <a:spcAft>
                <a:spcPts val="600"/>
              </a:spcAft>
            </a:pPr>
            <a:r>
              <a:rPr lang="en-US" sz="2000" i="1" dirty="0">
                <a:solidFill>
                  <a:schemeClr val="tx2"/>
                </a:solidFill>
                <a:latin typeface="Avenir Book" panose="02000503020000020003" pitchFamily="2" charset="0"/>
                <a:ea typeface="Avenir Medium" charset="0"/>
                <a:cs typeface="Avenir Medium" charset="0"/>
              </a:rPr>
              <a:t>Brenda </a:t>
            </a:r>
            <a:r>
              <a:rPr lang="en-US" sz="2000" i="1" dirty="0" err="1">
                <a:solidFill>
                  <a:schemeClr val="tx2"/>
                </a:solidFill>
                <a:latin typeface="Avenir Book" panose="02000503020000020003" pitchFamily="2" charset="0"/>
                <a:ea typeface="Avenir Medium" charset="0"/>
                <a:cs typeface="Avenir Medium" charset="0"/>
              </a:rPr>
              <a:t>Schoepp</a:t>
            </a:r>
            <a:endParaRPr lang="en-US" sz="2000" i="1" dirty="0">
              <a:solidFill>
                <a:schemeClr val="tx2"/>
              </a:solidFill>
              <a:latin typeface="Avenir Book" panose="02000503020000020003" pitchFamily="2" charset="0"/>
              <a:ea typeface="Avenir Medium" charset="0"/>
              <a:cs typeface="Avenir Medium" charset="0"/>
            </a:endParaRPr>
          </a:p>
          <a:p>
            <a:pPr eaLnBrk="0" hangingPunct="0">
              <a:lnSpc>
                <a:spcPct val="90000"/>
              </a:lnSpc>
              <a:spcAft>
                <a:spcPts val="600"/>
              </a:spcAft>
            </a:pPr>
            <a:r>
              <a:rPr lang="en-US" sz="2000" i="1" dirty="0">
                <a:solidFill>
                  <a:schemeClr val="tx2"/>
                </a:solidFill>
                <a:latin typeface="Avenir Book" panose="02000503020000020003" pitchFamily="2" charset="0"/>
                <a:ea typeface="Avenir Medium" charset="0"/>
                <a:cs typeface="Avenir Medium" charset="0"/>
              </a:rPr>
              <a:t>Inspirational Speaker</a:t>
            </a:r>
          </a:p>
        </p:txBody>
      </p:sp>
      <p:sp>
        <p:nvSpPr>
          <p:cNvPr id="2" name="Rectangle 1"/>
          <p:cNvSpPr/>
          <p:nvPr/>
        </p:nvSpPr>
        <p:spPr bwMode="auto">
          <a:xfrm>
            <a:off x="163527" y="1153110"/>
            <a:ext cx="4156402" cy="3951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eaLnBrk="0" hangingPunct="0">
              <a:spcBef>
                <a:spcPts val="0"/>
              </a:spcBef>
            </a:pPr>
            <a:r>
              <a:rPr lang="en-US" sz="2800" dirty="0">
                <a:latin typeface="Avenir Book" panose="02000503020000020003" pitchFamily="2" charset="0"/>
              </a:rPr>
              <a:t>“My grandfather used </a:t>
            </a:r>
          </a:p>
          <a:p>
            <a:pPr eaLnBrk="0" hangingPunct="0">
              <a:spcBef>
                <a:spcPts val="0"/>
              </a:spcBef>
            </a:pPr>
            <a:r>
              <a:rPr lang="en-US" sz="2800" dirty="0">
                <a:latin typeface="Avenir Book" panose="02000503020000020003" pitchFamily="2" charset="0"/>
              </a:rPr>
              <a:t>to say that once in your life you need a doctor, </a:t>
            </a:r>
          </a:p>
          <a:p>
            <a:pPr eaLnBrk="0" hangingPunct="0">
              <a:spcBef>
                <a:spcPts val="0"/>
              </a:spcBef>
            </a:pPr>
            <a:r>
              <a:rPr lang="en-US" sz="2800" dirty="0">
                <a:latin typeface="Avenir Book" panose="02000503020000020003" pitchFamily="2" charset="0"/>
              </a:rPr>
              <a:t>a lawyer, a policeman and a preacher. But every day, three times a day, you need a farmer!”</a:t>
            </a:r>
          </a:p>
        </p:txBody>
      </p:sp>
      <p:pic>
        <p:nvPicPr>
          <p:cNvPr id="3" name="Picture 2">
            <a:extLst>
              <a:ext uri="{FF2B5EF4-FFF2-40B4-BE49-F238E27FC236}">
                <a16:creationId xmlns:a16="http://schemas.microsoft.com/office/drawing/2014/main" id="{49214A0C-6926-D3D3-D015-31F46059CB6B}"/>
              </a:ext>
            </a:extLst>
          </p:cNvPr>
          <p:cNvPicPr>
            <a:picLocks noChangeAspect="1"/>
          </p:cNvPicPr>
          <p:nvPr/>
        </p:nvPicPr>
        <p:blipFill rotWithShape="1">
          <a:blip r:embed="rId3"/>
          <a:srcRect l="14719" r="26721" b="3"/>
          <a:stretch/>
        </p:blipFill>
        <p:spPr>
          <a:xfrm>
            <a:off x="4310456" y="740825"/>
            <a:ext cx="4670018" cy="4565466"/>
          </a:xfrm>
          <a:prstGeom prst="rect">
            <a:avLst/>
          </a:prstGeom>
          <a:noFill/>
          <a:ln>
            <a:solidFill>
              <a:srgbClr val="000000"/>
            </a:solidFill>
          </a:ln>
        </p:spPr>
      </p:pic>
      <p:sp>
        <p:nvSpPr>
          <p:cNvPr id="4" name="Rectangle 3">
            <a:extLst>
              <a:ext uri="{FF2B5EF4-FFF2-40B4-BE49-F238E27FC236}">
                <a16:creationId xmlns:a16="http://schemas.microsoft.com/office/drawing/2014/main" id="{23CB4283-8BD5-8331-056C-E057D9212C7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Agriculture</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4362E29F-DFEB-0ED8-90B9-144E4329FCC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C24EA895-9A39-9D26-C74D-7EB7943527CD}"/>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1067969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4FB430-DE72-61BC-82D0-6F8A8BDB9616}"/>
              </a:ext>
            </a:extLst>
          </p:cNvPr>
          <p:cNvSpPr/>
          <p:nvPr/>
        </p:nvSpPr>
        <p:spPr>
          <a:xfrm>
            <a:off x="1339848" y="622617"/>
            <a:ext cx="6464300" cy="1200329"/>
          </a:xfrm>
          <a:prstGeom prst="rect">
            <a:avLst/>
          </a:prstGeom>
        </p:spPr>
        <p:txBody>
          <a:bodyPr wrap="square">
            <a:spAutoFit/>
          </a:bodyPr>
          <a:lstStyle/>
          <a:p>
            <a:pPr marL="1200150" indent="-1187450">
              <a:spcBef>
                <a:spcPts val="0"/>
              </a:spcBef>
              <a:spcAft>
                <a:spcPts val="0"/>
              </a:spcAft>
            </a:pPr>
            <a:r>
              <a:rPr lang="en-US" sz="2400" dirty="0">
                <a:solidFill>
                  <a:srgbClr val="000000"/>
                </a:solidFill>
                <a:latin typeface="Avenir Book" panose="02000503020000020003" pitchFamily="2" charset="0"/>
                <a:ea typeface="Avenir Medium" charset="0"/>
                <a:cs typeface="Avenir Medium" charset="0"/>
              </a:rPr>
              <a:t>Activity: </a:t>
            </a: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What types of food do you buy at the grocery store? Make a list of at least five items. </a:t>
            </a:r>
            <a:endParaRPr lang="en-US" sz="1200" dirty="0">
              <a:solidFill>
                <a:srgbClr val="000000"/>
              </a:solidFill>
              <a:latin typeface="Avenir Book" panose="02000503020000020003" pitchFamily="2" charset="0"/>
              <a:ea typeface="Avenir Medium" charset="0"/>
              <a:cs typeface="Avenir Medium" charset="0"/>
            </a:endParaRPr>
          </a:p>
        </p:txBody>
      </p:sp>
      <p:pic>
        <p:nvPicPr>
          <p:cNvPr id="2" name="Picture 1">
            <a:extLst>
              <a:ext uri="{FF2B5EF4-FFF2-40B4-BE49-F238E27FC236}">
                <a16:creationId xmlns:a16="http://schemas.microsoft.com/office/drawing/2014/main" id="{5D215C3C-0137-617E-1628-673A89974DD3}"/>
              </a:ext>
            </a:extLst>
          </p:cNvPr>
          <p:cNvPicPr>
            <a:picLocks noChangeAspect="1"/>
          </p:cNvPicPr>
          <p:nvPr/>
        </p:nvPicPr>
        <p:blipFill>
          <a:blip r:embed="rId3"/>
          <a:stretch>
            <a:fillRect/>
          </a:stretch>
        </p:blipFill>
        <p:spPr>
          <a:xfrm>
            <a:off x="1339848" y="2174421"/>
            <a:ext cx="6464300" cy="4064000"/>
          </a:xfrm>
          <a:prstGeom prst="rect">
            <a:avLst/>
          </a:prstGeom>
          <a:ln>
            <a:solidFill>
              <a:srgbClr val="000000"/>
            </a:solidFill>
          </a:ln>
        </p:spPr>
      </p:pic>
      <p:sp>
        <p:nvSpPr>
          <p:cNvPr id="5" name="Rectangle 4">
            <a:extLst>
              <a:ext uri="{FF2B5EF4-FFF2-40B4-BE49-F238E27FC236}">
                <a16:creationId xmlns:a16="http://schemas.microsoft.com/office/drawing/2014/main" id="{6C925319-6C33-4D2E-4CE4-0FA4C5113C3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4CAFBAA0-BFD3-F92C-8DE8-77D0323AFB8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09EB7E1-1A42-413D-45C6-17C9AC6699EE}"/>
              </a:ext>
            </a:extLst>
          </p:cNvPr>
          <p:cNvPicPr>
            <a:picLocks noChangeAspect="1"/>
          </p:cNvPicPr>
          <p:nvPr/>
        </p:nvPicPr>
        <p:blipFill>
          <a:blip r:embed="rId4"/>
          <a:stretch>
            <a:fillRect/>
          </a:stretch>
        </p:blipFill>
        <p:spPr>
          <a:xfrm>
            <a:off x="8120248" y="314493"/>
            <a:ext cx="852302" cy="1371600"/>
          </a:xfrm>
          <a:prstGeom prst="rect">
            <a:avLst/>
          </a:prstGeom>
        </p:spPr>
      </p:pic>
      <p:sp>
        <p:nvSpPr>
          <p:cNvPr id="8" name="Rectangle 7">
            <a:extLst>
              <a:ext uri="{FF2B5EF4-FFF2-40B4-BE49-F238E27FC236}">
                <a16:creationId xmlns:a16="http://schemas.microsoft.com/office/drawing/2014/main" id="{1AD5B294-74EC-5B66-A1DE-E6F356D5BA9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58668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9F008C9E-9D8D-BA11-F485-B8F6D7508ECB}"/>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3C11BF79-9AC8-B26B-E5FF-FFEB8BBA8B4A}"/>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Grocery Store</a:t>
            </a:r>
          </a:p>
        </p:txBody>
      </p:sp>
      <p:pic>
        <p:nvPicPr>
          <p:cNvPr id="13" name="Picture 12">
            <a:extLst>
              <a:ext uri="{FF2B5EF4-FFF2-40B4-BE49-F238E27FC236}">
                <a16:creationId xmlns:a16="http://schemas.microsoft.com/office/drawing/2014/main" id="{3D9D5904-4FCD-319D-35D3-B19253CE1A60}"/>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B2F98927-0E8D-7FA8-AFED-BC0C9876E401}"/>
              </a:ext>
            </a:extLst>
          </p:cNvPr>
          <p:cNvSpPr txBox="1"/>
          <p:nvPr/>
        </p:nvSpPr>
        <p:spPr>
          <a:xfrm>
            <a:off x="197485" y="1783150"/>
            <a:ext cx="8749030" cy="5886227"/>
          </a:xfrm>
          <a:prstGeom prst="rect">
            <a:avLst/>
          </a:prstGeom>
          <a:noFill/>
        </p:spPr>
        <p:txBody>
          <a:bodyPr wrap="square">
            <a:spAutoFit/>
          </a:bodyPr>
          <a:lstStyle/>
          <a:p>
            <a:pPr marL="9525" marR="0" lvl="0" algn="l" defTabSz="914400" rtl="0" eaLnBrk="0" fontAlgn="base" latinLnBrk="0" hangingPunct="0">
              <a:lnSpc>
                <a:spcPct val="100000"/>
              </a:lnSpc>
              <a:spcBef>
                <a:spcPts val="300"/>
              </a:spcBef>
              <a:spcAft>
                <a:spcPts val="0"/>
              </a:spcAft>
              <a:buClrTx/>
              <a:buSzTx/>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What types of food do you buy at the grocery store? Choose all that apply.</a:t>
            </a:r>
          </a:p>
          <a:p>
            <a:pPr marL="9525" marR="0" lvl="0" algn="l" defTabSz="914400" rtl="0" eaLnBrk="0" fontAlgn="base" latinLnBrk="0" hangingPunct="0">
              <a:lnSpc>
                <a:spcPct val="100000"/>
              </a:lnSpc>
              <a:spcBef>
                <a:spcPts val="300"/>
              </a:spcBef>
              <a:spcAft>
                <a:spcPts val="0"/>
              </a:spcAft>
              <a:buClrTx/>
              <a:buSzTx/>
              <a:tabLst/>
              <a:defRPr/>
            </a:pP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Bread, crackers</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Fruits, vegetables </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Rice, pasta, quinoa</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Snack food, including chips </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Cereal, protein bars, other breakfast grab-and-go items</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Dairy products, including milk and yogurt</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Soda, seltzer, juice</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Cookies, ice cream, sweets</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Meat, fish, tofu, eggs</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rPr>
              <a:t>Other</a:t>
            </a: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a:p>
            <a:pPr marL="352425" marR="0" lvl="0" indent="-342900" algn="l" defTabSz="914400" rtl="0" eaLnBrk="0" fontAlgn="base" latinLnBrk="0" hangingPunct="0">
              <a:lnSpc>
                <a:spcPct val="100000"/>
              </a:lnSpc>
              <a:spcBef>
                <a:spcPts val="300"/>
              </a:spcBef>
              <a:spcAft>
                <a:spcPts val="0"/>
              </a:spcAft>
              <a:buClrTx/>
              <a:buSzTx/>
              <a:buFont typeface="Arial" panose="020B0604020202020204" pitchFamily="34" charset="0"/>
              <a:buChar char="•"/>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DengXian" panose="02010600030101010101" pitchFamily="2" charset="-122"/>
              <a:cs typeface="Arial" panose="020B0604020202020204" pitchFamily="34" charset="0"/>
            </a:endParaRPr>
          </a:p>
        </p:txBody>
      </p:sp>
      <p:sp>
        <p:nvSpPr>
          <p:cNvPr id="4" name="Rectangle 3">
            <a:extLst>
              <a:ext uri="{FF2B5EF4-FFF2-40B4-BE49-F238E27FC236}">
                <a16:creationId xmlns:a16="http://schemas.microsoft.com/office/drawing/2014/main" id="{5700EAA4-C1AB-3C2E-A34C-7089E545A41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402685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8" name="Picture 7" descr="A tractor plowing the field&#10;&#10;Description automatically generated">
            <a:extLst>
              <a:ext uri="{FF2B5EF4-FFF2-40B4-BE49-F238E27FC236}">
                <a16:creationId xmlns:a16="http://schemas.microsoft.com/office/drawing/2014/main" id="{ACBBCD7B-DE88-2EAE-4747-78131D0C54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6289" y="507182"/>
            <a:ext cx="6151418" cy="4099050"/>
          </a:xfrm>
          <a:prstGeom prst="rect">
            <a:avLst/>
          </a:prstGeom>
          <a:ln>
            <a:solidFill>
              <a:srgbClr val="000000"/>
            </a:solidFill>
          </a:ln>
        </p:spPr>
      </p:pic>
      <p:sp>
        <p:nvSpPr>
          <p:cNvPr id="2" name="Rectangle 1"/>
          <p:cNvSpPr/>
          <p:nvPr/>
        </p:nvSpPr>
        <p:spPr>
          <a:xfrm>
            <a:off x="1496288" y="4301293"/>
            <a:ext cx="6151419" cy="2554545"/>
          </a:xfrm>
          <a:prstGeom prst="rect">
            <a:avLst/>
          </a:prstGeom>
        </p:spPr>
        <p:txBody>
          <a:bodyPr wrap="square">
            <a:spAutoFit/>
          </a:bodyPr>
          <a:lstStyle/>
          <a:p>
            <a:pPr marL="0" marR="0" lvl="0" indent="17463" algn="ctr" defTabSz="914400" rtl="0" eaLnBrk="1" fontAlgn="base" latinLnBrk="0" hangingPunct="1">
              <a:lnSpc>
                <a:spcPct val="2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Agriculture</a:t>
            </a:r>
            <a:r>
              <a:rPr kumimoji="0" lang="en-US" sz="3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0" marR="0" lvl="0" indent="17463" algn="l" defTabSz="914400" rtl="0" eaLnBrk="1" fontAlgn="base"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This is the science and practice of farming for the purpose of growing crops and raising animals to sustain us with food and clothing. </a:t>
            </a:r>
          </a:p>
          <a:p>
            <a:pPr marL="0" marR="0" lvl="0" indent="17463"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9" name="Rectangle 8">
            <a:extLst>
              <a:ext uri="{FF2B5EF4-FFF2-40B4-BE49-F238E27FC236}">
                <a16:creationId xmlns:a16="http://schemas.microsoft.com/office/drawing/2014/main" id="{1C634810-5FDF-6FAB-76F1-45BB68C263C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Agriculture</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A2FBFF4E-5D9B-70B2-844D-37464A55882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EE550245-6927-2E1E-4212-4262EF0DC16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97716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7" name="TextBox 6"/>
          <p:cNvSpPr txBox="1"/>
          <p:nvPr/>
        </p:nvSpPr>
        <p:spPr>
          <a:xfrm>
            <a:off x="290944" y="526472"/>
            <a:ext cx="8548255" cy="1862048"/>
          </a:xfrm>
          <a:prstGeom prst="rect">
            <a:avLst/>
          </a:prstGeom>
          <a:noFill/>
        </p:spPr>
        <p:txBody>
          <a:bodyPr wrap="square" rtlCol="0">
            <a:spAutoFit/>
          </a:bodyPr>
          <a:lstStyle/>
          <a:p>
            <a:pPr marL="12700" marR="0" lvl="0" defTabSz="914400" rtl="0" eaLnBrk="1" fontAlgn="base" latinLnBrk="0" hangingPunct="1">
              <a:lnSpc>
                <a:spcPct val="100000"/>
              </a:lnSpc>
              <a:spcBef>
                <a:spcPct val="0"/>
              </a:spcBef>
              <a:spcAft>
                <a:spcPct val="0"/>
              </a:spcAft>
              <a:buClrTx/>
              <a:buSzTx/>
              <a:buFontTx/>
              <a:buNone/>
              <a:defRPr/>
            </a:pPr>
            <a:r>
              <a:rPr kumimoji="0" lang="en-US" sz="2300" u="none" strike="noStrike" kern="1200" cap="none" spc="0" normalizeH="0" baseline="0" noProof="0" dirty="0">
                <a:ln>
                  <a:noFill/>
                </a:ln>
                <a:solidFill>
                  <a:srgbClr val="000000"/>
                </a:solidFill>
                <a:effectLst/>
                <a:uLnTx/>
                <a:uFillTx/>
                <a:latin typeface="Avenir Book" panose="02000503020000020003" pitchFamily="2" charset="0"/>
                <a:cs typeface="Avenir Medium" charset="0"/>
              </a:rPr>
              <a:t>In</a:t>
            </a:r>
            <a:r>
              <a:rPr kumimoji="0" lang="en-US" sz="2300" u="none" strike="noStrike" kern="1200" cap="none" spc="0" normalizeH="0" noProof="0" dirty="0">
                <a:ln>
                  <a:noFill/>
                </a:ln>
                <a:solidFill>
                  <a:srgbClr val="000000"/>
                </a:solidFill>
                <a:effectLst/>
                <a:uLnTx/>
                <a:uFillTx/>
                <a:latin typeface="Avenir Book" panose="02000503020000020003" pitchFamily="2" charset="0"/>
                <a:cs typeface="Avenir Medium" charset="0"/>
              </a:rPr>
              <a:t> 2017</a:t>
            </a:r>
            <a:r>
              <a:rPr lang="en-US" sz="2300" dirty="0">
                <a:solidFill>
                  <a:srgbClr val="000000"/>
                </a:solidFill>
                <a:latin typeface="Avenir Book" panose="02000503020000020003" pitchFamily="2" charset="0"/>
                <a:cs typeface="Avenir Medium" charset="0"/>
              </a:rPr>
              <a:t> </a:t>
            </a:r>
            <a:r>
              <a:rPr kumimoji="0" lang="en-US" sz="2300" u="none" strike="noStrike" kern="1200" cap="none" spc="0" normalizeH="0" noProof="0" dirty="0">
                <a:ln>
                  <a:noFill/>
                </a:ln>
                <a:solidFill>
                  <a:srgbClr val="000000"/>
                </a:solidFill>
                <a:effectLst/>
                <a:uLnTx/>
                <a:uFillTx/>
                <a:latin typeface="Avenir Book" panose="02000503020000020003" pitchFamily="2" charset="0"/>
                <a:cs typeface="Avenir Medium" charset="0"/>
              </a:rPr>
              <a:t>m</a:t>
            </a:r>
            <a:r>
              <a:rPr kumimoji="0" lang="en-US" sz="2300" u="none" strike="noStrike" kern="1200" cap="none" spc="0" normalizeH="0" baseline="0" noProof="0" dirty="0">
                <a:ln>
                  <a:noFill/>
                </a:ln>
                <a:solidFill>
                  <a:srgbClr val="000000"/>
                </a:solidFill>
                <a:effectLst/>
                <a:uLnTx/>
                <a:uFillTx/>
                <a:latin typeface="Avenir Book" panose="02000503020000020003" pitchFamily="2" charset="0"/>
                <a:cs typeface="Avenir Medium" charset="0"/>
              </a:rPr>
              <a:t>ore than 900 million acres in the U.S. were used for farming, and close to 70 percent of the farmland in the nation was controlled by the top 10 percent of farming enterprises. These large-scale agricultural firms are called </a:t>
            </a:r>
            <a:r>
              <a:rPr kumimoji="0" lang="en-US" sz="2300" b="1" u="none" strike="noStrike" kern="1200" cap="none" spc="0" normalizeH="0" noProof="0" dirty="0">
                <a:ln>
                  <a:noFill/>
                </a:ln>
                <a:solidFill>
                  <a:srgbClr val="000000"/>
                </a:solidFill>
                <a:effectLst/>
                <a:uLnTx/>
                <a:uFillTx/>
                <a:latin typeface="Avenir Black" panose="02000503020000020003" pitchFamily="2" charset="0"/>
                <a:cs typeface="Avenir Medium" charset="0"/>
              </a:rPr>
              <a:t>big ag</a:t>
            </a:r>
            <a:r>
              <a:rPr lang="en-US" sz="2300" dirty="0">
                <a:solidFill>
                  <a:srgbClr val="000000"/>
                </a:solidFill>
                <a:latin typeface="Avenir Book" panose="02000503020000020003" pitchFamily="2" charset="0"/>
                <a:cs typeface="Avenir Medium" charset="0"/>
              </a:rPr>
              <a:t> (big agribusiness) or </a:t>
            </a:r>
            <a:r>
              <a:rPr lang="en-US" sz="2300" b="1" dirty="0">
                <a:solidFill>
                  <a:srgbClr val="000000"/>
                </a:solidFill>
                <a:latin typeface="Avenir Black" panose="02000503020000020003" pitchFamily="2" charset="0"/>
                <a:cs typeface="Avenir Medium" charset="0"/>
              </a:rPr>
              <a:t>corporate ag</a:t>
            </a:r>
            <a:r>
              <a:rPr lang="en-US" sz="2300" dirty="0">
                <a:solidFill>
                  <a:srgbClr val="000000"/>
                </a:solidFill>
                <a:latin typeface="Avenir Book" panose="02000503020000020003" pitchFamily="2" charset="0"/>
                <a:cs typeface="Avenir Medium" charset="0"/>
              </a:rPr>
              <a:t>. </a:t>
            </a:r>
            <a:endParaRPr kumimoji="0" lang="en-US" sz="2300" u="none" strike="noStrike" kern="1200" cap="none" spc="0" normalizeH="0" baseline="0" noProof="0" dirty="0">
              <a:ln>
                <a:noFill/>
              </a:ln>
              <a:solidFill>
                <a:srgbClr val="000000"/>
              </a:solidFill>
              <a:effectLst/>
              <a:uLnTx/>
              <a:uFillTx/>
              <a:latin typeface="Avenir Book" panose="02000503020000020003" pitchFamily="2" charset="0"/>
              <a:cs typeface="Avenir Medium" charset="0"/>
            </a:endParaRPr>
          </a:p>
        </p:txBody>
      </p:sp>
      <p:pic>
        <p:nvPicPr>
          <p:cNvPr id="4" name="Picture 3">
            <a:extLst>
              <a:ext uri="{FF2B5EF4-FFF2-40B4-BE49-F238E27FC236}">
                <a16:creationId xmlns:a16="http://schemas.microsoft.com/office/drawing/2014/main" id="{9ED0E72D-390D-D268-028B-B0143972895F}"/>
              </a:ext>
            </a:extLst>
          </p:cNvPr>
          <p:cNvPicPr>
            <a:picLocks noChangeAspect="1"/>
          </p:cNvPicPr>
          <p:nvPr/>
        </p:nvPicPr>
        <p:blipFill>
          <a:blip r:embed="rId3"/>
          <a:stretch>
            <a:fillRect/>
          </a:stretch>
        </p:blipFill>
        <p:spPr>
          <a:xfrm>
            <a:off x="712165" y="2563585"/>
            <a:ext cx="7719670" cy="3906488"/>
          </a:xfrm>
          <a:prstGeom prst="rect">
            <a:avLst/>
          </a:prstGeom>
          <a:ln>
            <a:solidFill>
              <a:srgbClr val="000000"/>
            </a:solidFill>
          </a:ln>
        </p:spPr>
      </p:pic>
      <p:sp>
        <p:nvSpPr>
          <p:cNvPr id="5" name="Rectangle 4">
            <a:extLst>
              <a:ext uri="{FF2B5EF4-FFF2-40B4-BE49-F238E27FC236}">
                <a16:creationId xmlns:a16="http://schemas.microsoft.com/office/drawing/2014/main" id="{228480F7-3242-BC6B-64AE-F2268AAA01F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6" name="Rectangle 5">
            <a:extLst>
              <a:ext uri="{FF2B5EF4-FFF2-40B4-BE49-F238E27FC236}">
                <a16:creationId xmlns:a16="http://schemas.microsoft.com/office/drawing/2014/main" id="{912BCB7D-7E9E-8A3A-9B33-CC994E37DAD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7EB8653F-EF44-AE44-1529-C9335865DA28}"/>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2299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6" name="Rectangle 5"/>
          <p:cNvSpPr/>
          <p:nvPr/>
        </p:nvSpPr>
        <p:spPr>
          <a:xfrm>
            <a:off x="288010" y="571159"/>
            <a:ext cx="8567981" cy="1015663"/>
          </a:xfrm>
          <a:prstGeom prst="rect">
            <a:avLst/>
          </a:prstGeom>
        </p:spPr>
        <p:txBody>
          <a:bodyPr wrap="square">
            <a:spAutoFit/>
          </a:bodyPr>
          <a:lstStyle/>
          <a:p>
            <a:pPr algn="ctr">
              <a:spcBef>
                <a:spcPts val="0"/>
              </a:spcBef>
              <a:spcAft>
                <a:spcPts val="0"/>
              </a:spcAft>
            </a:pPr>
            <a:r>
              <a:rPr lang="en-US" sz="2400" dirty="0">
                <a:solidFill>
                  <a:srgbClr val="000000"/>
                </a:solidFill>
                <a:latin typeface="Avenir Book" panose="02000503020000020003" pitchFamily="2" charset="0"/>
                <a:ea typeface="Avenir Medium" charset="0"/>
                <a:cs typeface="Avenir Medium" charset="0"/>
              </a:rPr>
              <a:t>Farmers have been subsidized since the Department of Agriculture (USDA) was created by President Lincoln in 1862.</a:t>
            </a:r>
          </a:p>
          <a:p>
            <a:pPr algn="ctr">
              <a:spcBef>
                <a:spcPts val="0"/>
              </a:spcBef>
              <a:spcAft>
                <a:spcPts val="0"/>
              </a:spcAft>
            </a:pPr>
            <a:endParaRPr lang="en-US" sz="1200" dirty="0">
              <a:solidFill>
                <a:srgbClr val="000000"/>
              </a:solidFill>
              <a:latin typeface="Avenir Book" panose="02000503020000020003" pitchFamily="2" charset="0"/>
              <a:ea typeface="Avenir Medium" charset="0"/>
              <a:cs typeface="Avenir Medium" charset="0"/>
            </a:endParaRPr>
          </a:p>
        </p:txBody>
      </p:sp>
      <p:pic>
        <p:nvPicPr>
          <p:cNvPr id="3" name="Picture 2"/>
          <p:cNvPicPr>
            <a:picLocks noChangeAspect="1"/>
          </p:cNvPicPr>
          <p:nvPr/>
        </p:nvPicPr>
        <p:blipFill>
          <a:blip r:embed="rId3"/>
          <a:stretch>
            <a:fillRect/>
          </a:stretch>
        </p:blipFill>
        <p:spPr>
          <a:xfrm>
            <a:off x="1193842" y="1836159"/>
            <a:ext cx="7053943" cy="3996569"/>
          </a:xfrm>
          <a:prstGeom prst="rect">
            <a:avLst/>
          </a:prstGeom>
        </p:spPr>
      </p:pic>
      <p:sp>
        <p:nvSpPr>
          <p:cNvPr id="2" name="Rectangle 1">
            <a:extLst>
              <a:ext uri="{FF2B5EF4-FFF2-40B4-BE49-F238E27FC236}">
                <a16:creationId xmlns:a16="http://schemas.microsoft.com/office/drawing/2014/main" id="{5AFA5065-836F-69FD-4282-76DB3B30ED0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4" name="Rectangle 3">
            <a:extLst>
              <a:ext uri="{FF2B5EF4-FFF2-40B4-BE49-F238E27FC236}">
                <a16:creationId xmlns:a16="http://schemas.microsoft.com/office/drawing/2014/main" id="{40F04157-E8FF-0149-183F-D35918EB3CE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6E3E7F5A-C53D-3713-CAEF-97A94B8886F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3052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904183" y="389235"/>
            <a:ext cx="3906982" cy="1139825"/>
          </a:xfrm>
        </p:spPr>
        <p:txBody>
          <a:bodyPr/>
          <a:lstStyle/>
          <a:p>
            <a:pPr eaLnBrk="1" hangingPunct="1">
              <a:defRPr/>
            </a:pPr>
            <a:r>
              <a:rPr lang="en-US" sz="4000" dirty="0">
                <a:solidFill>
                  <a:srgbClr val="000000"/>
                </a:solidFill>
                <a:effectLst/>
                <a:ea typeface="+mj-ea"/>
                <a:cs typeface="+mj-cs"/>
              </a:rPr>
              <a:t>Farm Bills </a:t>
            </a:r>
            <a:br>
              <a:rPr lang="en-US" sz="4000" dirty="0">
                <a:solidFill>
                  <a:srgbClr val="000000"/>
                </a:solidFill>
                <a:effectLst/>
                <a:ea typeface="+mj-ea"/>
                <a:cs typeface="+mj-cs"/>
              </a:rPr>
            </a:br>
            <a:endParaRPr lang="en-US" sz="4000" dirty="0">
              <a:solidFill>
                <a:srgbClr val="000000"/>
              </a:solidFill>
              <a:effectLst/>
              <a:ea typeface="+mj-ea"/>
              <a:cs typeface="+mj-cs"/>
            </a:endParaRPr>
          </a:p>
        </p:txBody>
      </p:sp>
      <p:sp>
        <p:nvSpPr>
          <p:cNvPr id="93187" name="Rectangle 3"/>
          <p:cNvSpPr>
            <a:spLocks noGrp="1" noChangeArrowheads="1"/>
          </p:cNvSpPr>
          <p:nvPr>
            <p:ph type="body" idx="1"/>
          </p:nvPr>
        </p:nvSpPr>
        <p:spPr>
          <a:xfrm>
            <a:off x="270302" y="430797"/>
            <a:ext cx="4492267" cy="3048000"/>
          </a:xfrm>
          <a:solidFill>
            <a:srgbClr val="FFFFFF"/>
          </a:solidFill>
        </p:spPr>
        <p:txBody>
          <a:bodyPr/>
          <a:lstStyle/>
          <a:p>
            <a:pPr marL="0" indent="0" eaLnBrk="1" hangingPunct="1">
              <a:spcBef>
                <a:spcPts val="0"/>
              </a:spcBef>
              <a:buClrTx/>
              <a:buNone/>
              <a:tabLst>
                <a:tab pos="454025" algn="l"/>
              </a:tabLst>
              <a:defRPr/>
            </a:pPr>
            <a:r>
              <a:rPr lang="en-US" sz="2300" dirty="0">
                <a:solidFill>
                  <a:srgbClr val="000000"/>
                </a:solidFill>
                <a:effectLst/>
              </a:rPr>
              <a:t>President F. D. Roosevelt signed the Agricultural Adjustment Act of 1933, which we now refer to as the first Farm Bill. </a:t>
            </a:r>
          </a:p>
          <a:p>
            <a:pPr marL="0" indent="0" eaLnBrk="1" hangingPunct="1">
              <a:spcBef>
                <a:spcPts val="0"/>
              </a:spcBef>
              <a:buClrTx/>
              <a:buNone/>
              <a:tabLst>
                <a:tab pos="454025" algn="l"/>
              </a:tabLst>
              <a:defRPr/>
            </a:pPr>
            <a:endParaRPr lang="en-US" sz="1400" dirty="0">
              <a:solidFill>
                <a:srgbClr val="000000"/>
              </a:solidFill>
              <a:effectLst/>
            </a:endParaRPr>
          </a:p>
          <a:p>
            <a:pPr marL="0" indent="0" eaLnBrk="1" hangingPunct="1">
              <a:spcBef>
                <a:spcPts val="0"/>
              </a:spcBef>
              <a:buClrTx/>
              <a:buNone/>
              <a:tabLst>
                <a:tab pos="454025" algn="l"/>
              </a:tabLst>
              <a:defRPr/>
            </a:pPr>
            <a:r>
              <a:rPr lang="en-US" sz="2300" dirty="0">
                <a:solidFill>
                  <a:srgbClr val="000000"/>
                </a:solidFill>
                <a:effectLst/>
              </a:rPr>
              <a:t>The </a:t>
            </a:r>
            <a:r>
              <a:rPr lang="en-US" sz="2300" b="1" dirty="0">
                <a:solidFill>
                  <a:srgbClr val="000000"/>
                </a:solidFill>
                <a:effectLst/>
                <a:latin typeface="Avenir Black" panose="02000503020000020003" pitchFamily="2" charset="0"/>
              </a:rPr>
              <a:t>Farm Bill</a:t>
            </a:r>
            <a:r>
              <a:rPr lang="en-US" sz="2300" dirty="0">
                <a:solidFill>
                  <a:srgbClr val="000000"/>
                </a:solidFill>
                <a:effectLst/>
              </a:rPr>
              <a:t> is the federal government’s policy to address everything related to agriculture, including farming, ranching, nutrition, and more. </a:t>
            </a:r>
          </a:p>
          <a:p>
            <a:pPr marL="0" indent="0" eaLnBrk="1" hangingPunct="1">
              <a:spcBef>
                <a:spcPts val="0"/>
              </a:spcBef>
              <a:buClrTx/>
              <a:buNone/>
              <a:tabLst>
                <a:tab pos="454025" algn="l"/>
              </a:tabLst>
              <a:defRPr/>
            </a:pPr>
            <a:r>
              <a:rPr lang="en-US" sz="1400" dirty="0">
                <a:solidFill>
                  <a:srgbClr val="000000"/>
                </a:solidFill>
                <a:effectLst/>
              </a:rPr>
              <a:t>	</a:t>
            </a:r>
          </a:p>
          <a:p>
            <a:pPr marL="0" indent="0" eaLnBrk="1" hangingPunct="1">
              <a:spcBef>
                <a:spcPts val="0"/>
              </a:spcBef>
              <a:buClrTx/>
              <a:buNone/>
              <a:tabLst>
                <a:tab pos="454025" algn="l"/>
              </a:tabLst>
              <a:defRPr/>
            </a:pPr>
            <a:r>
              <a:rPr lang="en-US" sz="2300" dirty="0">
                <a:solidFill>
                  <a:srgbClr val="000000"/>
                </a:solidFill>
                <a:effectLst/>
              </a:rPr>
              <a:t>In 1938 Congress passed</a:t>
            </a:r>
          </a:p>
          <a:p>
            <a:pPr marL="0" indent="0" eaLnBrk="1" hangingPunct="1">
              <a:spcBef>
                <a:spcPts val="0"/>
              </a:spcBef>
              <a:buClrTx/>
              <a:buNone/>
              <a:defRPr/>
            </a:pPr>
            <a:r>
              <a:rPr lang="en-US" sz="2300" dirty="0">
                <a:solidFill>
                  <a:srgbClr val="000000"/>
                </a:solidFill>
                <a:effectLst/>
              </a:rPr>
              <a:t>a new version of the Farm Bill and agreed that the issue of agriculture was so important that it should be reconsidered every five years moving forward. </a:t>
            </a:r>
          </a:p>
        </p:txBody>
      </p:sp>
      <p:pic>
        <p:nvPicPr>
          <p:cNvPr id="5" name="Picture 4" descr="Table&#10;&#10;Description automatically generated">
            <a:extLst>
              <a:ext uri="{FF2B5EF4-FFF2-40B4-BE49-F238E27FC236}">
                <a16:creationId xmlns:a16="http://schemas.microsoft.com/office/drawing/2014/main" id="{5B884265-874F-1211-7A29-7648C51055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4183" y="959149"/>
            <a:ext cx="3720131" cy="5580196"/>
          </a:xfrm>
          <a:prstGeom prst="rect">
            <a:avLst/>
          </a:prstGeom>
        </p:spPr>
      </p:pic>
      <p:sp>
        <p:nvSpPr>
          <p:cNvPr id="2" name="Rectangle 1">
            <a:extLst>
              <a:ext uri="{FF2B5EF4-FFF2-40B4-BE49-F238E27FC236}">
                <a16:creationId xmlns:a16="http://schemas.microsoft.com/office/drawing/2014/main" id="{AEE9DB80-6EB0-BE17-CF05-79D281459C4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3" name="Straight Connector 2">
            <a:extLst>
              <a:ext uri="{FF2B5EF4-FFF2-40B4-BE49-F238E27FC236}">
                <a16:creationId xmlns:a16="http://schemas.microsoft.com/office/drawing/2014/main" id="{03539193-9065-FF0B-40FC-47F2D16C87F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BFC3723-D622-7966-4E2D-147CB93BDA9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1856895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187">
                                            <p:txEl>
                                              <p:pRg st="4" end="4"/>
                                            </p:txEl>
                                          </p:spTgt>
                                        </p:tgtEl>
                                        <p:attrNameLst>
                                          <p:attrName>style.visibility</p:attrName>
                                        </p:attrNameLst>
                                      </p:cBhvr>
                                      <p:to>
                                        <p:strVal val="visible"/>
                                      </p:to>
                                    </p:set>
                                    <p:animEffect transition="in" filter="fade">
                                      <p:cBhvr>
                                        <p:cTn id="7" dur="2000"/>
                                        <p:tgtEl>
                                          <p:spTgt spid="93187">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3187">
                                            <p:txEl>
                                              <p:pRg st="5" end="5"/>
                                            </p:txEl>
                                          </p:spTgt>
                                        </p:tgtEl>
                                        <p:attrNameLst>
                                          <p:attrName>style.visibility</p:attrName>
                                        </p:attrNameLst>
                                      </p:cBhvr>
                                      <p:to>
                                        <p:strVal val="visible"/>
                                      </p:to>
                                    </p:set>
                                    <p:animEffect transition="in" filter="fade">
                                      <p:cBhvr>
                                        <p:cTn id="10" dur="2000"/>
                                        <p:tgtEl>
                                          <p:spTgt spid="93187">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3186"/>
                                        </p:tgtEl>
                                        <p:attrNameLst>
                                          <p:attrName>style.visibility</p:attrName>
                                        </p:attrNameLst>
                                      </p:cBhvr>
                                      <p:to>
                                        <p:strVal val="visible"/>
                                      </p:to>
                                    </p:set>
                                    <p:animEffect transition="in" filter="fade">
                                      <p:cBhvr>
                                        <p:cTn id="16" dur="2000"/>
                                        <p:tgtEl>
                                          <p:spTgt spid="93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6"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4" name="Picture 3" descr="A dollar bill wrapped in wheat&#10;&#10;Description automatically generated">
            <a:extLst>
              <a:ext uri="{FF2B5EF4-FFF2-40B4-BE49-F238E27FC236}">
                <a16:creationId xmlns:a16="http://schemas.microsoft.com/office/drawing/2014/main" id="{00BA1002-6938-A494-4A57-FE0E712C1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3863" y="623671"/>
            <a:ext cx="4904510" cy="3269673"/>
          </a:xfrm>
          <a:prstGeom prst="rect">
            <a:avLst/>
          </a:prstGeom>
          <a:ln>
            <a:solidFill>
              <a:srgbClr val="000000"/>
            </a:solidFill>
          </a:ln>
        </p:spPr>
      </p:pic>
      <p:sp>
        <p:nvSpPr>
          <p:cNvPr id="5" name="Rectangle 4">
            <a:extLst>
              <a:ext uri="{FF2B5EF4-FFF2-40B4-BE49-F238E27FC236}">
                <a16:creationId xmlns:a16="http://schemas.microsoft.com/office/drawing/2014/main" id="{9DA9BBEE-2332-4515-0128-9BA7644BF9D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6" name="Rectangle 5">
            <a:extLst>
              <a:ext uri="{FF2B5EF4-FFF2-40B4-BE49-F238E27FC236}">
                <a16:creationId xmlns:a16="http://schemas.microsoft.com/office/drawing/2014/main" id="{ED8256F5-E4C8-E649-4007-8B69101FCA0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FF5B9FE4-59BF-B3A8-69DF-2C89F73F90D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297FB06-EFB8-4B0F-2886-D7BEA7455CDD}"/>
              </a:ext>
            </a:extLst>
          </p:cNvPr>
          <p:cNvSpPr txBox="1"/>
          <p:nvPr/>
        </p:nvSpPr>
        <p:spPr>
          <a:xfrm>
            <a:off x="252609" y="207926"/>
            <a:ext cx="4578926" cy="6442148"/>
          </a:xfrm>
          <a:prstGeom prst="rect">
            <a:avLst/>
          </a:prstGeom>
          <a:noFill/>
        </p:spPr>
        <p:txBody>
          <a:bodyPr wrap="square">
            <a:spAutoFit/>
          </a:bodyPr>
          <a:lstStyle/>
          <a:p>
            <a:pPr marL="0" marR="0" lvl="0" indent="17463" algn="l" defTabSz="914400" rtl="0" eaLnBrk="1" fontAlgn="base" latinLnBrk="0" hangingPunct="1">
              <a:lnSpc>
                <a:spcPct val="2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Types of Subsidies</a:t>
            </a:r>
            <a:endParaRPr kumimoji="0" lang="en-US" sz="2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342900" marR="0" lvl="0" indent="-342900" algn="l" defTabSz="914400" rtl="0" eaLnBrk="1" fontAlgn="base" latinLnBrk="0" hangingPunct="1">
              <a:lnSpc>
                <a:spcPct val="150000"/>
              </a:lnSpc>
              <a:spcBef>
                <a:spcPts val="0"/>
              </a:spcBef>
              <a:spcAft>
                <a:spcPts val="0"/>
              </a:spcAft>
              <a:buClrTx/>
              <a:buSzTx/>
              <a:buFont typeface="Arial" charset="0"/>
              <a:buChar char="•"/>
              <a:tabLst/>
              <a:defRPr/>
            </a:pPr>
            <a:r>
              <a:rPr kumimoji="0" lang="en-US" sz="2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Crop insurance</a:t>
            </a:r>
          </a:p>
          <a:p>
            <a:pPr marL="342900" marR="0" lvl="0" indent="-342900" algn="l" defTabSz="914400" rtl="0" eaLnBrk="1" fontAlgn="base" latinLnBrk="0" hangingPunct="1">
              <a:lnSpc>
                <a:spcPct val="150000"/>
              </a:lnSpc>
              <a:spcBef>
                <a:spcPts val="0"/>
              </a:spcBef>
              <a:spcAft>
                <a:spcPts val="0"/>
              </a:spcAft>
              <a:buClrTx/>
              <a:buSzTx/>
              <a:buFont typeface="Arial" charset="0"/>
              <a:buChar char="•"/>
              <a:tabLst/>
              <a:defRPr/>
            </a:pPr>
            <a:r>
              <a:rPr kumimoji="0" lang="en-US" sz="2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Loan programs for </a:t>
            </a:r>
          </a:p>
          <a:p>
            <a:pPr marL="344488" marR="0" lvl="0" indent="0" algn="l" defTabSz="914400" rtl="0" eaLnBrk="1" fontAlgn="base"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farmers</a:t>
            </a:r>
          </a:p>
          <a:p>
            <a:pPr marL="342900" marR="0" lvl="0" indent="-342900" algn="l" defTabSz="914400" rtl="0" eaLnBrk="1" fontAlgn="base" latinLnBrk="0" hangingPunct="1">
              <a:lnSpc>
                <a:spcPct val="150000"/>
              </a:lnSpc>
              <a:spcBef>
                <a:spcPts val="0"/>
              </a:spcBef>
              <a:spcAft>
                <a:spcPts val="0"/>
              </a:spcAft>
              <a:buClrTx/>
              <a:buSzTx/>
              <a:buFont typeface="Arial" charset="0"/>
              <a:buChar char="•"/>
              <a:tabLst/>
              <a:defRPr/>
            </a:pPr>
            <a:r>
              <a:rPr kumimoji="0" lang="en-US" sz="2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Disaster assistance</a:t>
            </a:r>
          </a:p>
          <a:p>
            <a:pPr marL="342900" marR="0" lvl="0" indent="-342900" algn="l" defTabSz="914400" rtl="0" eaLnBrk="1" fontAlgn="base" latinLnBrk="0" hangingPunct="1">
              <a:lnSpc>
                <a:spcPct val="150000"/>
              </a:lnSpc>
              <a:spcBef>
                <a:spcPts val="0"/>
              </a:spcBef>
              <a:spcAft>
                <a:spcPts val="0"/>
              </a:spcAft>
              <a:buClrTx/>
              <a:buSzTx/>
              <a:buFont typeface="Arial" charset="0"/>
              <a:buChar char="•"/>
              <a:tabLst/>
              <a:defRPr/>
            </a:pPr>
            <a:r>
              <a:rPr kumimoji="0" lang="en-US" sz="2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Direct payments</a:t>
            </a:r>
          </a:p>
          <a:p>
            <a:pPr marL="342900" marR="0" lvl="0" indent="-342900" algn="l" defTabSz="914400" rtl="0" eaLnBrk="1" fontAlgn="base" latinLnBrk="0" hangingPunct="1">
              <a:lnSpc>
                <a:spcPct val="150000"/>
              </a:lnSpc>
              <a:spcBef>
                <a:spcPts val="0"/>
              </a:spcBef>
              <a:spcAft>
                <a:spcPts val="0"/>
              </a:spcAft>
              <a:buClrTx/>
              <a:buSzTx/>
              <a:buFont typeface="Arial" charset="0"/>
              <a:buChar char="•"/>
              <a:tabLst/>
              <a:defRPr/>
            </a:pPr>
            <a:r>
              <a:rPr kumimoji="0" lang="en-US" sz="2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Conservation reserve</a:t>
            </a:r>
          </a:p>
          <a:p>
            <a:pPr marL="342900" marR="0" lvl="0" indent="-342900" algn="l" defTabSz="914400" rtl="0" eaLnBrk="1" fontAlgn="base" latinLnBrk="0" hangingPunct="1">
              <a:lnSpc>
                <a:spcPct val="150000"/>
              </a:lnSpc>
              <a:spcBef>
                <a:spcPts val="0"/>
              </a:spcBef>
              <a:spcAft>
                <a:spcPts val="0"/>
              </a:spcAft>
              <a:buClrTx/>
              <a:buSzTx/>
              <a:buFont typeface="Arial" charset="0"/>
              <a:buChar char="•"/>
              <a:tabLst/>
              <a:defRPr/>
            </a:pPr>
            <a:r>
              <a:rPr kumimoji="0" lang="en-US" sz="2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Crop commodity </a:t>
            </a:r>
          </a:p>
          <a:p>
            <a:pPr marL="344488" marR="0" lvl="0" indent="0" algn="l" defTabSz="914400" rtl="0" eaLnBrk="1" fontAlgn="base"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programs</a:t>
            </a:r>
          </a:p>
          <a:p>
            <a:pPr marL="342900" marR="0" lvl="0" indent="-342900" algn="l" defTabSz="914400" rtl="0" eaLnBrk="1" fontAlgn="base" latinLnBrk="0" hangingPunct="1">
              <a:lnSpc>
                <a:spcPct val="150000"/>
              </a:lnSpc>
              <a:spcBef>
                <a:spcPts val="0"/>
              </a:spcBef>
              <a:spcAft>
                <a:spcPts val="0"/>
              </a:spcAft>
              <a:buClrTx/>
              <a:buSzTx/>
              <a:buFont typeface="Arial" charset="0"/>
              <a:buChar char="•"/>
              <a:tabLst/>
              <a:defRPr/>
            </a:pPr>
            <a:r>
              <a:rPr kumimoji="0" lang="en-US" sz="2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Food promotion </a:t>
            </a:r>
          </a:p>
          <a:p>
            <a:pPr marL="342900" marR="0" lvl="0" indent="-342900" algn="l" defTabSz="914400" rtl="0" eaLnBrk="1" fontAlgn="base" latinLnBrk="0" hangingPunct="1">
              <a:lnSpc>
                <a:spcPct val="150000"/>
              </a:lnSpc>
              <a:spcBef>
                <a:spcPts val="0"/>
              </a:spcBef>
              <a:spcAft>
                <a:spcPts val="0"/>
              </a:spcAft>
              <a:buClrTx/>
              <a:buSzTx/>
              <a:buFont typeface="Arial" charset="0"/>
              <a:buChar char="•"/>
              <a:tabLst/>
              <a:defRPr/>
            </a:pPr>
            <a:r>
              <a:rPr kumimoji="0" lang="en-US" sz="2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Agricultural research</a:t>
            </a:r>
          </a:p>
        </p:txBody>
      </p:sp>
    </p:spTree>
    <p:extLst>
      <p:ext uri="{BB962C8B-B14F-4D97-AF65-F5344CB8AC3E}">
        <p14:creationId xmlns:p14="http://schemas.microsoft.com/office/powerpoint/2010/main" val="150519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20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2000"/>
                                        <p:tgtEl>
                                          <p:spTgt spid="10">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animEffect transition="in" filter="fade">
                                      <p:cBhvr>
                                        <p:cTn id="15" dur="2000"/>
                                        <p:tgtEl>
                                          <p:spTgt spid="10">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4" end="4"/>
                                            </p:txEl>
                                          </p:spTgt>
                                        </p:tgtEl>
                                        <p:attrNameLst>
                                          <p:attrName>style.visibility</p:attrName>
                                        </p:attrNameLst>
                                      </p:cBhvr>
                                      <p:to>
                                        <p:strVal val="visible"/>
                                      </p:to>
                                    </p:set>
                                    <p:animEffect transition="in" filter="fade">
                                      <p:cBhvr>
                                        <p:cTn id="20" dur="2000"/>
                                        <p:tgtEl>
                                          <p:spTgt spid="10">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5" end="5"/>
                                            </p:txEl>
                                          </p:spTgt>
                                        </p:tgtEl>
                                        <p:attrNameLst>
                                          <p:attrName>style.visibility</p:attrName>
                                        </p:attrNameLst>
                                      </p:cBhvr>
                                      <p:to>
                                        <p:strVal val="visible"/>
                                      </p:to>
                                    </p:set>
                                    <p:animEffect transition="in" filter="fade">
                                      <p:cBhvr>
                                        <p:cTn id="25" dur="2000"/>
                                        <p:tgtEl>
                                          <p:spTgt spid="10">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xEl>
                                              <p:pRg st="6" end="6"/>
                                            </p:txEl>
                                          </p:spTgt>
                                        </p:tgtEl>
                                        <p:attrNameLst>
                                          <p:attrName>style.visibility</p:attrName>
                                        </p:attrNameLst>
                                      </p:cBhvr>
                                      <p:to>
                                        <p:strVal val="visible"/>
                                      </p:to>
                                    </p:set>
                                    <p:animEffect transition="in" filter="fade">
                                      <p:cBhvr>
                                        <p:cTn id="30" dur="2000"/>
                                        <p:tgtEl>
                                          <p:spTgt spid="10">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animEffect transition="in" filter="fade">
                                      <p:cBhvr>
                                        <p:cTn id="35" dur="2000"/>
                                        <p:tgtEl>
                                          <p:spTgt spid="10">
                                            <p:txEl>
                                              <p:pRg st="7" end="7"/>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0">
                                            <p:txEl>
                                              <p:pRg st="8" end="8"/>
                                            </p:txEl>
                                          </p:spTgt>
                                        </p:tgtEl>
                                        <p:attrNameLst>
                                          <p:attrName>style.visibility</p:attrName>
                                        </p:attrNameLst>
                                      </p:cBhvr>
                                      <p:to>
                                        <p:strVal val="visible"/>
                                      </p:to>
                                    </p:set>
                                    <p:animEffect transition="in" filter="fade">
                                      <p:cBhvr>
                                        <p:cTn id="38" dur="2000"/>
                                        <p:tgtEl>
                                          <p:spTgt spid="10">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
                                            <p:txEl>
                                              <p:pRg st="9" end="9"/>
                                            </p:txEl>
                                          </p:spTgt>
                                        </p:tgtEl>
                                        <p:attrNameLst>
                                          <p:attrName>style.visibility</p:attrName>
                                        </p:attrNameLst>
                                      </p:cBhvr>
                                      <p:to>
                                        <p:strVal val="visible"/>
                                      </p:to>
                                    </p:set>
                                    <p:animEffect transition="in" filter="fade">
                                      <p:cBhvr>
                                        <p:cTn id="43" dur="2000"/>
                                        <p:tgtEl>
                                          <p:spTgt spid="10">
                                            <p:txEl>
                                              <p:pRg st="9" end="9"/>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0">
                                            <p:txEl>
                                              <p:pRg st="10" end="10"/>
                                            </p:txEl>
                                          </p:spTgt>
                                        </p:tgtEl>
                                        <p:attrNameLst>
                                          <p:attrName>style.visibility</p:attrName>
                                        </p:attrNameLst>
                                      </p:cBhvr>
                                      <p:to>
                                        <p:strVal val="visible"/>
                                      </p:to>
                                    </p:set>
                                    <p:animEffect transition="in" filter="fade">
                                      <p:cBhvr>
                                        <p:cTn id="48" dur="2000"/>
                                        <p:tgtEl>
                                          <p:spTgt spid="1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8A67266A-D842-BB2F-872F-DB56184143D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E845907-3360-E7DE-6506-68D630455B15}"/>
              </a:ext>
            </a:extLst>
          </p:cNvPr>
          <p:cNvPicPr>
            <a:picLocks noChangeAspect="1"/>
          </p:cNvPicPr>
          <p:nvPr/>
        </p:nvPicPr>
        <p:blipFill>
          <a:blip r:embed="rId5"/>
          <a:stretch>
            <a:fillRect/>
          </a:stretch>
        </p:blipFill>
        <p:spPr>
          <a:xfrm>
            <a:off x="1868064" y="4039583"/>
            <a:ext cx="4227937" cy="2658035"/>
          </a:xfrm>
          <a:prstGeom prst="rect">
            <a:avLst/>
          </a:prstGeom>
          <a:ln>
            <a:solidFill>
              <a:srgbClr val="000000"/>
            </a:solidFill>
          </a:ln>
        </p:spPr>
      </p:pic>
      <p:sp>
        <p:nvSpPr>
          <p:cNvPr id="5" name="Rectangle 4">
            <a:extLst>
              <a:ext uri="{FF2B5EF4-FFF2-40B4-BE49-F238E27FC236}">
                <a16:creationId xmlns:a16="http://schemas.microsoft.com/office/drawing/2014/main" id="{AD156E0F-13B9-E211-FE39-6928A7CC47C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Understanding the Issue of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134E56F1-EB10-AC05-EA4B-EC1F3312C83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73A3E4F-2D91-A500-2B49-4F8955F824CB}"/>
              </a:ext>
            </a:extLst>
          </p:cNvPr>
          <p:cNvSpPr txBox="1"/>
          <p:nvPr/>
        </p:nvSpPr>
        <p:spPr>
          <a:xfrm>
            <a:off x="290945" y="489734"/>
            <a:ext cx="8562111" cy="3108543"/>
          </a:xfrm>
          <a:prstGeom prst="rect">
            <a:avLst/>
          </a:prstGeom>
          <a:noFill/>
        </p:spPr>
        <p:txBody>
          <a:bodyPr wrap="square">
            <a:spAutoFit/>
          </a:bodyPr>
          <a:lstStyle/>
          <a:p>
            <a:pPr>
              <a:tabLst>
                <a:tab pos="454025" algn="l"/>
              </a:tabLst>
            </a:pPr>
            <a:r>
              <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More than one hundred different crops are subsidized. </a:t>
            </a:r>
            <a:r>
              <a:rPr lang="en-US" sz="2200" dirty="0">
                <a:solidFill>
                  <a:srgbClr val="000000"/>
                </a:solidFill>
                <a:latin typeface="Avenir Book" panose="02000503020000020003" pitchFamily="2" charset="0"/>
                <a:ea typeface="Avenir Medium" charset="0"/>
                <a:cs typeface="Avenir Medium" charset="0"/>
              </a:rPr>
              <a:t>T</a:t>
            </a:r>
            <a:r>
              <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he top five have traditionally been </a:t>
            </a:r>
            <a:r>
              <a:rPr kumimoji="0" lang="en-US" sz="22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wheat, corn, rice, soy, </a:t>
            </a:r>
            <a:r>
              <a:rPr kumimoji="0" lang="en-US" sz="220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and </a:t>
            </a:r>
            <a:r>
              <a:rPr kumimoji="0" lang="en-US" sz="22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cotton</a:t>
            </a:r>
            <a:r>
              <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endParaRPr lang="en-US" sz="1000" dirty="0">
              <a:solidFill>
                <a:srgbClr val="000000"/>
              </a:solidFill>
              <a:latin typeface="Avenir Book" panose="02000503020000020003" pitchFamily="2" charset="0"/>
              <a:ea typeface="Avenir Medium" charset="0"/>
              <a:cs typeface="Avenir Medium" charset="0"/>
            </a:endParaRPr>
          </a:p>
          <a:p>
            <a:pPr>
              <a:tabLst>
                <a:tab pos="454025" algn="l"/>
              </a:tabLst>
            </a:pPr>
            <a:r>
              <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Check your grocery list.</a:t>
            </a:r>
            <a:r>
              <a:rPr kumimoji="0" lang="en-US" sz="2200" b="0" i="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Does anyone have at least one item made from a subsidized crop</a:t>
            </a:r>
            <a:r>
              <a:rPr lang="en-US" sz="2200" dirty="0">
                <a:solidFill>
                  <a:srgbClr val="000000"/>
                </a:solidFill>
                <a:latin typeface="Avenir Book" panose="02000503020000020003" pitchFamily="2" charset="0"/>
                <a:ea typeface="Avenir Medium" charset="0"/>
                <a:cs typeface="Avenir Medium" charset="0"/>
              </a:rPr>
              <a:t>? </a:t>
            </a:r>
          </a:p>
          <a:p>
            <a:pPr>
              <a:tabLst>
                <a:tab pos="454025" algn="l"/>
              </a:tabLst>
            </a:pPr>
            <a:endParaRPr lang="en-US" sz="1000" dirty="0">
              <a:solidFill>
                <a:srgbClr val="000000"/>
              </a:solidFill>
              <a:latin typeface="Avenir Book" panose="02000503020000020003" pitchFamily="2" charset="0"/>
              <a:ea typeface="Avenir Medium" charset="0"/>
              <a:cs typeface="Avenir Medium" charset="0"/>
            </a:endParaRPr>
          </a:p>
          <a:p>
            <a:pPr>
              <a:tabLst>
                <a:tab pos="454025" algn="l"/>
              </a:tabLst>
            </a:pPr>
            <a:r>
              <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fact</a:t>
            </a:r>
            <a:r>
              <a:rPr kumimoji="0" lang="en-US" sz="2200" b="0" i="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that most of us purchase subsidized food is</a:t>
            </a:r>
            <a:r>
              <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just one reason why this</a:t>
            </a:r>
            <a:r>
              <a:rPr kumimoji="0" lang="en-US" sz="2200" b="0" i="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issue is relevant to our lives. Agriculture determines what’s in your lunch box, hanging in your closet, and on the menu at your favorite restaurant. </a:t>
            </a:r>
            <a:endPar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9" name="Rectangle 8">
            <a:extLst>
              <a:ext uri="{FF2B5EF4-FFF2-40B4-BE49-F238E27FC236}">
                <a16:creationId xmlns:a16="http://schemas.microsoft.com/office/drawing/2014/main" id="{0FB752C9-EB55-99B6-59E5-063F20F8720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9AB35449-7290-7574-8FB5-3A4B1FC4DE43}"/>
              </a:ext>
            </a:extLst>
          </p:cNvPr>
          <p:cNvSpPr/>
          <p:nvPr/>
        </p:nvSpPr>
        <p:spPr>
          <a:xfrm>
            <a:off x="6890514" y="3717569"/>
            <a:ext cx="1458973" cy="1095706"/>
          </a:xfrm>
          <a:prstGeom prst="rect">
            <a:avLst/>
          </a:prstGeom>
          <a:gradFill>
            <a:gsLst>
              <a:gs pos="0">
                <a:srgbClr val="FF8E4F"/>
              </a:gs>
              <a:gs pos="74000">
                <a:srgbClr val="FFFFFF">
                  <a:lumMod val="85000"/>
                </a:srgbClr>
              </a:gs>
              <a:gs pos="83000">
                <a:srgbClr val="FFFFFF">
                  <a:lumMod val="75000"/>
                </a:srgbClr>
              </a:gs>
              <a:gs pos="100000">
                <a:srgbClr val="FFFFFF">
                  <a:lumMod val="65000"/>
                </a:srgbClr>
              </a:gs>
            </a:gsLst>
            <a:lin ang="5400000" scaled="1"/>
          </a:gradFill>
          <a:ln w="25400" cap="flat" cmpd="sng" algn="ctr">
            <a:solidFill>
              <a:srgbClr val="BBE0E3">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mn-ea"/>
                <a:cs typeface="+mn-cs"/>
              </a:rPr>
              <a:t>DAILY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mn-ea"/>
                <a:cs typeface="+mn-cs"/>
              </a:rPr>
              <a:t>DOUBLE</a:t>
            </a:r>
          </a:p>
        </p:txBody>
      </p:sp>
      <p:pic>
        <p:nvPicPr>
          <p:cNvPr id="4" name="Daily_Double">
            <a:hlinkClick r:id="" action="ppaction://media"/>
            <a:extLst>
              <a:ext uri="{FF2B5EF4-FFF2-40B4-BE49-F238E27FC236}">
                <a16:creationId xmlns:a16="http://schemas.microsoft.com/office/drawing/2014/main" id="{9346673F-3733-593B-C995-F365E98E415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0" y="6183496"/>
            <a:ext cx="812800" cy="812800"/>
          </a:xfrm>
          <a:prstGeom prst="rect">
            <a:avLst/>
          </a:prstGeom>
        </p:spPr>
      </p:pic>
    </p:spTree>
    <p:extLst>
      <p:ext uri="{BB962C8B-B14F-4D97-AF65-F5344CB8AC3E}">
        <p14:creationId xmlns:p14="http://schemas.microsoft.com/office/powerpoint/2010/main" val="2360609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2000"/>
                                        <p:tgtEl>
                                          <p:spTgt spid="8">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childTnLst>
                                </p:cTn>
                              </p:par>
                              <p:par>
                                <p:cTn id="16" presetID="1" presetClass="mediacall" presetSubtype="0" fill="hold" nodeType="withEffect">
                                  <p:stCondLst>
                                    <p:cond delay="0"/>
                                  </p:stCondLst>
                                  <p:childTnLst>
                                    <p:cmd type="call" cmd="playFrom(0.0)">
                                      <p:cBhvr>
                                        <p:cTn id="17" dur="2269" fill="hold"/>
                                        <p:tgtEl>
                                          <p:spTgt spid="4"/>
                                        </p:tgtEl>
                                      </p:cBhvr>
                                    </p:cmd>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xEl>
                                              <p:pRg st="4" end="4"/>
                                            </p:txEl>
                                          </p:spTgt>
                                        </p:tgtEl>
                                        <p:attrNameLst>
                                          <p:attrName>style.visibility</p:attrName>
                                        </p:attrNameLst>
                                      </p:cBhvr>
                                      <p:to>
                                        <p:strVal val="visible"/>
                                      </p:to>
                                    </p:set>
                                    <p:animEffect transition="in" filter="fade">
                                      <p:cBhvr>
                                        <p:cTn id="26" dur="2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6061">
                <p:cTn id="27" fill="hold" display="0">
                  <p:stCondLst>
                    <p:cond delay="indefinite"/>
                  </p:stCondLst>
                  <p:endCondLst>
                    <p:cond evt="onStopAudio" delay="0">
                      <p:tgtEl>
                        <p:sldTgt/>
                      </p:tgtEl>
                    </p:cond>
                    <p:cond evt="onNext" delay="0">
                      <p:tgtEl>
                        <p:sldTgt/>
                      </p:tgtEl>
                    </p:cond>
                  </p:endCondLst>
                </p:cTn>
                <p:tgtEl>
                  <p:spTgt spid="4"/>
                </p:tgtEl>
              </p:cMediaNode>
            </p:audio>
          </p:childTnLst>
        </p:cTn>
      </p:par>
    </p:tnLst>
    <p:bldLst>
      <p:bldP spid="3" grpId="0" animBg="1"/>
      <p:bldP spid="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0A0DF-84A3-76C1-5014-2F47BE609DA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Arial"/>
            </a:endParaRPr>
          </a:p>
        </p:txBody>
      </p:sp>
      <p:sp>
        <p:nvSpPr>
          <p:cNvPr id="5" name="TextBox 4">
            <a:extLst>
              <a:ext uri="{FF2B5EF4-FFF2-40B4-BE49-F238E27FC236}">
                <a16:creationId xmlns:a16="http://schemas.microsoft.com/office/drawing/2014/main" id="{37E06374-5F82-C972-95E9-A2F3D89DCACE}"/>
              </a:ext>
            </a:extLst>
          </p:cNvPr>
          <p:cNvSpPr txBox="1"/>
          <p:nvPr/>
        </p:nvSpPr>
        <p:spPr>
          <a:xfrm>
            <a:off x="89645" y="5680030"/>
            <a:ext cx="4249273" cy="1092607"/>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Note: We present each perspective as if we wholeheartedly agree with it. We do this on purpose to present each point of view in its best light, but please imagine each time that we are wearing a mask—as if we are actors playing three different roles. </a:t>
            </a:r>
          </a:p>
        </p:txBody>
      </p:sp>
      <p:pic>
        <p:nvPicPr>
          <p:cNvPr id="6" name="Picture 5">
            <a:extLst>
              <a:ext uri="{FF2B5EF4-FFF2-40B4-BE49-F238E27FC236}">
                <a16:creationId xmlns:a16="http://schemas.microsoft.com/office/drawing/2014/main" id="{3A09588E-1096-C9D8-0B75-472E2B370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569" y="246750"/>
            <a:ext cx="7678862" cy="5224935"/>
          </a:xfrm>
          <a:prstGeom prst="rect">
            <a:avLst/>
          </a:prstGeom>
        </p:spPr>
      </p:pic>
    </p:spTree>
    <p:extLst>
      <p:ext uri="{BB962C8B-B14F-4D97-AF65-F5344CB8AC3E}">
        <p14:creationId xmlns:p14="http://schemas.microsoft.com/office/powerpoint/2010/main" val="2018326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5" name="WordArt 7"/>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algn="ctr" defTabSz="457200" eaLnBrk="0" fontAlgn="auto" hangingPunct="0">
              <a:spcBef>
                <a:spcPts val="0"/>
              </a:spcBef>
              <a:spcAft>
                <a:spcPts val="0"/>
              </a:spcAft>
            </a:pPr>
            <a:endParaRPr lang="en-US" sz="6600" kern="10" dirty="0">
              <a:ln w="3175">
                <a:solidFill>
                  <a:srgbClr val="000000"/>
                </a:solidFill>
                <a:round/>
                <a:headEnd/>
                <a:tailEnd/>
              </a:ln>
              <a:solidFill>
                <a:srgbClr val="EE0000"/>
              </a:solidFill>
              <a:effectLst>
                <a:outerShdw blurRad="63500" dist="12700" dir="2700000" algn="ctr" rotWithShape="0">
                  <a:srgbClr val="363636">
                    <a:alpha val="74997"/>
                  </a:srgbClr>
                </a:outerShdw>
              </a:effectLst>
              <a:latin typeface="Tw Cen MT"/>
              <a:ea typeface="Helvetica Neue"/>
              <a:cs typeface="Tw Cen MT"/>
            </a:endParaRPr>
          </a:p>
        </p:txBody>
      </p:sp>
      <p:sp>
        <p:nvSpPr>
          <p:cNvPr id="6" name="TextBox 5"/>
          <p:cNvSpPr txBox="1"/>
          <p:nvPr/>
        </p:nvSpPr>
        <p:spPr>
          <a:xfrm>
            <a:off x="1226972" y="196730"/>
            <a:ext cx="5850411"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B20025"/>
                </a:solidFill>
                <a:latin typeface="Tw Cen MT"/>
                <a:ea typeface=""/>
                <a:cs typeface="Tw Cen MT"/>
              </a:rPr>
              <a:t>onservative</a:t>
            </a:r>
            <a:endParaRPr lang="en-US" sz="10500" spc="-300" dirty="0">
              <a:solidFill>
                <a:srgbClr val="B20025"/>
              </a:solidFill>
              <a:latin typeface="Tw Cen MT"/>
              <a:ea typeface=""/>
              <a:cs typeface="Tw Cen MT"/>
            </a:endParaRPr>
          </a:p>
        </p:txBody>
      </p:sp>
      <p:sp>
        <p:nvSpPr>
          <p:cNvPr id="9" name="TextBox 8"/>
          <p:cNvSpPr txBox="1"/>
          <p:nvPr/>
        </p:nvSpPr>
        <p:spPr>
          <a:xfrm>
            <a:off x="1617721" y="1499145"/>
            <a:ext cx="4051510"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EB948F"/>
                </a:solidFill>
                <a:latin typeface="Tw Cen MT"/>
                <a:ea typeface=""/>
                <a:cs typeface="Tw Cen MT"/>
              </a:rPr>
              <a:t>Free-Market Capitalism</a:t>
            </a:r>
          </a:p>
        </p:txBody>
      </p:sp>
      <p:sp>
        <p:nvSpPr>
          <p:cNvPr id="11" name="TextBox 10"/>
          <p:cNvSpPr txBox="1"/>
          <p:nvPr/>
        </p:nvSpPr>
        <p:spPr>
          <a:xfrm>
            <a:off x="162814" y="-330116"/>
            <a:ext cx="1578903"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B20025"/>
                </a:solidFill>
                <a:latin typeface="Tw Cen MT"/>
                <a:ea typeface=""/>
                <a:cs typeface="Tw Cen MT"/>
              </a:rPr>
              <a:t>C</a:t>
            </a:r>
          </a:p>
        </p:txBody>
      </p:sp>
      <p:pic>
        <p:nvPicPr>
          <p:cNvPr id="2" name="Picture 1">
            <a:extLst>
              <a:ext uri="{FF2B5EF4-FFF2-40B4-BE49-F238E27FC236}">
                <a16:creationId xmlns:a16="http://schemas.microsoft.com/office/drawing/2014/main" id="{7091899F-B9C0-D170-1561-C8D31C12F6F5}"/>
              </a:ext>
            </a:extLst>
          </p:cNvPr>
          <p:cNvPicPr>
            <a:picLocks noChangeAspect="1"/>
          </p:cNvPicPr>
          <p:nvPr/>
        </p:nvPicPr>
        <p:blipFill>
          <a:blip r:embed="rId2"/>
          <a:stretch>
            <a:fillRect/>
          </a:stretch>
        </p:blipFill>
        <p:spPr>
          <a:xfrm>
            <a:off x="1352550" y="2754242"/>
            <a:ext cx="6438900" cy="3517900"/>
          </a:xfrm>
          <a:prstGeom prst="rect">
            <a:avLst/>
          </a:prstGeom>
          <a:ln>
            <a:solidFill>
              <a:srgbClr val="000000"/>
            </a:solidFill>
          </a:ln>
        </p:spPr>
      </p:pic>
      <p:sp>
        <p:nvSpPr>
          <p:cNvPr id="3" name="Rectangle 2">
            <a:extLst>
              <a:ext uri="{FF2B5EF4-FFF2-40B4-BE49-F238E27FC236}">
                <a16:creationId xmlns:a16="http://schemas.microsoft.com/office/drawing/2014/main" id="{7B4DC3F5-1478-D377-A94F-1145D69CD98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9662E093-DDA1-A88D-C3DC-7B79A23DEE4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ED3A5384-1DE9-5A79-C429-1624DF00C54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10" name="Picture 9" descr="1 Agriculture.jpg">
            <a:extLst>
              <a:ext uri="{FF2B5EF4-FFF2-40B4-BE49-F238E27FC236}">
                <a16:creationId xmlns:a16="http://schemas.microsoft.com/office/drawing/2014/main" id="{19ED9408-AB77-8F9E-2FBB-7B6D4A44C8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1908" y="430358"/>
            <a:ext cx="1600200" cy="1596553"/>
          </a:xfrm>
          <a:prstGeom prst="rect">
            <a:avLst/>
          </a:prstGeom>
        </p:spPr>
      </p:pic>
      <p:sp>
        <p:nvSpPr>
          <p:cNvPr id="13" name="TextBox 12">
            <a:extLst>
              <a:ext uri="{FF2B5EF4-FFF2-40B4-BE49-F238E27FC236}">
                <a16:creationId xmlns:a16="http://schemas.microsoft.com/office/drawing/2014/main" id="{E4C16D28-A7BD-13B5-2741-B7CA63667011}"/>
              </a:ext>
            </a:extLst>
          </p:cNvPr>
          <p:cNvSpPr txBox="1"/>
          <p:nvPr/>
        </p:nvSpPr>
        <p:spPr>
          <a:xfrm>
            <a:off x="7481908" y="2037787"/>
            <a:ext cx="1600200"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Agriculture</a:t>
            </a:r>
          </a:p>
        </p:txBody>
      </p:sp>
      <p:sp>
        <p:nvSpPr>
          <p:cNvPr id="15" name="TextBox 14">
            <a:extLst>
              <a:ext uri="{FF2B5EF4-FFF2-40B4-BE49-F238E27FC236}">
                <a16:creationId xmlns:a16="http://schemas.microsoft.com/office/drawing/2014/main" id="{3BED4DEE-0699-7CF6-38B9-9F09FD01B1EC}"/>
              </a:ext>
            </a:extLst>
          </p:cNvPr>
          <p:cNvSpPr txBox="1"/>
          <p:nvPr/>
        </p:nvSpPr>
        <p:spPr>
          <a:xfrm>
            <a:off x="1380260" y="5124857"/>
            <a:ext cx="6400800" cy="1107996"/>
          </a:xfrm>
          <a:prstGeom prst="rect">
            <a:avLst/>
          </a:prstGeom>
          <a:solidFill>
            <a:srgbClr val="FFFFFF"/>
          </a:solidFill>
          <a:ln w="76200" cmpd="sng">
            <a:solidFill>
              <a:srgbClr val="C3273E"/>
            </a:solidFill>
          </a:ln>
        </p:spPr>
        <p:txBody>
          <a:bodyPr wrap="square" rtlCol="0">
            <a:spAutoFit/>
          </a:bodyPr>
          <a:lstStyle/>
          <a:p>
            <a:pPr algn="ctr" defTabSz="457200" fontAlgn="auto">
              <a:spcBef>
                <a:spcPts val="0"/>
              </a:spcBef>
              <a:spcAft>
                <a:spcPts val="0"/>
              </a:spcAft>
              <a:defRPr/>
            </a:pPr>
            <a:r>
              <a:rPr lang="en-US" sz="2200" dirty="0">
                <a:solidFill>
                  <a:srgbClr val="000000"/>
                </a:solidFill>
                <a:latin typeface="Avenir Medium" charset="0"/>
                <a:ea typeface="Avenir Medium" charset="0"/>
                <a:cs typeface="Avenir Medium" charset="0"/>
              </a:rPr>
              <a:t>When the government decided to give away land for free, farmers didn’t make profit-based decisions and ended up destroying the land. </a:t>
            </a:r>
          </a:p>
        </p:txBody>
      </p:sp>
    </p:spTree>
    <p:extLst>
      <p:ext uri="{BB962C8B-B14F-4D97-AF65-F5344CB8AC3E}">
        <p14:creationId xmlns:p14="http://schemas.microsoft.com/office/powerpoint/2010/main" val="170448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07564" y="2013668"/>
            <a:ext cx="8068248" cy="4539704"/>
          </a:xfrm>
          <a:prstGeom prst="rect">
            <a:avLst/>
          </a:prstGeom>
          <a:noFill/>
          <a:ln w="9525">
            <a:noFill/>
            <a:miter lim="800000"/>
            <a:headEnd/>
            <a:tailEnd/>
          </a:ln>
        </p:spPr>
        <p:txBody>
          <a:bodyPr wrap="square">
            <a:prstTxWarp prst="textNoShape">
              <a:avLst/>
            </a:prstTxWarp>
            <a:spAutoFit/>
          </a:bodyPr>
          <a:lstStyle/>
          <a:p>
            <a:pPr defTabSz="457200" eaLnBrk="0" fontAlgn="auto" hangingPunct="0">
              <a:spcBef>
                <a:spcPts val="0"/>
              </a:spcBef>
              <a:spcAft>
                <a:spcPts val="0"/>
              </a:spcAft>
            </a:pPr>
            <a:r>
              <a:rPr lang="en-US" sz="2200" dirty="0">
                <a:solidFill>
                  <a:srgbClr val="3F281F"/>
                </a:solidFill>
                <a:uFill>
                  <a:solidFill>
                    <a:srgbClr val="FFFFFF"/>
                  </a:solidFill>
                </a:uFill>
                <a:latin typeface="Tw Cen MT"/>
                <a:ea typeface="Avenir Medium" charset="0"/>
                <a:cs typeface="Tw Cen MT"/>
              </a:rPr>
              <a:t>BIG PICTURE</a:t>
            </a:r>
          </a:p>
          <a:p>
            <a:pPr defTabSz="457200" eaLnBrk="0" fontAlgn="auto" hangingPunct="0">
              <a:spcBef>
                <a:spcPts val="0"/>
              </a:spcBef>
              <a:spcAft>
                <a:spcPts val="0"/>
              </a:spcAft>
            </a:pPr>
            <a:r>
              <a:rPr lang="en-US" sz="1500" dirty="0">
                <a:solidFill>
                  <a:srgbClr val="000000"/>
                </a:solidFill>
                <a:latin typeface="Avenir Book" panose="02000503020000020003" pitchFamily="2" charset="0"/>
                <a:ea typeface="Avenir Medium" charset="0"/>
                <a:cs typeface="Avenir Medium" charset="0"/>
              </a:rPr>
              <a:t>When we leave markets alone to self-adjust, firms adapt and innovate, and we get </a:t>
            </a:r>
          </a:p>
          <a:p>
            <a:pPr defTabSz="457200" eaLnBrk="0" fontAlgn="auto" hangingPunct="0">
              <a:spcBef>
                <a:spcPts val="0"/>
              </a:spcBef>
              <a:spcAft>
                <a:spcPts val="0"/>
              </a:spcAft>
            </a:pPr>
            <a:r>
              <a:rPr lang="en-US" sz="1500" dirty="0">
                <a:solidFill>
                  <a:srgbClr val="000000"/>
                </a:solidFill>
                <a:latin typeface="Avenir Book" panose="02000503020000020003" pitchFamily="2" charset="0"/>
                <a:ea typeface="Avenir Medium" charset="0"/>
                <a:cs typeface="Avenir Medium" charset="0"/>
              </a:rPr>
              <a:t>the food we want at the right price. </a:t>
            </a:r>
          </a:p>
          <a:p>
            <a:pPr defTabSz="457200" eaLnBrk="0" fontAlgn="auto" hangingPunct="0">
              <a:spcBef>
                <a:spcPts val="1200"/>
              </a:spcBef>
              <a:spcAft>
                <a:spcPts val="0"/>
              </a:spcAft>
            </a:pPr>
            <a:r>
              <a:rPr lang="en-US" sz="2200" dirty="0">
                <a:solidFill>
                  <a:srgbClr val="3F281C"/>
                </a:solidFill>
                <a:latin typeface="Tw Cen MT"/>
                <a:ea typeface="Avenir Medium" charset="0"/>
                <a:cs typeface="Tw Cen MT"/>
              </a:rPr>
              <a:t>POLICY POSITION</a:t>
            </a:r>
            <a:endParaRPr lang="en-US" sz="2200" dirty="0">
              <a:solidFill>
                <a:srgbClr val="432B1C"/>
              </a:solidFill>
              <a:latin typeface="Tw Cen MT"/>
              <a:ea typeface="Avenir Medium" charset="0"/>
              <a:cs typeface="Tw Cen MT"/>
            </a:endParaRP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Instability in farming threatens food security, but</a:t>
            </a:r>
            <a:r>
              <a:rPr lang="is-IS" sz="1600" dirty="0">
                <a:solidFill>
                  <a:srgbClr val="000000"/>
                </a:solidFill>
                <a:latin typeface="Avenir Book" panose="02000503020000020003" pitchFamily="2" charset="0"/>
                <a:ea typeface="Avenir Medium" charset="0"/>
                <a:cs typeface="Avenir Medium" charset="0"/>
              </a:rPr>
              <a:t>…</a:t>
            </a:r>
            <a:endParaRPr lang="en-US" sz="1600" dirty="0">
              <a:solidFill>
                <a:srgbClr val="000000"/>
              </a:solidFill>
              <a:latin typeface="Avenir Book" panose="02000503020000020003" pitchFamily="2" charset="0"/>
              <a:ea typeface="Avenir Medium" charset="0"/>
              <a:cs typeface="Avenir Medium" charset="0"/>
            </a:endParaRPr>
          </a:p>
          <a:p>
            <a:pPr marL="285750" indent="-285750" defTabSz="457200" eaLnBrk="0" fontAlgn="auto" hangingPunct="0">
              <a:spcBef>
                <a:spcPts val="600"/>
              </a:spcBef>
              <a:spcAft>
                <a:spcPts val="0"/>
              </a:spcAft>
              <a:buClr>
                <a:srgbClr val="B20025"/>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Liberal policies distort price signals, throwing markets off </a:t>
            </a:r>
          </a:p>
          <a:p>
            <a:pPr marL="290513" defTabSz="457200" eaLnBrk="0" fontAlgn="auto" hangingPunct="0">
              <a:spcBef>
                <a:spcPts val="0"/>
              </a:spcBef>
              <a:spcAft>
                <a:spcPts val="0"/>
              </a:spcAft>
              <a:buClr>
                <a:srgbClr val="B20025"/>
              </a:buClr>
              <a:buSzPct val="112000"/>
            </a:pPr>
            <a:r>
              <a:rPr lang="en-US" sz="1500" dirty="0">
                <a:solidFill>
                  <a:srgbClr val="000000"/>
                </a:solidFill>
                <a:latin typeface="Avenir Book" panose="02000503020000020003" pitchFamily="2" charset="0"/>
                <a:ea typeface="Avenir Medium" charset="0"/>
                <a:cs typeface="Avenir Medium" charset="0"/>
              </a:rPr>
              <a:t>balance and ruin international relations.</a:t>
            </a:r>
          </a:p>
          <a:p>
            <a:pPr marL="285750" indent="-285750" defTabSz="457200" eaLnBrk="0" fontAlgn="auto" hangingPunct="0">
              <a:spcBef>
                <a:spcPts val="600"/>
              </a:spcBef>
              <a:spcAft>
                <a:spcPts val="0"/>
              </a:spcAft>
              <a:buClr>
                <a:srgbClr val="B20025"/>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Radical policies jeopardize our ability to feed ourselves </a:t>
            </a:r>
          </a:p>
          <a:p>
            <a:pPr marL="288925" defTabSz="457200" eaLnBrk="0" fontAlgn="auto" hangingPunct="0">
              <a:spcBef>
                <a:spcPts val="0"/>
              </a:spcBef>
              <a:spcAft>
                <a:spcPts val="0"/>
              </a:spcAft>
              <a:buClr>
                <a:srgbClr val="B20025"/>
              </a:buClr>
              <a:buSzPct val="112000"/>
            </a:pPr>
            <a:r>
              <a:rPr lang="en-US" sz="1500" dirty="0">
                <a:solidFill>
                  <a:srgbClr val="000000"/>
                </a:solidFill>
                <a:latin typeface="Avenir Book" panose="02000503020000020003" pitchFamily="2" charset="0"/>
                <a:ea typeface="Avenir Medium" charset="0"/>
                <a:cs typeface="Avenir Medium" charset="0"/>
              </a:rPr>
              <a:t>because there is no profit motive and because no one </a:t>
            </a:r>
          </a:p>
          <a:p>
            <a:pPr marL="288925" defTabSz="457200" eaLnBrk="0" fontAlgn="auto" hangingPunct="0">
              <a:spcBef>
                <a:spcPts val="0"/>
              </a:spcBef>
              <a:spcAft>
                <a:spcPts val="0"/>
              </a:spcAft>
              <a:buClr>
                <a:srgbClr val="B20025"/>
              </a:buClr>
              <a:buSzPct val="112000"/>
            </a:pPr>
            <a:r>
              <a:rPr lang="en-US" sz="1500" dirty="0">
                <a:solidFill>
                  <a:srgbClr val="000000"/>
                </a:solidFill>
                <a:latin typeface="Avenir Book" panose="02000503020000020003" pitchFamily="2" charset="0"/>
                <a:ea typeface="Avenir Medium" charset="0"/>
                <a:cs typeface="Avenir Medium" charset="0"/>
              </a:rPr>
              <a:t>can act without committee approval.</a:t>
            </a:r>
          </a:p>
          <a:p>
            <a:pPr defTabSz="457200" eaLnBrk="0" fontAlgn="auto" hangingPunct="0">
              <a:spcBef>
                <a:spcPts val="1200"/>
              </a:spcBef>
              <a:spcAft>
                <a:spcPts val="0"/>
              </a:spcAft>
            </a:pPr>
            <a:r>
              <a:rPr lang="en-US" sz="2200" dirty="0">
                <a:solidFill>
                  <a:srgbClr val="40281F"/>
                </a:solidFill>
                <a:latin typeface="Tw Cen MT"/>
                <a:ea typeface="Avenir Medium" charset="0"/>
                <a:cs typeface="Tw Cen MT"/>
              </a:rPr>
              <a:t>SOLUTION</a:t>
            </a:r>
          </a:p>
          <a:p>
            <a:r>
              <a:rPr lang="en-US" sz="1600" dirty="0">
                <a:solidFill>
                  <a:srgbClr val="000000"/>
                </a:solidFill>
                <a:latin typeface="Avenir Book" panose="02000503020000020003" pitchFamily="2" charset="0"/>
                <a:ea typeface="Avenir Medium" charset="0"/>
                <a:cs typeface="Avenir Medium" charset="0"/>
              </a:rPr>
              <a:t>Reject agricultural subsidies </a:t>
            </a:r>
            <a:r>
              <a:rPr lang="en-US" sz="1600" dirty="0">
                <a:latin typeface="Avenir Book" panose="02000503020000020003" pitchFamily="2" charset="0"/>
              </a:rPr>
              <a:t>and replace them with </a:t>
            </a:r>
          </a:p>
          <a:p>
            <a:r>
              <a:rPr lang="en-US" sz="1600" dirty="0">
                <a:latin typeface="Avenir Book" panose="02000503020000020003" pitchFamily="2" charset="0"/>
              </a:rPr>
              <a:t>unfettered price signals to ensure a secure food system: </a:t>
            </a:r>
          </a:p>
          <a:p>
            <a:pPr marL="228600" indent="-228600" defTabSz="457200" eaLnBrk="0" fontAlgn="auto" hangingPunct="0">
              <a:spcBef>
                <a:spcPts val="600"/>
              </a:spcBef>
              <a:spcAft>
                <a:spcPts val="0"/>
              </a:spcAft>
              <a:buClr>
                <a:srgbClr val="B20025"/>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Private crop insurance markets emerge</a:t>
            </a:r>
          </a:p>
          <a:p>
            <a:pPr marL="228600" indent="-228600" defTabSz="457200" eaLnBrk="0" fontAlgn="auto" hangingPunct="0">
              <a:spcBef>
                <a:spcPts val="0"/>
              </a:spcBef>
              <a:spcAft>
                <a:spcPts val="0"/>
              </a:spcAft>
              <a:buClr>
                <a:srgbClr val="B20025"/>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Futures trading keeps farmers in business. </a:t>
            </a:r>
          </a:p>
        </p:txBody>
      </p:sp>
      <p:sp>
        <p:nvSpPr>
          <p:cNvPr id="5" name="WordArt 7"/>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algn="ctr" defTabSz="457200" eaLnBrk="0" fontAlgn="auto" hangingPunct="0">
              <a:spcBef>
                <a:spcPts val="0"/>
              </a:spcBef>
              <a:spcAft>
                <a:spcPts val="0"/>
              </a:spcAft>
            </a:pPr>
            <a:endParaRPr lang="en-US" sz="6600" kern="10" dirty="0">
              <a:ln w="3175">
                <a:solidFill>
                  <a:srgbClr val="000000"/>
                </a:solidFill>
                <a:round/>
                <a:headEnd/>
                <a:tailEnd/>
              </a:ln>
              <a:solidFill>
                <a:srgbClr val="EE0000"/>
              </a:solidFill>
              <a:effectLst>
                <a:outerShdw blurRad="63500" dist="12700" dir="2700000" algn="ctr" rotWithShape="0">
                  <a:srgbClr val="363636">
                    <a:alpha val="74997"/>
                  </a:srgbClr>
                </a:outerShdw>
              </a:effectLst>
              <a:latin typeface="Tw Cen MT"/>
              <a:ea typeface="Avenir Medium" charset="0"/>
              <a:cs typeface="Tw Cen MT"/>
            </a:endParaRPr>
          </a:p>
        </p:txBody>
      </p:sp>
      <p:sp>
        <p:nvSpPr>
          <p:cNvPr id="3" name="TextBox 2">
            <a:extLst>
              <a:ext uri="{FF2B5EF4-FFF2-40B4-BE49-F238E27FC236}">
                <a16:creationId xmlns:a16="http://schemas.microsoft.com/office/drawing/2014/main" id="{0B2B2646-EA58-DE1A-F9C8-FF262A2FDDE4}"/>
              </a:ext>
            </a:extLst>
          </p:cNvPr>
          <p:cNvSpPr txBox="1"/>
          <p:nvPr/>
        </p:nvSpPr>
        <p:spPr>
          <a:xfrm>
            <a:off x="1226972" y="196730"/>
            <a:ext cx="5850411"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B20025"/>
                </a:solidFill>
                <a:latin typeface="Tw Cen MT"/>
                <a:ea typeface=""/>
                <a:cs typeface="Tw Cen MT"/>
              </a:rPr>
              <a:t>onservative</a:t>
            </a:r>
            <a:endParaRPr lang="en-US" sz="10500" spc="-300" dirty="0">
              <a:solidFill>
                <a:srgbClr val="B20025"/>
              </a:solidFill>
              <a:latin typeface="Tw Cen MT"/>
              <a:ea typeface=""/>
              <a:cs typeface="Tw Cen MT"/>
            </a:endParaRPr>
          </a:p>
        </p:txBody>
      </p:sp>
      <p:sp>
        <p:nvSpPr>
          <p:cNvPr id="15" name="TextBox 14">
            <a:extLst>
              <a:ext uri="{FF2B5EF4-FFF2-40B4-BE49-F238E27FC236}">
                <a16:creationId xmlns:a16="http://schemas.microsoft.com/office/drawing/2014/main" id="{68097A56-A930-2AF3-2EB0-7C3BCC4B1A65}"/>
              </a:ext>
            </a:extLst>
          </p:cNvPr>
          <p:cNvSpPr txBox="1"/>
          <p:nvPr/>
        </p:nvSpPr>
        <p:spPr>
          <a:xfrm>
            <a:off x="1617721" y="1499145"/>
            <a:ext cx="4051510"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EB948F"/>
                </a:solidFill>
                <a:latin typeface="Tw Cen MT"/>
                <a:ea typeface=""/>
                <a:cs typeface="Tw Cen MT"/>
              </a:rPr>
              <a:t>Free-Market Capitalism</a:t>
            </a:r>
          </a:p>
        </p:txBody>
      </p:sp>
      <p:sp>
        <p:nvSpPr>
          <p:cNvPr id="16" name="TextBox 15">
            <a:extLst>
              <a:ext uri="{FF2B5EF4-FFF2-40B4-BE49-F238E27FC236}">
                <a16:creationId xmlns:a16="http://schemas.microsoft.com/office/drawing/2014/main" id="{1671B0A2-C96A-4D68-D7AA-EFCC17EAD6FE}"/>
              </a:ext>
            </a:extLst>
          </p:cNvPr>
          <p:cNvSpPr txBox="1"/>
          <p:nvPr/>
        </p:nvSpPr>
        <p:spPr>
          <a:xfrm>
            <a:off x="162814" y="-330116"/>
            <a:ext cx="1578903"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B20025"/>
                </a:solidFill>
                <a:latin typeface="Tw Cen MT"/>
                <a:ea typeface=""/>
                <a:cs typeface="Tw Cen MT"/>
              </a:rPr>
              <a:t>C</a:t>
            </a:r>
          </a:p>
        </p:txBody>
      </p:sp>
      <p:sp>
        <p:nvSpPr>
          <p:cNvPr id="17" name="Rectangle 16">
            <a:extLst>
              <a:ext uri="{FF2B5EF4-FFF2-40B4-BE49-F238E27FC236}">
                <a16:creationId xmlns:a16="http://schemas.microsoft.com/office/drawing/2014/main" id="{803F507F-5B9E-9087-BF05-F912FB05B6E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8" name="Straight Connector 17">
            <a:extLst>
              <a:ext uri="{FF2B5EF4-FFF2-40B4-BE49-F238E27FC236}">
                <a16:creationId xmlns:a16="http://schemas.microsoft.com/office/drawing/2014/main" id="{04680656-EA30-056D-8C26-1FF8B66690D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14EABAD-323B-BB65-C3C2-55F908A9E65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7" name="Picture 6">
            <a:extLst>
              <a:ext uri="{FF2B5EF4-FFF2-40B4-BE49-F238E27FC236}">
                <a16:creationId xmlns:a16="http://schemas.microsoft.com/office/drawing/2014/main" id="{565BD78F-F0DF-5681-7AF9-7689A28851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3879" y="4034277"/>
            <a:ext cx="2980267" cy="2514600"/>
          </a:xfrm>
          <a:prstGeom prst="rect">
            <a:avLst/>
          </a:prstGeom>
        </p:spPr>
      </p:pic>
      <p:pic>
        <p:nvPicPr>
          <p:cNvPr id="9" name="Picture 8">
            <a:extLst>
              <a:ext uri="{FF2B5EF4-FFF2-40B4-BE49-F238E27FC236}">
                <a16:creationId xmlns:a16="http://schemas.microsoft.com/office/drawing/2014/main" id="{FCC9E045-61BA-F871-3074-CF2B85FD39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3879" y="4034277"/>
            <a:ext cx="2980267" cy="2514600"/>
          </a:xfrm>
          <a:prstGeom prst="rect">
            <a:avLst/>
          </a:prstGeom>
        </p:spPr>
      </p:pic>
      <p:pic>
        <p:nvPicPr>
          <p:cNvPr id="2" name="Picture 1" descr="1 Agriculture.jpg">
            <a:extLst>
              <a:ext uri="{FF2B5EF4-FFF2-40B4-BE49-F238E27FC236}">
                <a16:creationId xmlns:a16="http://schemas.microsoft.com/office/drawing/2014/main" id="{9EF5D87E-928E-729F-11D4-36BC2A38E0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81908" y="430358"/>
            <a:ext cx="1600200" cy="1596553"/>
          </a:xfrm>
          <a:prstGeom prst="rect">
            <a:avLst/>
          </a:prstGeom>
        </p:spPr>
      </p:pic>
      <p:sp>
        <p:nvSpPr>
          <p:cNvPr id="8" name="TextBox 7">
            <a:extLst>
              <a:ext uri="{FF2B5EF4-FFF2-40B4-BE49-F238E27FC236}">
                <a16:creationId xmlns:a16="http://schemas.microsoft.com/office/drawing/2014/main" id="{2811B877-4553-68BB-5ADD-FD4A224C0062}"/>
              </a:ext>
            </a:extLst>
          </p:cNvPr>
          <p:cNvSpPr txBox="1"/>
          <p:nvPr/>
        </p:nvSpPr>
        <p:spPr>
          <a:xfrm>
            <a:off x="7481908" y="2037787"/>
            <a:ext cx="1600200"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Agriculture</a:t>
            </a:r>
          </a:p>
        </p:txBody>
      </p:sp>
    </p:spTree>
    <p:extLst>
      <p:ext uri="{BB962C8B-B14F-4D97-AF65-F5344CB8AC3E}">
        <p14:creationId xmlns:p14="http://schemas.microsoft.com/office/powerpoint/2010/main" val="83697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2000"/>
                                        <p:tgtEl>
                                          <p:spTgt spid="4">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20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2000"/>
                                        <p:tgtEl>
                                          <p:spTgt spid="4">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2000"/>
                                        <p:tgtEl>
                                          <p:spTgt spid="4">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2000"/>
                                        <p:tgtEl>
                                          <p:spTgt spid="4">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fade">
                                      <p:cBhvr>
                                        <p:cTn id="34" dur="2000"/>
                                        <p:tgtEl>
                                          <p:spTgt spid="4">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2000"/>
                                        <p:tgtEl>
                                          <p:spTgt spid="4">
                                            <p:txEl>
                                              <p:pRg st="7" end="7"/>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2000"/>
                                        <p:tgtEl>
                                          <p:spTgt spid="4">
                                            <p:txEl>
                                              <p:pRg st="8" end="8"/>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4">
                                            <p:txEl>
                                              <p:pRg st="9" end="9"/>
                                            </p:txEl>
                                          </p:spTgt>
                                        </p:tgtEl>
                                        <p:attrNameLst>
                                          <p:attrName>style.visibility</p:attrName>
                                        </p:attrNameLst>
                                      </p:cBhvr>
                                      <p:to>
                                        <p:strVal val="visible"/>
                                      </p:to>
                                    </p:set>
                                    <p:animEffect transition="in" filter="fade">
                                      <p:cBhvr>
                                        <p:cTn id="45" dur="2000"/>
                                        <p:tgtEl>
                                          <p:spTgt spid="4">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
                                            <p:txEl>
                                              <p:pRg st="10" end="10"/>
                                            </p:txEl>
                                          </p:spTgt>
                                        </p:tgtEl>
                                        <p:attrNameLst>
                                          <p:attrName>style.visibility</p:attrName>
                                        </p:attrNameLst>
                                      </p:cBhvr>
                                      <p:to>
                                        <p:strVal val="visible"/>
                                      </p:to>
                                    </p:set>
                                    <p:animEffect transition="in" filter="fade">
                                      <p:cBhvr>
                                        <p:cTn id="50" dur="2000"/>
                                        <p:tgtEl>
                                          <p:spTgt spid="4">
                                            <p:txEl>
                                              <p:pRg st="10" end="10"/>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4">
                                            <p:txEl>
                                              <p:pRg st="11" end="11"/>
                                            </p:txEl>
                                          </p:spTgt>
                                        </p:tgtEl>
                                        <p:attrNameLst>
                                          <p:attrName>style.visibility</p:attrName>
                                        </p:attrNameLst>
                                      </p:cBhvr>
                                      <p:to>
                                        <p:strVal val="visible"/>
                                      </p:to>
                                    </p:set>
                                    <p:animEffect transition="in" filter="fade">
                                      <p:cBhvr>
                                        <p:cTn id="53" dur="2000"/>
                                        <p:tgtEl>
                                          <p:spTgt spid="4">
                                            <p:txEl>
                                              <p:pRg st="11" end="11"/>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4">
                                            <p:txEl>
                                              <p:pRg st="12" end="12"/>
                                            </p:txEl>
                                          </p:spTgt>
                                        </p:tgtEl>
                                        <p:attrNameLst>
                                          <p:attrName>style.visibility</p:attrName>
                                        </p:attrNameLst>
                                      </p:cBhvr>
                                      <p:to>
                                        <p:strVal val="visible"/>
                                      </p:to>
                                    </p:set>
                                    <p:animEffect transition="in" filter="fade">
                                      <p:cBhvr>
                                        <p:cTn id="56" dur="2000"/>
                                        <p:tgtEl>
                                          <p:spTgt spid="4">
                                            <p:txEl>
                                              <p:pRg st="12" end="1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4">
                                            <p:txEl>
                                              <p:pRg st="13" end="13"/>
                                            </p:txEl>
                                          </p:spTgt>
                                        </p:tgtEl>
                                        <p:attrNameLst>
                                          <p:attrName>style.visibility</p:attrName>
                                        </p:attrNameLst>
                                      </p:cBhvr>
                                      <p:to>
                                        <p:strVal val="visible"/>
                                      </p:to>
                                    </p:set>
                                    <p:animEffect transition="in" filter="fade">
                                      <p:cBhvr>
                                        <p:cTn id="61" dur="2000"/>
                                        <p:tgtEl>
                                          <p:spTgt spid="4">
                                            <p:txEl>
                                              <p:pRg st="13" end="13"/>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4">
                                            <p:txEl>
                                              <p:pRg st="14" end="14"/>
                                            </p:txEl>
                                          </p:spTgt>
                                        </p:tgtEl>
                                        <p:attrNameLst>
                                          <p:attrName>style.visibility</p:attrName>
                                        </p:attrNameLst>
                                      </p:cBhvr>
                                      <p:to>
                                        <p:strVal val="visible"/>
                                      </p:to>
                                    </p:set>
                                    <p:animEffect transition="in" filter="fade">
                                      <p:cBhvr>
                                        <p:cTn id="66" dur="20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2" name="Picture 1" descr="1 Agricult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78001"/>
            <a:ext cx="600575" cy="599206"/>
          </a:xfrm>
          <a:prstGeom prst="rect">
            <a:avLst/>
          </a:prstGeom>
        </p:spPr>
      </p:pic>
      <p:sp>
        <p:nvSpPr>
          <p:cNvPr id="4" name="TextBox 3"/>
          <p:cNvSpPr txBox="1"/>
          <p:nvPr/>
        </p:nvSpPr>
        <p:spPr>
          <a:xfrm>
            <a:off x="601145" y="576198"/>
            <a:ext cx="7088754" cy="420628"/>
          </a:xfrm>
          <a:prstGeom prst="rect">
            <a:avLst/>
          </a:prstGeom>
          <a:noFill/>
        </p:spPr>
        <p:txBody>
          <a:bodyPr wrap="square" rtlCol="0">
            <a:spAutoFit/>
          </a:bodyPr>
          <a:lstStyle/>
          <a:p>
            <a:pPr defTabSz="457200" fontAlgn="auto">
              <a:spcBef>
                <a:spcPts val="0"/>
              </a:spcBef>
              <a:spcAft>
                <a:spcPts val="0"/>
              </a:spcAft>
            </a:pPr>
            <a:r>
              <a:rPr lang="en-US" sz="3200" baseline="30000" dirty="0">
                <a:solidFill>
                  <a:srgbClr val="54301A"/>
                </a:solidFill>
                <a:latin typeface="Avenir Book" panose="02000503020000020003" pitchFamily="2" charset="0"/>
                <a:ea typeface=""/>
                <a:cs typeface=""/>
              </a:rPr>
              <a:t>Agriculture Talking Points:</a:t>
            </a:r>
            <a:r>
              <a:rPr lang="en-US" sz="3200" baseline="30000" dirty="0">
                <a:solidFill>
                  <a:prstClr val="black"/>
                </a:solidFill>
                <a:latin typeface="Avenir Book" panose="02000503020000020003" pitchFamily="2" charset="0"/>
                <a:ea typeface=""/>
                <a:cs typeface=""/>
              </a:rPr>
              <a:t> </a:t>
            </a:r>
            <a:r>
              <a:rPr lang="en-US" sz="3200" baseline="30000" dirty="0">
                <a:solidFill>
                  <a:srgbClr val="B20025"/>
                </a:solidFill>
                <a:latin typeface="Avenir Book" panose="02000503020000020003" pitchFamily="2" charset="0"/>
                <a:ea typeface=""/>
                <a:cs typeface=""/>
              </a:rPr>
              <a:t>Conservative </a:t>
            </a:r>
          </a:p>
        </p:txBody>
      </p:sp>
      <p:sp>
        <p:nvSpPr>
          <p:cNvPr id="5" name="TextBox 4"/>
          <p:cNvSpPr txBox="1"/>
          <p:nvPr/>
        </p:nvSpPr>
        <p:spPr>
          <a:xfrm>
            <a:off x="58645" y="1112792"/>
            <a:ext cx="8647907" cy="5450210"/>
          </a:xfrm>
          <a:prstGeom prst="rect">
            <a:avLst/>
          </a:prstGeom>
          <a:noFill/>
        </p:spPr>
        <p:txBody>
          <a:bodyPr wrap="square" rtlCol="0">
            <a:spAutoFit/>
          </a:bodyPr>
          <a:lstStyle/>
          <a:p>
            <a:pPr marL="173038" indent="-160338">
              <a:spcBef>
                <a:spcPts val="300"/>
              </a:spcBef>
              <a:spcAft>
                <a:spcPts val="0"/>
              </a:spcAft>
            </a:pPr>
            <a:r>
              <a:rPr lang="en-US" sz="1600" baseline="30000" dirty="0">
                <a:solidFill>
                  <a:srgbClr val="B30024"/>
                </a:solidFill>
                <a:effectLst/>
                <a:latin typeface="Avenir Book" panose="02000503020000020003" pitchFamily="2" charset="0"/>
              </a:rPr>
              <a:t>1. </a:t>
            </a:r>
            <a:r>
              <a:rPr lang="en-US" sz="1600" baseline="30000" dirty="0">
                <a:effectLst/>
                <a:latin typeface="Avenir Book" panose="02000503020000020003" pitchFamily="2" charset="0"/>
              </a:rPr>
              <a:t>Capitalism works best when we leave it alone. The free-market approach is simple and elegant: the consumer and the farmer meet in a market without any government interference, and since farmers want to make money, they’ll produce what people want to buy. That’s how we get the food we want at the right price. The free market is a win-win every time for suppliers and demanders.</a:t>
            </a:r>
          </a:p>
          <a:p>
            <a:pPr marL="173038" indent="-160338">
              <a:spcBef>
                <a:spcPts val="300"/>
              </a:spcBef>
              <a:spcAft>
                <a:spcPts val="0"/>
              </a:spcAft>
            </a:pPr>
            <a:r>
              <a:rPr lang="en-US" sz="1600" baseline="30000" dirty="0">
                <a:solidFill>
                  <a:srgbClr val="B30024"/>
                </a:solidFill>
                <a:effectLst/>
                <a:latin typeface="Avenir Book" panose="02000503020000020003" pitchFamily="2" charset="0"/>
              </a:rPr>
              <a:t>2. </a:t>
            </a:r>
            <a:r>
              <a:rPr lang="en-US" sz="1600" baseline="30000" dirty="0">
                <a:effectLst/>
                <a:latin typeface="Avenir Book" panose="02000503020000020003" pitchFamily="2" charset="0"/>
              </a:rPr>
              <a:t>There’s a saying that every crisis is an opportunity. Crisis and opportunity are two sides of the same coin. Instability in agriculture gives farmers an opportunity to innovate and adapt. For instance, since they know there will be years of drought, firms have an incentive to develop crops that use less water. Innovation is how we get a growing and healthy economy. Firms that are flexible and can respond to change will survive, and that’s how it should be.</a:t>
            </a:r>
          </a:p>
          <a:p>
            <a:pPr marL="173038" indent="-160338">
              <a:spcBef>
                <a:spcPts val="300"/>
              </a:spcBef>
              <a:spcAft>
                <a:spcPts val="0"/>
              </a:spcAft>
            </a:pPr>
            <a:r>
              <a:rPr lang="en-US" sz="1600" baseline="30000" dirty="0">
                <a:solidFill>
                  <a:srgbClr val="C40011"/>
                </a:solidFill>
                <a:effectLst/>
                <a:latin typeface="Avenir Book" panose="02000503020000020003" pitchFamily="2" charset="0"/>
              </a:rPr>
              <a:t>3. </a:t>
            </a:r>
            <a:r>
              <a:rPr lang="en-US" sz="1600" baseline="30000" dirty="0">
                <a:effectLst/>
                <a:latin typeface="Avenir Book" panose="02000503020000020003" pitchFamily="2" charset="0"/>
              </a:rPr>
              <a:t>Liberal subsidies are supposed to fix a problem, but they end up creating more problems because government handouts reward firms for stagnating. Why should farmers adopt better business practices or meet changing market demands when the heavy hand of government pays them not to? The solution is simple: get rid of subsidies and let farmers come up with their own creative solutions. Let’s stop enabling an entire industry to run on welfare.</a:t>
            </a:r>
          </a:p>
          <a:p>
            <a:pPr marL="173038" indent="-160338">
              <a:spcBef>
                <a:spcPts val="300"/>
              </a:spcBef>
              <a:spcAft>
                <a:spcPts val="0"/>
              </a:spcAft>
            </a:pPr>
            <a:r>
              <a:rPr lang="en-US" sz="1600" baseline="30000" dirty="0">
                <a:solidFill>
                  <a:srgbClr val="C40011"/>
                </a:solidFill>
                <a:effectLst/>
                <a:latin typeface="Avenir Book" panose="02000503020000020003" pitchFamily="2" charset="0"/>
              </a:rPr>
              <a:t>4. </a:t>
            </a:r>
            <a:r>
              <a:rPr lang="en-US" sz="1600" baseline="30000" dirty="0">
                <a:effectLst/>
                <a:latin typeface="Avenir Book" panose="02000503020000020003" pitchFamily="2" charset="0"/>
              </a:rPr>
              <a:t>Agricultural subsidies are a huge waste of taxpayer dollars. We pay farmers to overproduce crops that nobody wants. All that excess food floods the market, and we end up wasting our scarce resources. And it gets worse—because then we dump those products on developing countries, which pushes their own farmers out of business and causes international trade crises. Liberals, you’ve been running this scam on the American taxpayer for nearly a hundred years. It’s time to get rid of subsidies.</a:t>
            </a:r>
          </a:p>
          <a:p>
            <a:pPr marL="173038" indent="-160338">
              <a:spcBef>
                <a:spcPts val="300"/>
              </a:spcBef>
              <a:spcAft>
                <a:spcPts val="0"/>
              </a:spcAft>
            </a:pPr>
            <a:r>
              <a:rPr lang="en-US" sz="1600" baseline="30000" dirty="0">
                <a:solidFill>
                  <a:srgbClr val="C40011"/>
                </a:solidFill>
                <a:effectLst/>
                <a:latin typeface="Avenir Book" panose="02000503020000020003" pitchFamily="2" charset="0"/>
              </a:rPr>
              <a:t>5. </a:t>
            </a:r>
            <a:r>
              <a:rPr lang="en-US" sz="1600" baseline="30000" dirty="0">
                <a:effectLst/>
                <a:latin typeface="Avenir Book" panose="02000503020000020003" pitchFamily="2" charset="0"/>
              </a:rPr>
              <a:t>No one can possibly plan the economy by committee—and that’s especially true in agriculture. The radical idea of food security councils is a disaster waiting to happen. They are doomed to fail because there is no possible way any one person or group could ever figure out how to allocate resources to the right place, at the right time, in the right amounts to give us the wide variety of food we want in the quantities we need.</a:t>
            </a:r>
          </a:p>
          <a:p>
            <a:pPr marL="173038" indent="-160338">
              <a:spcBef>
                <a:spcPts val="300"/>
              </a:spcBef>
              <a:spcAft>
                <a:spcPts val="0"/>
              </a:spcAft>
            </a:pPr>
            <a:r>
              <a:rPr lang="en-US" sz="1600" baseline="30000" dirty="0">
                <a:solidFill>
                  <a:srgbClr val="C40011"/>
                </a:solidFill>
                <a:effectLst/>
                <a:latin typeface="Avenir Book" panose="02000503020000020003" pitchFamily="2" charset="0"/>
              </a:rPr>
              <a:t>6. </a:t>
            </a:r>
            <a:r>
              <a:rPr lang="en-US" sz="1600" baseline="30000" dirty="0">
                <a:effectLst/>
                <a:latin typeface="Avenir Book" panose="02000503020000020003" pitchFamily="2" charset="0"/>
              </a:rPr>
              <a:t>Radicals, your emergency and innovation fund can’t solve the problem of instability in agriculture because your democratic socialist economy generates no money. Why? Because you reject the profit motive. That means there’s no incentive for anyone to work hard or innovate. It’s the profit motive that leads agribusiness to invest in research and development so we can go to the store and buy food that’s more nutritious and won’t spoil as quickly. Without the profit motive, our ability to feed ourselves is doomed to fail.</a:t>
            </a:r>
          </a:p>
          <a:p>
            <a:pPr marL="173038" indent="-160338">
              <a:spcBef>
                <a:spcPts val="300"/>
              </a:spcBef>
              <a:spcAft>
                <a:spcPts val="0"/>
              </a:spcAft>
            </a:pPr>
            <a:r>
              <a:rPr lang="en-US" sz="1600" baseline="30000" dirty="0">
                <a:solidFill>
                  <a:srgbClr val="C40011"/>
                </a:solidFill>
                <a:effectLst/>
                <a:latin typeface="Avenir Book" panose="02000503020000020003" pitchFamily="2" charset="0"/>
              </a:rPr>
              <a:t>7. </a:t>
            </a:r>
            <a:r>
              <a:rPr lang="en-US" sz="1600" baseline="30000" dirty="0">
                <a:effectLst/>
                <a:latin typeface="Avenir Book" panose="02000503020000020003" pitchFamily="2" charset="0"/>
              </a:rPr>
              <a:t>Is there instability in agriculture? Of course there is! That’s why farmers buy crop insurance policies to mitigate the risk of loss in case of a disaster. And that’s why they make deals with buyers to sell a portion of their future harvest at a fixed price. They can take measures on their own to make it possible to stay in business even if the price falls. This is how farmers have historically adapted and innovated to ensure that we get the food we want and need.</a:t>
            </a:r>
          </a:p>
          <a:p>
            <a:pPr marL="173038" indent="-160338">
              <a:spcBef>
                <a:spcPts val="300"/>
              </a:spcBef>
              <a:spcAft>
                <a:spcPts val="0"/>
              </a:spcAft>
            </a:pPr>
            <a:r>
              <a:rPr lang="en-US" sz="1600" baseline="30000" dirty="0">
                <a:solidFill>
                  <a:srgbClr val="C40011"/>
                </a:solidFill>
                <a:effectLst/>
                <a:latin typeface="Avenir Book" panose="02000503020000020003" pitchFamily="2" charset="0"/>
              </a:rPr>
              <a:t>8. </a:t>
            </a:r>
            <a:r>
              <a:rPr lang="en-US" sz="1600" baseline="30000" dirty="0">
                <a:effectLst/>
                <a:latin typeface="Avenir Book" panose="02000503020000020003" pitchFamily="2" charset="0"/>
              </a:rPr>
              <a:t>Our nation is most secure and our farming industry is most robust when we produce efficiently, which means leaving markets alone to self-adjust. That brings us the variety of foods we want in the right quantities at the right prices. We can choose whatever diets we want without the government imposing its will on our dinner plates. All we need to do is to let the invisible hand guide farmers to produce the food our nation actually wants and needs.</a:t>
            </a:r>
          </a:p>
        </p:txBody>
      </p:sp>
      <p:sp>
        <p:nvSpPr>
          <p:cNvPr id="3" name="Rectangle 2">
            <a:extLst>
              <a:ext uri="{FF2B5EF4-FFF2-40B4-BE49-F238E27FC236}">
                <a16:creationId xmlns:a16="http://schemas.microsoft.com/office/drawing/2014/main" id="{8DB867AD-92D8-002A-5D6E-E081D3665F3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AD24395C-22A8-7824-CCF6-4F4C8C438C6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751799AF-0FB9-6BB1-73F3-6ABAB250BCC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1349330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a:extLst>
            <a:ext uri="{FF2B5EF4-FFF2-40B4-BE49-F238E27FC236}">
              <a16:creationId xmlns:a16="http://schemas.microsoft.com/office/drawing/2014/main" id="{9F925037-9C20-D597-3234-EFDBE9E551C5}"/>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CE4E2E8-82FB-45D4-4641-9DEEA397B720}"/>
              </a:ext>
            </a:extLst>
          </p:cNvPr>
          <p:cNvSpPr txBox="1"/>
          <p:nvPr/>
        </p:nvSpPr>
        <p:spPr>
          <a:xfrm>
            <a:off x="162814" y="-349232"/>
            <a:ext cx="1072830"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001F74"/>
                </a:solidFill>
                <a:latin typeface="Tw Cen MT"/>
                <a:ea typeface=""/>
                <a:cs typeface="Tw Cen MT"/>
              </a:rPr>
              <a:t>L</a:t>
            </a:r>
          </a:p>
        </p:txBody>
      </p:sp>
      <p:sp>
        <p:nvSpPr>
          <p:cNvPr id="5" name="WordArt 7">
            <a:extLst>
              <a:ext uri="{FF2B5EF4-FFF2-40B4-BE49-F238E27FC236}">
                <a16:creationId xmlns:a16="http://schemas.microsoft.com/office/drawing/2014/main" id="{987C47B4-C496-995C-B68A-4C29FD7C739E}"/>
              </a:ext>
            </a:extLst>
          </p:cNvPr>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algn="ctr" defTabSz="457200" eaLnBrk="0" fontAlgn="auto" hangingPunct="0">
              <a:spcBef>
                <a:spcPts val="0"/>
              </a:spcBef>
              <a:spcAft>
                <a:spcPts val="0"/>
              </a:spcAft>
            </a:pPr>
            <a:endParaRPr lang="en-US" sz="6600" kern="10" dirty="0">
              <a:ln w="3175">
                <a:solidFill>
                  <a:srgbClr val="000000"/>
                </a:solidFill>
                <a:round/>
                <a:headEnd/>
                <a:tailEnd/>
              </a:ln>
              <a:solidFill>
                <a:srgbClr val="EE0000"/>
              </a:solidFill>
              <a:effectLst>
                <a:outerShdw blurRad="63500" dist="12700" dir="2700000" algn="ctr" rotWithShape="0">
                  <a:srgbClr val="363636">
                    <a:alpha val="74997"/>
                  </a:srgbClr>
                </a:outerShdw>
              </a:effectLst>
              <a:latin typeface="Tw Cen MT"/>
              <a:ea typeface="Helvetica Neue"/>
              <a:cs typeface="Tw Cen MT"/>
            </a:endParaRPr>
          </a:p>
        </p:txBody>
      </p:sp>
      <p:pic>
        <p:nvPicPr>
          <p:cNvPr id="2" name="Picture 1">
            <a:extLst>
              <a:ext uri="{FF2B5EF4-FFF2-40B4-BE49-F238E27FC236}">
                <a16:creationId xmlns:a16="http://schemas.microsoft.com/office/drawing/2014/main" id="{062314FF-DA43-8702-9DF7-3CD0C5CF6366}"/>
              </a:ext>
            </a:extLst>
          </p:cNvPr>
          <p:cNvPicPr>
            <a:picLocks noChangeAspect="1"/>
          </p:cNvPicPr>
          <p:nvPr/>
        </p:nvPicPr>
        <p:blipFill>
          <a:blip r:embed="rId2"/>
          <a:stretch>
            <a:fillRect/>
          </a:stretch>
        </p:blipFill>
        <p:spPr>
          <a:xfrm>
            <a:off x="1352550" y="2754242"/>
            <a:ext cx="6438900" cy="3517900"/>
          </a:xfrm>
          <a:prstGeom prst="rect">
            <a:avLst/>
          </a:prstGeom>
          <a:ln>
            <a:solidFill>
              <a:srgbClr val="000000"/>
            </a:solidFill>
          </a:ln>
        </p:spPr>
      </p:pic>
      <p:sp>
        <p:nvSpPr>
          <p:cNvPr id="3" name="Rectangle 2">
            <a:extLst>
              <a:ext uri="{FF2B5EF4-FFF2-40B4-BE49-F238E27FC236}">
                <a16:creationId xmlns:a16="http://schemas.microsoft.com/office/drawing/2014/main" id="{122B8C48-9BF7-5DB1-8A4B-17B56A795A9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53FCAF55-0473-01F0-D5D0-DD3E09C4361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60948F1A-6C9E-A996-1B0E-3593F4DA183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13" name="TextBox 12">
            <a:extLst>
              <a:ext uri="{FF2B5EF4-FFF2-40B4-BE49-F238E27FC236}">
                <a16:creationId xmlns:a16="http://schemas.microsoft.com/office/drawing/2014/main" id="{74C82FC0-7FA8-1358-25EA-D8E654928CBB}"/>
              </a:ext>
            </a:extLst>
          </p:cNvPr>
          <p:cNvSpPr txBox="1"/>
          <p:nvPr/>
        </p:nvSpPr>
        <p:spPr>
          <a:xfrm>
            <a:off x="852509" y="242734"/>
            <a:ext cx="3138675"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001F74"/>
                </a:solidFill>
                <a:latin typeface="Tw Cen MT"/>
                <a:ea typeface=""/>
                <a:cs typeface="Tw Cen MT"/>
              </a:rPr>
              <a:t>iberal</a:t>
            </a:r>
            <a:endParaRPr lang="en-US" sz="10500" spc="-300" dirty="0">
              <a:solidFill>
                <a:srgbClr val="001F74"/>
              </a:solidFill>
              <a:latin typeface="Tw Cen MT"/>
              <a:ea typeface=""/>
              <a:cs typeface="Tw Cen MT"/>
            </a:endParaRPr>
          </a:p>
        </p:txBody>
      </p:sp>
      <p:sp>
        <p:nvSpPr>
          <p:cNvPr id="14" name="TextBox 13">
            <a:extLst>
              <a:ext uri="{FF2B5EF4-FFF2-40B4-BE49-F238E27FC236}">
                <a16:creationId xmlns:a16="http://schemas.microsoft.com/office/drawing/2014/main" id="{790F0D4D-21C6-EF77-7C00-86BEE926C817}"/>
              </a:ext>
            </a:extLst>
          </p:cNvPr>
          <p:cNvSpPr txBox="1"/>
          <p:nvPr/>
        </p:nvSpPr>
        <p:spPr>
          <a:xfrm>
            <a:off x="1105515" y="1579669"/>
            <a:ext cx="3475230" cy="523220"/>
          </a:xfrm>
          <a:prstGeom prst="rect">
            <a:avLst/>
          </a:prstGeom>
          <a:noFill/>
        </p:spPr>
        <p:txBody>
          <a:bodyPr wrap="none" rtlCol="0">
            <a:spAutoFit/>
          </a:bodyPr>
          <a:lstStyle/>
          <a:p>
            <a:pPr defTabSz="457200" fontAlgn="auto">
              <a:spcBef>
                <a:spcPts val="0"/>
              </a:spcBef>
              <a:spcAft>
                <a:spcPts val="0"/>
              </a:spcAft>
            </a:pPr>
            <a:r>
              <a:rPr lang="en-US" sz="2800" dirty="0">
                <a:solidFill>
                  <a:srgbClr val="878EC2"/>
                </a:solidFill>
                <a:latin typeface="Tw Cen MT"/>
                <a:ea typeface=""/>
                <a:cs typeface="Tw Cen MT"/>
              </a:rPr>
              <a:t>Fair-Market Capitalism</a:t>
            </a:r>
          </a:p>
        </p:txBody>
      </p:sp>
      <p:pic>
        <p:nvPicPr>
          <p:cNvPr id="6" name="Picture 5" descr="1 Agriculture.jpg">
            <a:extLst>
              <a:ext uri="{FF2B5EF4-FFF2-40B4-BE49-F238E27FC236}">
                <a16:creationId xmlns:a16="http://schemas.microsoft.com/office/drawing/2014/main" id="{E51A3211-0B8D-4A17-DF5C-1A36CCF1D7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1908" y="430358"/>
            <a:ext cx="1600200" cy="1596553"/>
          </a:xfrm>
          <a:prstGeom prst="rect">
            <a:avLst/>
          </a:prstGeom>
        </p:spPr>
      </p:pic>
      <p:sp>
        <p:nvSpPr>
          <p:cNvPr id="7" name="TextBox 6">
            <a:extLst>
              <a:ext uri="{FF2B5EF4-FFF2-40B4-BE49-F238E27FC236}">
                <a16:creationId xmlns:a16="http://schemas.microsoft.com/office/drawing/2014/main" id="{EC970969-72C6-AC0E-C2A4-EA7443786185}"/>
              </a:ext>
            </a:extLst>
          </p:cNvPr>
          <p:cNvSpPr txBox="1"/>
          <p:nvPr/>
        </p:nvSpPr>
        <p:spPr>
          <a:xfrm>
            <a:off x="7481908" y="2037787"/>
            <a:ext cx="1600200"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Agriculture</a:t>
            </a:r>
          </a:p>
        </p:txBody>
      </p:sp>
      <p:sp>
        <p:nvSpPr>
          <p:cNvPr id="8" name="TextBox 7">
            <a:extLst>
              <a:ext uri="{FF2B5EF4-FFF2-40B4-BE49-F238E27FC236}">
                <a16:creationId xmlns:a16="http://schemas.microsoft.com/office/drawing/2014/main" id="{287209F7-F0A1-F81A-1AC8-3B5026FB949B}"/>
              </a:ext>
            </a:extLst>
          </p:cNvPr>
          <p:cNvSpPr txBox="1"/>
          <p:nvPr/>
        </p:nvSpPr>
        <p:spPr>
          <a:xfrm>
            <a:off x="1366405" y="5134813"/>
            <a:ext cx="6400800" cy="1107996"/>
          </a:xfrm>
          <a:prstGeom prst="rect">
            <a:avLst/>
          </a:prstGeom>
          <a:solidFill>
            <a:srgbClr val="FFFFFF"/>
          </a:solidFill>
          <a:ln w="76200" cmpd="sng">
            <a:solidFill>
              <a:srgbClr val="1F458C"/>
            </a:solidFill>
          </a:ln>
        </p:spPr>
        <p:txBody>
          <a:bodyPr wrap="square" rtlCol="0">
            <a:spAutoFit/>
          </a:bodyPr>
          <a:lstStyle/>
          <a:p>
            <a:pPr algn="ctr">
              <a:defRPr/>
            </a:pPr>
            <a:r>
              <a:rPr lang="en-US" sz="2200" dirty="0">
                <a:solidFill>
                  <a:srgbClr val="000000"/>
                </a:solidFill>
                <a:latin typeface="Avenir Medium" charset="0"/>
                <a:ea typeface="Avenir Medium" charset="0"/>
                <a:cs typeface="Avenir Medium" charset="0"/>
              </a:rPr>
              <a:t>It was right for the government to open up more land for farming to feed the nation, but more oversight was needed to protect the land. </a:t>
            </a:r>
          </a:p>
        </p:txBody>
      </p:sp>
    </p:spTree>
    <p:extLst>
      <p:ext uri="{BB962C8B-B14F-4D97-AF65-F5344CB8AC3E}">
        <p14:creationId xmlns:p14="http://schemas.microsoft.com/office/powerpoint/2010/main" val="3947420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09026" y="2032062"/>
            <a:ext cx="8335727" cy="4801314"/>
          </a:xfrm>
          <a:prstGeom prst="rect">
            <a:avLst/>
          </a:prstGeom>
          <a:noFill/>
          <a:ln w="9525">
            <a:noFill/>
            <a:miter lim="800000"/>
            <a:headEnd/>
            <a:tailEnd/>
          </a:ln>
        </p:spPr>
        <p:txBody>
          <a:bodyPr wrap="square">
            <a:prstTxWarp prst="textNoShape">
              <a:avLst/>
            </a:prstTxWarp>
            <a:spAutoFit/>
          </a:bodyPr>
          <a:lstStyle/>
          <a:p>
            <a:pPr defTabSz="457200" eaLnBrk="0" fontAlgn="auto" hangingPunct="0">
              <a:spcBef>
                <a:spcPts val="0"/>
              </a:spcBef>
              <a:spcAft>
                <a:spcPts val="0"/>
              </a:spcAft>
            </a:pPr>
            <a:r>
              <a:rPr lang="en-US" sz="2200" dirty="0">
                <a:solidFill>
                  <a:srgbClr val="3F281F"/>
                </a:solidFill>
                <a:latin typeface="Tw Cen MT"/>
                <a:ea typeface="Avenir Medium" charset="0"/>
                <a:cs typeface="Tw Cen MT"/>
              </a:rPr>
              <a:t>BIG PICTURE</a:t>
            </a:r>
          </a:p>
          <a:p>
            <a:r>
              <a:rPr lang="en-US" sz="1500" dirty="0">
                <a:latin typeface="Avenir Book" panose="02000503020000020003" pitchFamily="2" charset="0"/>
              </a:rPr>
              <a:t>The public-private partnership secures our food supply by preserving our farming </a:t>
            </a:r>
          </a:p>
          <a:p>
            <a:r>
              <a:rPr lang="en-US" sz="1500" dirty="0">
                <a:latin typeface="Avenir Book" panose="02000503020000020003" pitchFamily="2" charset="0"/>
              </a:rPr>
              <a:t>industry, which protects our national security and brings us the food we want and need.</a:t>
            </a:r>
            <a:r>
              <a:rPr lang="en-US" sz="1600" dirty="0">
                <a:latin typeface="Avenir Book" panose="02000503020000020003" pitchFamily="2" charset="0"/>
              </a:rPr>
              <a:t> </a:t>
            </a:r>
          </a:p>
          <a:p>
            <a:pPr defTabSz="457200" eaLnBrk="0" fontAlgn="auto" hangingPunct="0">
              <a:spcBef>
                <a:spcPts val="1200"/>
              </a:spcBef>
              <a:spcAft>
                <a:spcPts val="0"/>
              </a:spcAft>
            </a:pPr>
            <a:r>
              <a:rPr lang="en-US" sz="2200" dirty="0">
                <a:solidFill>
                  <a:srgbClr val="3F281F"/>
                </a:solidFill>
                <a:latin typeface="Tw Cen MT"/>
                <a:ea typeface="Avenir Medium" charset="0"/>
                <a:cs typeface="Tw Cen MT"/>
              </a:rPr>
              <a:t>POLICY POSITION</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Instability in farming threatens food security, but</a:t>
            </a:r>
            <a:r>
              <a:rPr lang="is-IS" sz="1600" dirty="0">
                <a:solidFill>
                  <a:srgbClr val="000000"/>
                </a:solidFill>
                <a:latin typeface="Avenir Book" panose="02000503020000020003" pitchFamily="2" charset="0"/>
                <a:ea typeface="Avenir Medium" charset="0"/>
                <a:cs typeface="Avenir Medium" charset="0"/>
              </a:rPr>
              <a:t>…</a:t>
            </a:r>
            <a:endParaRPr lang="en-US" sz="1600" dirty="0">
              <a:solidFill>
                <a:srgbClr val="000000"/>
              </a:solidFill>
              <a:latin typeface="Avenir Book" panose="02000503020000020003" pitchFamily="2" charset="0"/>
              <a:ea typeface="Avenir Medium" charset="0"/>
              <a:cs typeface="Avenir Medium" charset="0"/>
            </a:endParaRPr>
          </a:p>
          <a:p>
            <a:pPr marL="285750" indent="-285750" defTabSz="457200" eaLnBrk="0" fontAlgn="auto" hangingPunct="0">
              <a:spcBef>
                <a:spcPts val="600"/>
              </a:spcBef>
              <a:spcAft>
                <a:spcPts val="0"/>
              </a:spcAft>
              <a:buClr>
                <a:srgbClr val="001F74"/>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Radical policies are just subsidies by a different name, </a:t>
            </a:r>
          </a:p>
          <a:p>
            <a:pPr marL="298450" defTabSz="457200" eaLnBrk="0" fontAlgn="auto" hangingPunct="0">
              <a:spcBef>
                <a:spcPts val="0"/>
              </a:spcBef>
              <a:spcAft>
                <a:spcPts val="0"/>
              </a:spcAft>
              <a:buClr>
                <a:srgbClr val="001F74"/>
              </a:buClr>
              <a:buSzPct val="112000"/>
            </a:pPr>
            <a:r>
              <a:rPr lang="en-US" sz="1500" dirty="0">
                <a:solidFill>
                  <a:srgbClr val="000000"/>
                </a:solidFill>
                <a:latin typeface="Avenir Book" panose="02000503020000020003" pitchFamily="2" charset="0"/>
                <a:ea typeface="Avenir Medium" charset="0"/>
                <a:cs typeface="Avenir Medium" charset="0"/>
              </a:rPr>
              <a:t>but burdened with suffocating red tape, limited </a:t>
            </a:r>
          </a:p>
          <a:p>
            <a:pPr marL="298450" defTabSz="457200" eaLnBrk="0" fontAlgn="auto" hangingPunct="0">
              <a:spcBef>
                <a:spcPts val="0"/>
              </a:spcBef>
              <a:spcAft>
                <a:spcPts val="0"/>
              </a:spcAft>
              <a:buClr>
                <a:srgbClr val="001F74"/>
              </a:buClr>
              <a:buSzPct val="112000"/>
            </a:pPr>
            <a:r>
              <a:rPr lang="en-US" sz="1500" dirty="0">
                <a:solidFill>
                  <a:srgbClr val="000000"/>
                </a:solidFill>
                <a:latin typeface="Avenir Book" panose="02000503020000020003" pitchFamily="2" charset="0"/>
                <a:ea typeface="Avenir Medium" charset="0"/>
                <a:cs typeface="Avenir Medium" charset="0"/>
              </a:rPr>
              <a:t>choices, and food shortages. </a:t>
            </a:r>
          </a:p>
          <a:p>
            <a:pPr marL="285750" indent="-285750" defTabSz="457200" eaLnBrk="0" fontAlgn="auto" hangingPunct="0">
              <a:spcBef>
                <a:spcPts val="600"/>
              </a:spcBef>
              <a:spcAft>
                <a:spcPts val="0"/>
              </a:spcAft>
              <a:buClr>
                <a:srgbClr val="001F74"/>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Conservative policies give us a four-way loss: bad</a:t>
            </a:r>
          </a:p>
          <a:p>
            <a:pPr marL="295275" defTabSz="457200" eaLnBrk="0" fontAlgn="auto" hangingPunct="0">
              <a:spcBef>
                <a:spcPts val="0"/>
              </a:spcBef>
              <a:spcAft>
                <a:spcPts val="0"/>
              </a:spcAft>
              <a:buClr>
                <a:srgbClr val="001F74"/>
              </a:buClr>
              <a:buSzPct val="112000"/>
            </a:pPr>
            <a:r>
              <a:rPr lang="en-US" sz="1500" dirty="0">
                <a:solidFill>
                  <a:srgbClr val="000000"/>
                </a:solidFill>
                <a:latin typeface="Avenir Book" panose="02000503020000020003" pitchFamily="2" charset="0"/>
                <a:ea typeface="Avenir Medium" charset="0"/>
                <a:cs typeface="Avenir Medium" charset="0"/>
              </a:rPr>
              <a:t>for farmers, bad for consumers, bad for national</a:t>
            </a:r>
          </a:p>
          <a:p>
            <a:pPr marL="295275" defTabSz="457200" eaLnBrk="0" fontAlgn="auto" hangingPunct="0">
              <a:spcBef>
                <a:spcPts val="0"/>
              </a:spcBef>
              <a:spcAft>
                <a:spcPts val="0"/>
              </a:spcAft>
              <a:buClr>
                <a:srgbClr val="001F74"/>
              </a:buClr>
              <a:buSzPct val="112000"/>
            </a:pPr>
            <a:r>
              <a:rPr lang="en-US" sz="1500" dirty="0">
                <a:solidFill>
                  <a:srgbClr val="000000"/>
                </a:solidFill>
                <a:latin typeface="Avenir Book" panose="02000503020000020003" pitchFamily="2" charset="0"/>
                <a:ea typeface="Avenir Medium" charset="0"/>
                <a:cs typeface="Avenir Medium" charset="0"/>
              </a:rPr>
              <a:t>security, and bad for international relations. </a:t>
            </a:r>
          </a:p>
          <a:p>
            <a:pPr defTabSz="457200" eaLnBrk="0" fontAlgn="auto" hangingPunct="0">
              <a:spcBef>
                <a:spcPts val="1200"/>
              </a:spcBef>
              <a:spcAft>
                <a:spcPts val="0"/>
              </a:spcAft>
            </a:pPr>
            <a:r>
              <a:rPr lang="en-US" sz="2200" dirty="0">
                <a:solidFill>
                  <a:srgbClr val="3F281F"/>
                </a:solidFill>
                <a:latin typeface="Tw Cen MT"/>
                <a:ea typeface="Avenir Medium" charset="0"/>
                <a:cs typeface="Avenir Medium" charset="0"/>
              </a:rPr>
              <a:t>SOLUTION</a:t>
            </a:r>
          </a:p>
          <a:p>
            <a:pPr marL="461963" indent="-446088"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Strengthen agricultural subsidies to ensure a secure </a:t>
            </a:r>
          </a:p>
          <a:p>
            <a:pPr marL="461963" indent="-446088"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food system: </a:t>
            </a:r>
          </a:p>
          <a:p>
            <a:pPr marL="228600" indent="-228600" defTabSz="457200" eaLnBrk="0" fontAlgn="auto" hangingPunct="0">
              <a:spcBef>
                <a:spcPts val="600"/>
              </a:spcBef>
              <a:spcAft>
                <a:spcPts val="0"/>
              </a:spcAft>
              <a:buClr>
                <a:srgbClr val="001F74"/>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Expand protections for our food independence. </a:t>
            </a:r>
          </a:p>
          <a:p>
            <a:pPr marL="228600" indent="-228600" defTabSz="457200" eaLnBrk="0" fontAlgn="auto" hangingPunct="0">
              <a:spcBef>
                <a:spcPts val="0"/>
              </a:spcBef>
              <a:spcAft>
                <a:spcPts val="0"/>
              </a:spcAft>
              <a:buClr>
                <a:srgbClr val="001F74"/>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Preserve the nation’s farmland. </a:t>
            </a:r>
          </a:p>
        </p:txBody>
      </p:sp>
      <p:sp>
        <p:nvSpPr>
          <p:cNvPr id="3" name="TextBox 2">
            <a:extLst>
              <a:ext uri="{FF2B5EF4-FFF2-40B4-BE49-F238E27FC236}">
                <a16:creationId xmlns:a16="http://schemas.microsoft.com/office/drawing/2014/main" id="{9FBDED97-71EC-2881-51F5-2E8F03DFCA84}"/>
              </a:ext>
            </a:extLst>
          </p:cNvPr>
          <p:cNvSpPr txBox="1"/>
          <p:nvPr/>
        </p:nvSpPr>
        <p:spPr>
          <a:xfrm>
            <a:off x="162814" y="-349232"/>
            <a:ext cx="1072830"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001F74"/>
                </a:solidFill>
                <a:latin typeface="Tw Cen MT"/>
                <a:ea typeface=""/>
                <a:cs typeface="Tw Cen MT"/>
              </a:rPr>
              <a:t>L</a:t>
            </a:r>
          </a:p>
        </p:txBody>
      </p:sp>
      <p:sp>
        <p:nvSpPr>
          <p:cNvPr id="9" name="Rectangle 8">
            <a:extLst>
              <a:ext uri="{FF2B5EF4-FFF2-40B4-BE49-F238E27FC236}">
                <a16:creationId xmlns:a16="http://schemas.microsoft.com/office/drawing/2014/main" id="{5196723D-64E7-AE45-9299-41718E63F88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955469EF-51A4-51F9-C861-5C04977AEBC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73ED660-B17B-16AC-F614-C8FA848E2734}"/>
              </a:ext>
            </a:extLst>
          </p:cNvPr>
          <p:cNvSpPr txBox="1"/>
          <p:nvPr/>
        </p:nvSpPr>
        <p:spPr>
          <a:xfrm>
            <a:off x="852509" y="242734"/>
            <a:ext cx="3138675"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001F74"/>
                </a:solidFill>
                <a:latin typeface="Tw Cen MT"/>
                <a:ea typeface=""/>
                <a:cs typeface="Tw Cen MT"/>
              </a:rPr>
              <a:t>iberal</a:t>
            </a:r>
            <a:endParaRPr lang="en-US" sz="10500" spc="-300" dirty="0">
              <a:solidFill>
                <a:srgbClr val="001F74"/>
              </a:solidFill>
              <a:latin typeface="Tw Cen MT"/>
              <a:ea typeface=""/>
              <a:cs typeface="Tw Cen MT"/>
            </a:endParaRPr>
          </a:p>
        </p:txBody>
      </p:sp>
      <p:sp>
        <p:nvSpPr>
          <p:cNvPr id="16" name="TextBox 15">
            <a:extLst>
              <a:ext uri="{FF2B5EF4-FFF2-40B4-BE49-F238E27FC236}">
                <a16:creationId xmlns:a16="http://schemas.microsoft.com/office/drawing/2014/main" id="{6DD93ABC-D92C-4311-CEB2-7AE468BD2FB6}"/>
              </a:ext>
            </a:extLst>
          </p:cNvPr>
          <p:cNvSpPr txBox="1"/>
          <p:nvPr/>
        </p:nvSpPr>
        <p:spPr>
          <a:xfrm>
            <a:off x="1105515" y="1579669"/>
            <a:ext cx="3475230" cy="523220"/>
          </a:xfrm>
          <a:prstGeom prst="rect">
            <a:avLst/>
          </a:prstGeom>
          <a:noFill/>
        </p:spPr>
        <p:txBody>
          <a:bodyPr wrap="none" rtlCol="0">
            <a:spAutoFit/>
          </a:bodyPr>
          <a:lstStyle/>
          <a:p>
            <a:pPr defTabSz="457200" fontAlgn="auto">
              <a:spcBef>
                <a:spcPts val="0"/>
              </a:spcBef>
              <a:spcAft>
                <a:spcPts val="0"/>
              </a:spcAft>
            </a:pPr>
            <a:r>
              <a:rPr lang="en-US" sz="2800" dirty="0">
                <a:solidFill>
                  <a:srgbClr val="878EC2"/>
                </a:solidFill>
                <a:latin typeface="Tw Cen MT"/>
                <a:ea typeface=""/>
                <a:cs typeface="Tw Cen MT"/>
              </a:rPr>
              <a:t>Fair-Market Capitalism</a:t>
            </a:r>
          </a:p>
        </p:txBody>
      </p:sp>
      <p:sp>
        <p:nvSpPr>
          <p:cNvPr id="17" name="Rectangle 16">
            <a:extLst>
              <a:ext uri="{FF2B5EF4-FFF2-40B4-BE49-F238E27FC236}">
                <a16:creationId xmlns:a16="http://schemas.microsoft.com/office/drawing/2014/main" id="{4431F96C-8E21-8739-3171-B8E7DE5710B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5" name="Picture 4">
            <a:extLst>
              <a:ext uri="{FF2B5EF4-FFF2-40B4-BE49-F238E27FC236}">
                <a16:creationId xmlns:a16="http://schemas.microsoft.com/office/drawing/2014/main" id="{8789497C-4141-FBD7-6AC4-4026C85EB0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873888"/>
            <a:ext cx="2980267" cy="2514600"/>
          </a:xfrm>
          <a:prstGeom prst="rect">
            <a:avLst/>
          </a:prstGeom>
        </p:spPr>
      </p:pic>
      <p:pic>
        <p:nvPicPr>
          <p:cNvPr id="12" name="Picture 11">
            <a:extLst>
              <a:ext uri="{FF2B5EF4-FFF2-40B4-BE49-F238E27FC236}">
                <a16:creationId xmlns:a16="http://schemas.microsoft.com/office/drawing/2014/main" id="{8975E955-8A3B-53EF-33C6-E55DF93BC7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9" y="3873888"/>
            <a:ext cx="2980267" cy="2514600"/>
          </a:xfrm>
          <a:prstGeom prst="rect">
            <a:avLst/>
          </a:prstGeom>
        </p:spPr>
      </p:pic>
      <p:pic>
        <p:nvPicPr>
          <p:cNvPr id="4" name="Picture 3" descr="1 Agriculture.jpg">
            <a:extLst>
              <a:ext uri="{FF2B5EF4-FFF2-40B4-BE49-F238E27FC236}">
                <a16:creationId xmlns:a16="http://schemas.microsoft.com/office/drawing/2014/main" id="{0F26E6FB-08F1-2D3F-66B3-16B8771F23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81908" y="430358"/>
            <a:ext cx="1600200" cy="1596553"/>
          </a:xfrm>
          <a:prstGeom prst="rect">
            <a:avLst/>
          </a:prstGeom>
        </p:spPr>
      </p:pic>
      <p:sp>
        <p:nvSpPr>
          <p:cNvPr id="7" name="TextBox 6">
            <a:extLst>
              <a:ext uri="{FF2B5EF4-FFF2-40B4-BE49-F238E27FC236}">
                <a16:creationId xmlns:a16="http://schemas.microsoft.com/office/drawing/2014/main" id="{7FAAB71D-B0E9-AEE8-AD5D-9EBC67645B78}"/>
              </a:ext>
            </a:extLst>
          </p:cNvPr>
          <p:cNvSpPr txBox="1"/>
          <p:nvPr/>
        </p:nvSpPr>
        <p:spPr>
          <a:xfrm>
            <a:off x="7481908" y="2037787"/>
            <a:ext cx="1600200"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Agriculture</a:t>
            </a:r>
          </a:p>
        </p:txBody>
      </p:sp>
    </p:spTree>
    <p:extLst>
      <p:ext uri="{BB962C8B-B14F-4D97-AF65-F5344CB8AC3E}">
        <p14:creationId xmlns:p14="http://schemas.microsoft.com/office/powerpoint/2010/main" val="76577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2000"/>
                                        <p:tgtEl>
                                          <p:spTgt spid="2">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fade">
                                      <p:cBhvr>
                                        <p:cTn id="18" dur="20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2000"/>
                                        <p:tgtEl>
                                          <p:spTgt spid="2">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fade">
                                      <p:cBhvr>
                                        <p:cTn id="26" dur="2000"/>
                                        <p:tgtEl>
                                          <p:spTgt spid="2">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fade">
                                      <p:cBhvr>
                                        <p:cTn id="31" dur="2000"/>
                                        <p:tgtEl>
                                          <p:spTgt spid="2">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Effect transition="in" filter="fade">
                                      <p:cBhvr>
                                        <p:cTn id="34" dur="2000"/>
                                        <p:tgtEl>
                                          <p:spTgt spid="2">
                                            <p:txEl>
                                              <p:pRg st="6" end="6"/>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fade">
                                      <p:cBhvr>
                                        <p:cTn id="37" dur="20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2000"/>
                                        <p:tgtEl>
                                          <p:spTgt spid="2">
                                            <p:txEl>
                                              <p:pRg st="8" end="8"/>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Effect transition="in" filter="fade">
                                      <p:cBhvr>
                                        <p:cTn id="45" dur="2000"/>
                                        <p:tgtEl>
                                          <p:spTgt spid="2">
                                            <p:txEl>
                                              <p:pRg st="9" end="9"/>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2">
                                            <p:txEl>
                                              <p:pRg st="10" end="10"/>
                                            </p:txEl>
                                          </p:spTgt>
                                        </p:tgtEl>
                                        <p:attrNameLst>
                                          <p:attrName>style.visibility</p:attrName>
                                        </p:attrNameLst>
                                      </p:cBhvr>
                                      <p:to>
                                        <p:strVal val="visible"/>
                                      </p:to>
                                    </p:set>
                                    <p:animEffect transition="in" filter="fade">
                                      <p:cBhvr>
                                        <p:cTn id="48" dur="2000"/>
                                        <p:tgtEl>
                                          <p:spTgt spid="2">
                                            <p:txEl>
                                              <p:pRg st="10" end="1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
                                            <p:txEl>
                                              <p:pRg st="11" end="11"/>
                                            </p:txEl>
                                          </p:spTgt>
                                        </p:tgtEl>
                                        <p:attrNameLst>
                                          <p:attrName>style.visibility</p:attrName>
                                        </p:attrNameLst>
                                      </p:cBhvr>
                                      <p:to>
                                        <p:strVal val="visible"/>
                                      </p:to>
                                    </p:set>
                                    <p:animEffect transition="in" filter="fade">
                                      <p:cBhvr>
                                        <p:cTn id="53" dur="2000"/>
                                        <p:tgtEl>
                                          <p:spTgt spid="2">
                                            <p:txEl>
                                              <p:pRg st="11" end="11"/>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2">
                                            <p:txEl>
                                              <p:pRg st="12" end="12"/>
                                            </p:txEl>
                                          </p:spTgt>
                                        </p:tgtEl>
                                        <p:attrNameLst>
                                          <p:attrName>style.visibility</p:attrName>
                                        </p:attrNameLst>
                                      </p:cBhvr>
                                      <p:to>
                                        <p:strVal val="visible"/>
                                      </p:to>
                                    </p:set>
                                    <p:animEffect transition="in" filter="fade">
                                      <p:cBhvr>
                                        <p:cTn id="56" dur="2000"/>
                                        <p:tgtEl>
                                          <p:spTgt spid="2">
                                            <p:txEl>
                                              <p:pRg st="12" end="12"/>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2">
                                            <p:txEl>
                                              <p:pRg st="13" end="13"/>
                                            </p:txEl>
                                          </p:spTgt>
                                        </p:tgtEl>
                                        <p:attrNameLst>
                                          <p:attrName>style.visibility</p:attrName>
                                        </p:attrNameLst>
                                      </p:cBhvr>
                                      <p:to>
                                        <p:strVal val="visible"/>
                                      </p:to>
                                    </p:set>
                                    <p:animEffect transition="in" filter="fade">
                                      <p:cBhvr>
                                        <p:cTn id="59" dur="2000"/>
                                        <p:tgtEl>
                                          <p:spTgt spid="2">
                                            <p:txEl>
                                              <p:pRg st="13" end="13"/>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
                                            <p:txEl>
                                              <p:pRg st="14" end="14"/>
                                            </p:txEl>
                                          </p:spTgt>
                                        </p:tgtEl>
                                        <p:attrNameLst>
                                          <p:attrName>style.visibility</p:attrName>
                                        </p:attrNameLst>
                                      </p:cBhvr>
                                      <p:to>
                                        <p:strVal val="visible"/>
                                      </p:to>
                                    </p:set>
                                    <p:animEffect transition="in" filter="fade">
                                      <p:cBhvr>
                                        <p:cTn id="64" dur="2000"/>
                                        <p:tgtEl>
                                          <p:spTgt spid="2">
                                            <p:txEl>
                                              <p:pRg st="14" end="1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2">
                                            <p:txEl>
                                              <p:pRg st="15" end="15"/>
                                            </p:txEl>
                                          </p:spTgt>
                                        </p:tgtEl>
                                        <p:attrNameLst>
                                          <p:attrName>style.visibility</p:attrName>
                                        </p:attrNameLst>
                                      </p:cBhvr>
                                      <p:to>
                                        <p:strVal val="visible"/>
                                      </p:to>
                                    </p:set>
                                    <p:animEffect transition="in" filter="fade">
                                      <p:cBhvr>
                                        <p:cTn id="69" dur="20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5" name="TextBox 4"/>
          <p:cNvSpPr txBox="1"/>
          <p:nvPr/>
        </p:nvSpPr>
        <p:spPr>
          <a:xfrm>
            <a:off x="67233" y="1116752"/>
            <a:ext cx="8742797" cy="5860579"/>
          </a:xfrm>
          <a:prstGeom prst="rect">
            <a:avLst/>
          </a:prstGeom>
          <a:noFill/>
        </p:spPr>
        <p:txBody>
          <a:bodyPr wrap="square" rtlCol="0">
            <a:spAutoFit/>
          </a:bodyPr>
          <a:lstStyle/>
          <a:p>
            <a:pPr marL="173038" indent="-160338">
              <a:spcBef>
                <a:spcPts val="300"/>
              </a:spcBef>
            </a:pPr>
            <a:r>
              <a:rPr lang="en-US" sz="1600" baseline="30000" dirty="0">
                <a:solidFill>
                  <a:srgbClr val="001F75"/>
                </a:solidFill>
                <a:effectLst/>
                <a:latin typeface="Avenir Book" panose="02000503020000020003" pitchFamily="2" charset="0"/>
              </a:rPr>
              <a:t>1. </a:t>
            </a:r>
            <a:r>
              <a:rPr lang="en-US" sz="1600" baseline="30000" dirty="0">
                <a:effectLst/>
                <a:latin typeface="Avenir Book" panose="02000503020000020003" pitchFamily="2" charset="0"/>
              </a:rPr>
              <a:t>Farmers are the quiet, hardworking heroes of our country. Without putting on a uniform or taking up arms, they safeguard our national security by ensuring our food independence. The public-private partnership keeps us from becoming vulnerable to foreign powers for our very survival because government helps farms stay in production. It also gives farmers peace of mind when their livelihoods—and our nation’s food security—are threatened.</a:t>
            </a:r>
          </a:p>
          <a:p>
            <a:pPr marL="173038" indent="-160338">
              <a:spcBef>
                <a:spcPts val="300"/>
              </a:spcBef>
            </a:pPr>
            <a:r>
              <a:rPr lang="en-US" sz="1600" baseline="30000" dirty="0">
                <a:solidFill>
                  <a:srgbClr val="001F75"/>
                </a:solidFill>
                <a:effectLst/>
                <a:latin typeface="Avenir Book" panose="02000503020000020003" pitchFamily="2" charset="0"/>
              </a:rPr>
              <a:t>2. </a:t>
            </a:r>
            <a:r>
              <a:rPr lang="en-US" sz="1600" baseline="30000" dirty="0">
                <a:effectLst/>
                <a:latin typeface="Avenir Book" panose="02000503020000020003" pitchFamily="2" charset="0"/>
              </a:rPr>
              <a:t>Agriculture is a risky business. No one can predict the weather or any other unexpected event that interrupts food production, such as terrorism, wars, or a pandemic. But while those factors could affect our food supply, they don’t because of fair-market capitalism. We don’t have to worry about empty shelves at the grocery store, because our farming industry is protected by responsible government intervention.</a:t>
            </a:r>
          </a:p>
          <a:p>
            <a:pPr marL="173038" indent="-160338">
              <a:spcBef>
                <a:spcPts val="300"/>
              </a:spcBef>
            </a:pPr>
            <a:r>
              <a:rPr lang="en-US" sz="1600" baseline="30000" dirty="0">
                <a:solidFill>
                  <a:srgbClr val="001F75"/>
                </a:solidFill>
                <a:effectLst/>
                <a:latin typeface="Avenir Book" panose="02000503020000020003" pitchFamily="2" charset="0"/>
              </a:rPr>
              <a:t>3. </a:t>
            </a:r>
            <a:r>
              <a:rPr lang="en-US" sz="1600" baseline="30000" dirty="0">
                <a:effectLst/>
                <a:latin typeface="Avenir Book" panose="02000503020000020003" pitchFamily="2" charset="0"/>
              </a:rPr>
              <a:t>The radical idea to use food security councils to create emergency and innovation funds is what we already have. It’s called “subsidies.” They just came up with a fancy new name for crop insurance, disaster assistance, and more. But their food security councils are impractical. We can’t ask people with busy lives and businesses to sit through endless committee meetings. The USDA has paid experts and mechanisms in</a:t>
            </a:r>
            <a:r>
              <a:rPr lang="en-US" sz="1600" baseline="30000" dirty="0">
                <a:latin typeface="Avenir Book" panose="02000503020000020003" pitchFamily="2" charset="0"/>
              </a:rPr>
              <a:t> </a:t>
            </a:r>
            <a:r>
              <a:rPr lang="en-US" sz="1600" baseline="30000" dirty="0">
                <a:effectLst/>
                <a:latin typeface="Avenir Book" panose="02000503020000020003" pitchFamily="2" charset="0"/>
              </a:rPr>
              <a:t>place to get feedback from stakeholders. Radicals waste time trying to fix what isn’t broken.</a:t>
            </a:r>
          </a:p>
          <a:p>
            <a:pPr marL="173038" indent="-160338">
              <a:spcBef>
                <a:spcPts val="300"/>
              </a:spcBef>
            </a:pPr>
            <a:r>
              <a:rPr lang="en-US" sz="1600" baseline="30000" dirty="0">
                <a:solidFill>
                  <a:srgbClr val="001F75"/>
                </a:solidFill>
                <a:effectLst/>
                <a:latin typeface="Avenir Book" panose="02000503020000020003" pitchFamily="2" charset="0"/>
              </a:rPr>
              <a:t>4. </a:t>
            </a:r>
            <a:r>
              <a:rPr lang="en-US" sz="1600" baseline="30000" dirty="0">
                <a:effectLst/>
                <a:latin typeface="Avenir Book" panose="02000503020000020003" pitchFamily="2" charset="0"/>
              </a:rPr>
              <a:t>Radicals, if you want organic, free-range, non-GMO products, fair-market capitalism protects farmers and ensures that your local store is stocked with safe, reliable food. But, without the profit motive and private ownership, we’ll be left with food shortages, higher prices, and fewer choices. You throw out the very system that creates our wealth. Democratic socialism has the equation wrong: it’s democracy plus capitalism with a government partner, not democracy plus dead-end socialism, which brings us maximum well-being.</a:t>
            </a:r>
          </a:p>
          <a:p>
            <a:pPr marL="173038" indent="-160338">
              <a:spcBef>
                <a:spcPts val="300"/>
              </a:spcBef>
            </a:pPr>
            <a:r>
              <a:rPr lang="en-US" sz="1600" baseline="30000" dirty="0">
                <a:solidFill>
                  <a:srgbClr val="001F75"/>
                </a:solidFill>
                <a:effectLst/>
                <a:latin typeface="Avenir Book" panose="02000503020000020003" pitchFamily="2" charset="0"/>
              </a:rPr>
              <a:t>5. </a:t>
            </a:r>
            <a:r>
              <a:rPr lang="en-US" sz="1600" baseline="30000" dirty="0">
                <a:effectLst/>
                <a:latin typeface="Avenir Book" panose="02000503020000020003" pitchFamily="2" charset="0"/>
              </a:rPr>
              <a:t>The conservative idea that in times of crisis farmers adapt and innovate sounds good on paper, but without subsidies, farmers “adapt” by selling off their land to developers. Once farmland is turned into a housing development, a shopping mall, or a parking lot, it’s lost forever to food production. Without arable land, our</a:t>
            </a:r>
            <a:r>
              <a:rPr lang="en-US" sz="1600" baseline="30000" dirty="0">
                <a:latin typeface="Avenir Book" panose="02000503020000020003" pitchFamily="2" charset="0"/>
              </a:rPr>
              <a:t> </a:t>
            </a:r>
            <a:r>
              <a:rPr lang="en-US" sz="1600" baseline="30000" dirty="0">
                <a:effectLst/>
                <a:latin typeface="Avenir Book" panose="02000503020000020003" pitchFamily="2" charset="0"/>
              </a:rPr>
              <a:t>whole nation becomes dependent on other countries for our food. This is a disaster for national sovereignty.</a:t>
            </a:r>
          </a:p>
          <a:p>
            <a:pPr marL="173038" indent="-160338">
              <a:spcBef>
                <a:spcPts val="300"/>
              </a:spcBef>
            </a:pPr>
            <a:r>
              <a:rPr lang="en-US" sz="1600" baseline="30000" dirty="0">
                <a:solidFill>
                  <a:srgbClr val="001F75"/>
                </a:solidFill>
                <a:effectLst/>
                <a:latin typeface="Avenir Book" panose="02000503020000020003" pitchFamily="2" charset="0"/>
              </a:rPr>
              <a:t>6. </a:t>
            </a:r>
            <a:r>
              <a:rPr lang="en-US" sz="1600" baseline="30000" dirty="0">
                <a:effectLst/>
                <a:latin typeface="Avenir Book" panose="02000503020000020003" pitchFamily="2" charset="0"/>
              </a:rPr>
              <a:t>Conservatives, farmers can’t afford private insurance on their own, and futures markets are a gamble that could easily lose them the farm. Leave it to you to reject farm subsidies, which have worked for decades. Of course there’s instability in every industry, but agriculture isn’t just any industry. We can’t survive without food. We don’t want high prices and limited products at the grocery store every time there’s a drought or hurricane. Agricultural subsidies keep farmers producing in a high-risk industry.</a:t>
            </a:r>
          </a:p>
          <a:p>
            <a:pPr marL="173038" indent="-160338">
              <a:spcBef>
                <a:spcPts val="300"/>
              </a:spcBef>
            </a:pPr>
            <a:r>
              <a:rPr lang="en-US" sz="1600" baseline="30000" dirty="0">
                <a:solidFill>
                  <a:srgbClr val="001F75"/>
                </a:solidFill>
                <a:effectLst/>
                <a:latin typeface="Avenir Book" panose="02000503020000020003" pitchFamily="2" charset="0"/>
              </a:rPr>
              <a:t>7. </a:t>
            </a:r>
            <a:r>
              <a:rPr lang="en-US" sz="1600" baseline="30000" dirty="0">
                <a:effectLst/>
                <a:latin typeface="Avenir Book" panose="02000503020000020003" pitchFamily="2" charset="0"/>
              </a:rPr>
              <a:t>Everyone needs to eat. Food is the foundation of our well-being, so it makes perfect sense to support and protect our food source—the farming industry. The helping hand of government makes it possible for farmers to sleep well at night knowing that their businesses won’t go under the next time there’s a weather event or human-made disaster. We can sleep well at night knowing that tomorrow, and next week, and ten years from now, our nation will be able to feed itself.</a:t>
            </a:r>
          </a:p>
          <a:p>
            <a:pPr marL="173038" indent="-160338">
              <a:spcBef>
                <a:spcPts val="300"/>
              </a:spcBef>
            </a:pPr>
            <a:r>
              <a:rPr lang="en-US" sz="1600" baseline="30000" dirty="0">
                <a:solidFill>
                  <a:srgbClr val="001F75"/>
                </a:solidFill>
                <a:effectLst/>
                <a:latin typeface="Avenir Book" panose="02000503020000020003" pitchFamily="2" charset="0"/>
              </a:rPr>
              <a:t>8. </a:t>
            </a:r>
            <a:r>
              <a:rPr lang="en-US" sz="1600" baseline="30000" dirty="0">
                <a:effectLst/>
                <a:latin typeface="Avenir Book" panose="02000503020000020003" pitchFamily="2" charset="0"/>
              </a:rPr>
              <a:t>Can you imagine the chaos and frustration that would occur if every time there was a drought or a hurricane, we would all have to wonder if we could find the ingredients for dinner at the store, and if we could afford them? Agricultural subsidies give us a four-way win: farmers win because they stay in business, consumers win with low prices and availability of the food we want, the country wins because we can depend on ourselves for a secure food system, and the developing world wins when we give it our surplus food.</a:t>
            </a:r>
          </a:p>
          <a:p>
            <a:pPr marL="342900" indent="-342900" defTabSz="457200" fontAlgn="auto">
              <a:spcBef>
                <a:spcPts val="0"/>
              </a:spcBef>
              <a:spcAft>
                <a:spcPts val="300"/>
              </a:spcAft>
              <a:buClr>
                <a:srgbClr val="001F74"/>
              </a:buClr>
              <a:buFont typeface="+mj-lt"/>
              <a:buAutoNum type="arabicPeriod"/>
            </a:pPr>
            <a:endParaRPr lang="en-US" sz="1600" dirty="0">
              <a:solidFill>
                <a:prstClr val="black"/>
              </a:solidFill>
              <a:latin typeface="Avenir Book" panose="02000503020000020003" pitchFamily="2" charset="0"/>
              <a:ea typeface=""/>
              <a:cs typeface="Avenir Medium" charset="0"/>
            </a:endParaRPr>
          </a:p>
        </p:txBody>
      </p:sp>
      <p:pic>
        <p:nvPicPr>
          <p:cNvPr id="4" name="Picture 3" descr="1 Agriculture.jpg">
            <a:extLst>
              <a:ext uri="{FF2B5EF4-FFF2-40B4-BE49-F238E27FC236}">
                <a16:creationId xmlns:a16="http://schemas.microsoft.com/office/drawing/2014/main" id="{DEF57014-3904-4507-66BD-376B90CBBF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78001"/>
            <a:ext cx="600575" cy="599206"/>
          </a:xfrm>
          <a:prstGeom prst="rect">
            <a:avLst/>
          </a:prstGeom>
        </p:spPr>
      </p:pic>
      <p:sp>
        <p:nvSpPr>
          <p:cNvPr id="6" name="TextBox 5">
            <a:extLst>
              <a:ext uri="{FF2B5EF4-FFF2-40B4-BE49-F238E27FC236}">
                <a16:creationId xmlns:a16="http://schemas.microsoft.com/office/drawing/2014/main" id="{2AFED40F-10E9-676E-76E2-BE1EEB9296FE}"/>
              </a:ext>
            </a:extLst>
          </p:cNvPr>
          <p:cNvSpPr txBox="1"/>
          <p:nvPr/>
        </p:nvSpPr>
        <p:spPr>
          <a:xfrm>
            <a:off x="601145" y="576198"/>
            <a:ext cx="7088754" cy="420628"/>
          </a:xfrm>
          <a:prstGeom prst="rect">
            <a:avLst/>
          </a:prstGeom>
          <a:noFill/>
        </p:spPr>
        <p:txBody>
          <a:bodyPr wrap="square" rtlCol="0">
            <a:spAutoFit/>
          </a:bodyPr>
          <a:lstStyle/>
          <a:p>
            <a:pPr defTabSz="457200" fontAlgn="auto">
              <a:spcBef>
                <a:spcPts val="0"/>
              </a:spcBef>
              <a:spcAft>
                <a:spcPts val="0"/>
              </a:spcAft>
            </a:pPr>
            <a:r>
              <a:rPr lang="en-US" sz="3200" baseline="30000" dirty="0">
                <a:solidFill>
                  <a:srgbClr val="54301A"/>
                </a:solidFill>
                <a:latin typeface="Avenir Book" panose="02000503020000020003" pitchFamily="2" charset="0"/>
                <a:ea typeface=""/>
                <a:cs typeface=""/>
              </a:rPr>
              <a:t>Agriculture Talking Points:</a:t>
            </a:r>
            <a:r>
              <a:rPr lang="en-US" sz="3200" baseline="30000" dirty="0">
                <a:solidFill>
                  <a:prstClr val="black"/>
                </a:solidFill>
                <a:latin typeface="Avenir Book" panose="02000503020000020003" pitchFamily="2" charset="0"/>
                <a:ea typeface=""/>
                <a:cs typeface=""/>
              </a:rPr>
              <a:t> </a:t>
            </a:r>
            <a:r>
              <a:rPr lang="en-US" sz="3200" baseline="30000" dirty="0">
                <a:solidFill>
                  <a:srgbClr val="001F75"/>
                </a:solidFill>
                <a:latin typeface="Avenir Book" panose="02000503020000020003" pitchFamily="2" charset="0"/>
                <a:ea typeface=""/>
                <a:cs typeface=""/>
              </a:rPr>
              <a:t>Liberal </a:t>
            </a:r>
          </a:p>
        </p:txBody>
      </p:sp>
      <p:sp>
        <p:nvSpPr>
          <p:cNvPr id="7" name="Rectangle 6">
            <a:extLst>
              <a:ext uri="{FF2B5EF4-FFF2-40B4-BE49-F238E27FC236}">
                <a16:creationId xmlns:a16="http://schemas.microsoft.com/office/drawing/2014/main" id="{9A7AF112-2BCE-7228-D8CD-6832C26564D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AA538639-E547-6B9F-B530-EE1AD7E69A5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6B85C7A-8F3A-BF78-47E2-7939F985686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68037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a:extLst>
            <a:ext uri="{FF2B5EF4-FFF2-40B4-BE49-F238E27FC236}">
              <a16:creationId xmlns:a16="http://schemas.microsoft.com/office/drawing/2014/main" id="{D60C73E6-00CD-A738-5628-3FA4ADF67BB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F553763-4480-3787-7941-DA865C99405F}"/>
              </a:ext>
            </a:extLst>
          </p:cNvPr>
          <p:cNvSpPr txBox="1"/>
          <p:nvPr/>
        </p:nvSpPr>
        <p:spPr>
          <a:xfrm>
            <a:off x="162814" y="-340758"/>
            <a:ext cx="1338828"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5DC387"/>
                </a:solidFill>
                <a:latin typeface="Tw Cen MT"/>
                <a:ea typeface=""/>
                <a:cs typeface="Tw Cen MT"/>
              </a:rPr>
              <a:t>R</a:t>
            </a:r>
          </a:p>
        </p:txBody>
      </p:sp>
      <p:sp>
        <p:nvSpPr>
          <p:cNvPr id="9" name="TextBox 8">
            <a:extLst>
              <a:ext uri="{FF2B5EF4-FFF2-40B4-BE49-F238E27FC236}">
                <a16:creationId xmlns:a16="http://schemas.microsoft.com/office/drawing/2014/main" id="{38FECBC4-F4D6-8728-79A6-7C72C7573ED1}"/>
              </a:ext>
            </a:extLst>
          </p:cNvPr>
          <p:cNvSpPr txBox="1"/>
          <p:nvPr/>
        </p:nvSpPr>
        <p:spPr>
          <a:xfrm>
            <a:off x="1096724" y="251208"/>
            <a:ext cx="3291210"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5DC387"/>
                </a:solidFill>
                <a:latin typeface="Tw Cen MT"/>
                <a:ea typeface=""/>
                <a:cs typeface="Tw Cen MT"/>
              </a:rPr>
              <a:t>adical</a:t>
            </a:r>
            <a:endParaRPr lang="en-US" sz="10500" spc="-300" dirty="0">
              <a:solidFill>
                <a:srgbClr val="5DC387"/>
              </a:solidFill>
              <a:latin typeface="Tw Cen MT"/>
              <a:ea typeface=""/>
              <a:cs typeface="Tw Cen MT"/>
            </a:endParaRPr>
          </a:p>
        </p:txBody>
      </p:sp>
      <p:sp>
        <p:nvSpPr>
          <p:cNvPr id="11" name="TextBox 10">
            <a:extLst>
              <a:ext uri="{FF2B5EF4-FFF2-40B4-BE49-F238E27FC236}">
                <a16:creationId xmlns:a16="http://schemas.microsoft.com/office/drawing/2014/main" id="{64530CA4-0744-C0D8-7BCC-F4E4E3C14591}"/>
              </a:ext>
            </a:extLst>
          </p:cNvPr>
          <p:cNvSpPr txBox="1"/>
          <p:nvPr/>
        </p:nvSpPr>
        <p:spPr>
          <a:xfrm>
            <a:off x="1324663" y="1553623"/>
            <a:ext cx="3580828"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B8E5CA"/>
                </a:solidFill>
                <a:latin typeface="Tw Cen MT"/>
                <a:ea typeface=""/>
                <a:cs typeface="Tw Cen MT"/>
              </a:rPr>
              <a:t>Democratic Socialism</a:t>
            </a:r>
          </a:p>
        </p:txBody>
      </p:sp>
      <p:sp>
        <p:nvSpPr>
          <p:cNvPr id="5" name="WordArt 7">
            <a:extLst>
              <a:ext uri="{FF2B5EF4-FFF2-40B4-BE49-F238E27FC236}">
                <a16:creationId xmlns:a16="http://schemas.microsoft.com/office/drawing/2014/main" id="{72FECF2C-2A14-98C7-3A4C-779468FEF628}"/>
              </a:ext>
            </a:extLst>
          </p:cNvPr>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marL="0" marR="0" lvl="0" indent="0" algn="ctr" defTabSz="457200" rtl="0" eaLnBrk="0" fontAlgn="auto" latinLnBrk="0" hangingPunct="0">
              <a:lnSpc>
                <a:spcPct val="100000"/>
              </a:lnSpc>
              <a:spcBef>
                <a:spcPts val="0"/>
              </a:spcBef>
              <a:spcAft>
                <a:spcPts val="0"/>
              </a:spcAft>
              <a:buClrTx/>
              <a:buSzTx/>
              <a:buFontTx/>
              <a:buNone/>
              <a:tabLst/>
              <a:defRPr/>
            </a:pPr>
            <a:endParaRPr kumimoji="0" lang="en-US" sz="6600" b="0" i="0" u="none" strike="noStrike" kern="10" cap="none" spc="0" normalizeH="0" baseline="0" noProof="0" dirty="0">
              <a:ln w="3175">
                <a:solidFill>
                  <a:srgbClr val="000000"/>
                </a:solidFill>
                <a:round/>
                <a:headEnd/>
                <a:tailEnd/>
              </a:ln>
              <a:solidFill>
                <a:srgbClr val="EE0000"/>
              </a:solidFill>
              <a:effectLst>
                <a:outerShdw blurRad="63500" dist="12700" dir="2700000" algn="ctr" rotWithShape="0">
                  <a:srgbClr val="363636">
                    <a:alpha val="74997"/>
                  </a:srgbClr>
                </a:outerShdw>
              </a:effectLst>
              <a:uLnTx/>
              <a:uFillTx/>
              <a:latin typeface="Tw Cen MT"/>
              <a:ea typeface="Helvetica Neue"/>
              <a:cs typeface="Tw Cen MT"/>
            </a:endParaRPr>
          </a:p>
        </p:txBody>
      </p:sp>
      <p:pic>
        <p:nvPicPr>
          <p:cNvPr id="2" name="Picture 1">
            <a:extLst>
              <a:ext uri="{FF2B5EF4-FFF2-40B4-BE49-F238E27FC236}">
                <a16:creationId xmlns:a16="http://schemas.microsoft.com/office/drawing/2014/main" id="{3C3E2C00-258D-5C05-0255-23B040B6CD5B}"/>
              </a:ext>
            </a:extLst>
          </p:cNvPr>
          <p:cNvPicPr>
            <a:picLocks noChangeAspect="1"/>
          </p:cNvPicPr>
          <p:nvPr/>
        </p:nvPicPr>
        <p:blipFill>
          <a:blip r:embed="rId2"/>
          <a:stretch>
            <a:fillRect/>
          </a:stretch>
        </p:blipFill>
        <p:spPr>
          <a:xfrm>
            <a:off x="1338695" y="2754242"/>
            <a:ext cx="6438900" cy="3517900"/>
          </a:xfrm>
          <a:prstGeom prst="rect">
            <a:avLst/>
          </a:prstGeom>
          <a:ln>
            <a:solidFill>
              <a:srgbClr val="000000"/>
            </a:solidFill>
          </a:ln>
        </p:spPr>
      </p:pic>
      <p:sp>
        <p:nvSpPr>
          <p:cNvPr id="3" name="Rectangle 2">
            <a:extLst>
              <a:ext uri="{FF2B5EF4-FFF2-40B4-BE49-F238E27FC236}">
                <a16:creationId xmlns:a16="http://schemas.microsoft.com/office/drawing/2014/main" id="{2C4805BB-ADCF-AC5D-7B86-7C966880F38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Voices on Agriculture</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37CF3AB5-8A46-7958-9D1A-7123F0F4611D}"/>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8B4535C-8D11-A982-70CA-6F222EEF8C5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7" name="Picture 6" descr="1 Agriculture.jpg">
            <a:extLst>
              <a:ext uri="{FF2B5EF4-FFF2-40B4-BE49-F238E27FC236}">
                <a16:creationId xmlns:a16="http://schemas.microsoft.com/office/drawing/2014/main" id="{6C9FFEF8-F3AC-2715-4D87-7C6A96F801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1908" y="430358"/>
            <a:ext cx="1600200" cy="1596553"/>
          </a:xfrm>
          <a:prstGeom prst="rect">
            <a:avLst/>
          </a:prstGeom>
        </p:spPr>
      </p:pic>
      <p:sp>
        <p:nvSpPr>
          <p:cNvPr id="8" name="TextBox 7">
            <a:extLst>
              <a:ext uri="{FF2B5EF4-FFF2-40B4-BE49-F238E27FC236}">
                <a16:creationId xmlns:a16="http://schemas.microsoft.com/office/drawing/2014/main" id="{C43D4CE9-958C-8CA0-B15B-5556BCD30E66}"/>
              </a:ext>
            </a:extLst>
          </p:cNvPr>
          <p:cNvSpPr txBox="1"/>
          <p:nvPr/>
        </p:nvSpPr>
        <p:spPr>
          <a:xfrm>
            <a:off x="7481908" y="2037787"/>
            <a:ext cx="1600200"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Agriculture</a:t>
            </a:r>
          </a:p>
        </p:txBody>
      </p:sp>
      <p:sp>
        <p:nvSpPr>
          <p:cNvPr id="10" name="TextBox 9">
            <a:extLst>
              <a:ext uri="{FF2B5EF4-FFF2-40B4-BE49-F238E27FC236}">
                <a16:creationId xmlns:a16="http://schemas.microsoft.com/office/drawing/2014/main" id="{D248B833-FC92-11A1-56AC-BF2B1B79793A}"/>
              </a:ext>
            </a:extLst>
          </p:cNvPr>
          <p:cNvSpPr txBox="1"/>
          <p:nvPr/>
        </p:nvSpPr>
        <p:spPr>
          <a:xfrm>
            <a:off x="1362940" y="5130004"/>
            <a:ext cx="6400800" cy="1107996"/>
          </a:xfrm>
          <a:prstGeom prst="rect">
            <a:avLst/>
          </a:prstGeom>
          <a:solidFill>
            <a:srgbClr val="FFFFFF"/>
          </a:solidFill>
          <a:ln w="76200" cmpd="sng">
            <a:solidFill>
              <a:srgbClr val="6BC497"/>
            </a:solidFill>
          </a:ln>
        </p:spPr>
        <p:txBody>
          <a:bodyPr wrap="square" rtlCol="0">
            <a:spAutoFit/>
          </a:bodyPr>
          <a:lstStyle/>
          <a:p>
            <a:pPr algn="ctr">
              <a:defRPr/>
            </a:pPr>
            <a:r>
              <a:rPr lang="en-US" sz="2200" dirty="0">
                <a:solidFill>
                  <a:srgbClr val="000000"/>
                </a:solidFill>
                <a:latin typeface="Avenir Medium" charset="0"/>
                <a:ea typeface="Avenir Medium" charset="0"/>
                <a:cs typeface="Avenir Medium" charset="0"/>
              </a:rPr>
              <a:t>Driven to make a profit in capitalism, private owners with no ties to the community prioritized short-term gains, which devastated the land.</a:t>
            </a:r>
          </a:p>
        </p:txBody>
      </p:sp>
    </p:spTree>
    <p:extLst>
      <p:ext uri="{BB962C8B-B14F-4D97-AF65-F5344CB8AC3E}">
        <p14:creationId xmlns:p14="http://schemas.microsoft.com/office/powerpoint/2010/main" val="12659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04357" y="2067257"/>
            <a:ext cx="8563978" cy="4478149"/>
          </a:xfrm>
          <a:prstGeom prst="rect">
            <a:avLst/>
          </a:prstGeom>
          <a:solidFill>
            <a:srgbClr val="F7F4F2"/>
          </a:solidFill>
          <a:ln w="9525">
            <a:noFill/>
            <a:miter lim="800000"/>
            <a:headEnd/>
            <a:tailEnd/>
          </a:ln>
        </p:spPr>
        <p:txBody>
          <a:bodyPr wrap="square">
            <a:prstTxWarp prst="textNoShape">
              <a:avLst/>
            </a:prstTxWarp>
            <a:spAutoFit/>
          </a:bodyPr>
          <a:lstStyle/>
          <a:p>
            <a:pPr defTabSz="457200" eaLnBrk="0" fontAlgn="auto" hangingPunct="0">
              <a:spcBef>
                <a:spcPts val="0"/>
              </a:spcBef>
              <a:spcAft>
                <a:spcPts val="0"/>
              </a:spcAft>
            </a:pPr>
            <a:r>
              <a:rPr lang="en-US" sz="2200" dirty="0">
                <a:solidFill>
                  <a:srgbClr val="3F281F"/>
                </a:solidFill>
                <a:latin typeface="Tw Cen MT"/>
                <a:ea typeface="Avenir Medium" charset="0"/>
                <a:cs typeface="Tw Cen MT"/>
              </a:rPr>
              <a:t>BIG PICTURE</a:t>
            </a:r>
          </a:p>
          <a:p>
            <a:pPr defTabSz="457200" eaLnBrk="0" fontAlgn="auto" hangingPunct="0">
              <a:spcBef>
                <a:spcPts val="0"/>
              </a:spcBef>
              <a:spcAft>
                <a:spcPts val="0"/>
              </a:spcAft>
            </a:pPr>
            <a:r>
              <a:rPr lang="en-US" sz="1500" dirty="0">
                <a:solidFill>
                  <a:srgbClr val="000000"/>
                </a:solidFill>
                <a:latin typeface="Avenir Book" panose="02000503020000020003" pitchFamily="2" charset="0"/>
                <a:ea typeface="Avenir Medium" charset="0"/>
                <a:cs typeface="Avenir Medium" charset="0"/>
              </a:rPr>
              <a:t>Participatory governance brings the nation a stable, healthy, and balanced food </a:t>
            </a:r>
          </a:p>
          <a:p>
            <a:pPr defTabSz="457200" eaLnBrk="0" fontAlgn="auto" hangingPunct="0">
              <a:spcBef>
                <a:spcPts val="0"/>
              </a:spcBef>
              <a:spcAft>
                <a:spcPts val="0"/>
              </a:spcAft>
            </a:pPr>
            <a:r>
              <a:rPr lang="en-US" sz="1500" dirty="0">
                <a:solidFill>
                  <a:srgbClr val="000000"/>
                </a:solidFill>
                <a:latin typeface="Avenir Book" panose="02000503020000020003" pitchFamily="2" charset="0"/>
                <a:ea typeface="Avenir Medium" charset="0"/>
                <a:cs typeface="Avenir Medium" charset="0"/>
              </a:rPr>
              <a:t>system by funding innovation and best practices to plan and prepare for catastrophes. </a:t>
            </a:r>
          </a:p>
          <a:p>
            <a:pPr defTabSz="457200" eaLnBrk="0" fontAlgn="auto" hangingPunct="0">
              <a:spcBef>
                <a:spcPts val="1200"/>
              </a:spcBef>
              <a:spcAft>
                <a:spcPts val="0"/>
              </a:spcAft>
            </a:pPr>
            <a:r>
              <a:rPr lang="en-US" sz="2200" dirty="0">
                <a:solidFill>
                  <a:srgbClr val="3F281F"/>
                </a:solidFill>
                <a:latin typeface="Tw Cen MT"/>
                <a:ea typeface="Avenir Medium" charset="0"/>
                <a:cs typeface="Tw Cen MT"/>
              </a:rPr>
              <a:t>POLICY POSITION</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Instability in farming threatens food security, but</a:t>
            </a:r>
            <a:r>
              <a:rPr lang="is-IS" sz="1600" dirty="0">
                <a:solidFill>
                  <a:srgbClr val="000000"/>
                </a:solidFill>
                <a:latin typeface="Avenir Book" panose="02000503020000020003" pitchFamily="2" charset="0"/>
                <a:ea typeface="Avenir Medium" charset="0"/>
                <a:cs typeface="Avenir Medium" charset="0"/>
              </a:rPr>
              <a:t>...</a:t>
            </a:r>
          </a:p>
          <a:p>
            <a:pPr marL="285750" indent="-285750" defTabSz="457200" eaLnBrk="0" fontAlgn="auto" hangingPunct="0">
              <a:spcBef>
                <a:spcPts val="600"/>
              </a:spcBef>
              <a:spcAft>
                <a:spcPts val="0"/>
              </a:spcAft>
              <a:buClr>
                <a:srgbClr val="5DC387"/>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Conservative policies enable big ag to give us unhealthy, addictive food </a:t>
            </a:r>
          </a:p>
          <a:p>
            <a:pPr marL="293688"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and the illusion of choice. </a:t>
            </a:r>
          </a:p>
          <a:p>
            <a:pPr marL="285750" indent="-285750" defTabSz="457200" eaLnBrk="0" fontAlgn="auto" hangingPunct="0">
              <a:spcBef>
                <a:spcPts val="600"/>
              </a:spcBef>
              <a:spcAft>
                <a:spcPts val="0"/>
              </a:spcAft>
              <a:buClr>
                <a:srgbClr val="5DC387"/>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Liberal policies only serve to feed big ag, which exploits </a:t>
            </a:r>
          </a:p>
          <a:p>
            <a:pPr marL="298450"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workers, ruins the land, and destroys farming communities. </a:t>
            </a:r>
          </a:p>
          <a:p>
            <a:pPr defTabSz="457200" eaLnBrk="0" fontAlgn="auto" hangingPunct="0">
              <a:spcBef>
                <a:spcPts val="1200"/>
              </a:spcBef>
              <a:spcAft>
                <a:spcPts val="0"/>
              </a:spcAft>
            </a:pPr>
            <a:r>
              <a:rPr lang="en-US" sz="2200" dirty="0">
                <a:solidFill>
                  <a:srgbClr val="3F281F"/>
                </a:solidFill>
                <a:latin typeface="Tw Cen MT"/>
                <a:ea typeface="Avenir Medium" charset="0"/>
                <a:cs typeface="Tw Cen MT"/>
              </a:rPr>
              <a:t>SOLUTION</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Replace agricultural subsidies in capitalism with food security </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council policies in democratic socialism to ensure a secure </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food system: </a:t>
            </a:r>
          </a:p>
          <a:p>
            <a:pPr marL="228600" indent="-228600" defTabSz="457200" eaLnBrk="0" fontAlgn="auto" hangingPunct="0">
              <a:spcBef>
                <a:spcPts val="600"/>
              </a:spcBef>
              <a:spcAft>
                <a:spcPts val="0"/>
              </a:spcAft>
              <a:buClr>
                <a:srgbClr val="5DC387"/>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Create emergency and innovation funds. </a:t>
            </a:r>
          </a:p>
          <a:p>
            <a:pPr marL="228600" indent="-228600" defTabSz="457200" eaLnBrk="0" fontAlgn="auto" hangingPunct="0">
              <a:spcBef>
                <a:spcPts val="0"/>
              </a:spcBef>
              <a:spcAft>
                <a:spcPts val="0"/>
              </a:spcAft>
              <a:buClr>
                <a:srgbClr val="5DC387"/>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Preserve and support farming communities.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9186" y="4045833"/>
            <a:ext cx="2444523" cy="2514600"/>
          </a:xfrm>
          <a:prstGeom prst="rect">
            <a:avLst/>
          </a:prstGeom>
        </p:spPr>
      </p:pic>
      <p:sp>
        <p:nvSpPr>
          <p:cNvPr id="3" name="TextBox 2">
            <a:extLst>
              <a:ext uri="{FF2B5EF4-FFF2-40B4-BE49-F238E27FC236}">
                <a16:creationId xmlns:a16="http://schemas.microsoft.com/office/drawing/2014/main" id="{9F5F4D55-4335-54C1-21D9-794A3E804F61}"/>
              </a:ext>
            </a:extLst>
          </p:cNvPr>
          <p:cNvSpPr txBox="1"/>
          <p:nvPr/>
        </p:nvSpPr>
        <p:spPr>
          <a:xfrm>
            <a:off x="162814" y="-340758"/>
            <a:ext cx="1338828"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5DC387"/>
                </a:solidFill>
                <a:latin typeface="Tw Cen MT"/>
                <a:ea typeface=""/>
                <a:cs typeface="Tw Cen MT"/>
              </a:rPr>
              <a:t>R</a:t>
            </a:r>
          </a:p>
        </p:txBody>
      </p:sp>
      <p:sp>
        <p:nvSpPr>
          <p:cNvPr id="7" name="TextBox 6">
            <a:extLst>
              <a:ext uri="{FF2B5EF4-FFF2-40B4-BE49-F238E27FC236}">
                <a16:creationId xmlns:a16="http://schemas.microsoft.com/office/drawing/2014/main" id="{12E04A42-1C23-2162-1E32-184E1574A9DD}"/>
              </a:ext>
            </a:extLst>
          </p:cNvPr>
          <p:cNvSpPr txBox="1"/>
          <p:nvPr/>
        </p:nvSpPr>
        <p:spPr>
          <a:xfrm>
            <a:off x="1096724" y="251208"/>
            <a:ext cx="3291210"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5DC387"/>
                </a:solidFill>
                <a:latin typeface="Tw Cen MT"/>
                <a:ea typeface=""/>
                <a:cs typeface="Tw Cen MT"/>
              </a:rPr>
              <a:t>adical</a:t>
            </a:r>
            <a:endParaRPr lang="en-US" sz="10500" spc="-300" dirty="0">
              <a:solidFill>
                <a:srgbClr val="5DC387"/>
              </a:solidFill>
              <a:latin typeface="Tw Cen MT"/>
              <a:ea typeface=""/>
              <a:cs typeface="Tw Cen MT"/>
            </a:endParaRPr>
          </a:p>
        </p:txBody>
      </p:sp>
      <p:sp>
        <p:nvSpPr>
          <p:cNvPr id="8" name="TextBox 7">
            <a:extLst>
              <a:ext uri="{FF2B5EF4-FFF2-40B4-BE49-F238E27FC236}">
                <a16:creationId xmlns:a16="http://schemas.microsoft.com/office/drawing/2014/main" id="{D08F8E36-5BB4-368C-7107-DB7E70A8253B}"/>
              </a:ext>
            </a:extLst>
          </p:cNvPr>
          <p:cNvSpPr txBox="1"/>
          <p:nvPr/>
        </p:nvSpPr>
        <p:spPr>
          <a:xfrm>
            <a:off x="1324663" y="1553623"/>
            <a:ext cx="3580828"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B8E5CA"/>
                </a:solidFill>
                <a:latin typeface="Tw Cen MT"/>
                <a:ea typeface=""/>
                <a:cs typeface="Tw Cen MT"/>
              </a:rPr>
              <a:t>Democratic Socialism</a:t>
            </a:r>
          </a:p>
        </p:txBody>
      </p:sp>
      <p:sp>
        <p:nvSpPr>
          <p:cNvPr id="14" name="Rectangle 13">
            <a:extLst>
              <a:ext uri="{FF2B5EF4-FFF2-40B4-BE49-F238E27FC236}">
                <a16:creationId xmlns:a16="http://schemas.microsoft.com/office/drawing/2014/main" id="{CB11C329-6ED4-4E4D-7DE8-3A2EF37584E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Voices on Agriculture</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5" name="Straight Connector 14">
            <a:extLst>
              <a:ext uri="{FF2B5EF4-FFF2-40B4-BE49-F238E27FC236}">
                <a16:creationId xmlns:a16="http://schemas.microsoft.com/office/drawing/2014/main" id="{C2E89007-1056-FB7E-923D-EBC5D4B4706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766B248C-C848-7546-1AB4-B4575233999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4" name="Picture 3" descr="1 Agriculture.jpg">
            <a:extLst>
              <a:ext uri="{FF2B5EF4-FFF2-40B4-BE49-F238E27FC236}">
                <a16:creationId xmlns:a16="http://schemas.microsoft.com/office/drawing/2014/main" id="{65C1122F-138A-3C2C-70CA-6D9417284A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1908" y="430358"/>
            <a:ext cx="1600200" cy="1596553"/>
          </a:xfrm>
          <a:prstGeom prst="rect">
            <a:avLst/>
          </a:prstGeom>
        </p:spPr>
      </p:pic>
      <p:sp>
        <p:nvSpPr>
          <p:cNvPr id="6" name="TextBox 5">
            <a:extLst>
              <a:ext uri="{FF2B5EF4-FFF2-40B4-BE49-F238E27FC236}">
                <a16:creationId xmlns:a16="http://schemas.microsoft.com/office/drawing/2014/main" id="{FD2BBB37-265C-D236-3866-7E5DED4AB30F}"/>
              </a:ext>
            </a:extLst>
          </p:cNvPr>
          <p:cNvSpPr txBox="1"/>
          <p:nvPr/>
        </p:nvSpPr>
        <p:spPr>
          <a:xfrm>
            <a:off x="7481908" y="2037787"/>
            <a:ext cx="1600200"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Agriculture</a:t>
            </a:r>
          </a:p>
        </p:txBody>
      </p:sp>
    </p:spTree>
    <p:extLst>
      <p:ext uri="{BB962C8B-B14F-4D97-AF65-F5344CB8AC3E}">
        <p14:creationId xmlns:p14="http://schemas.microsoft.com/office/powerpoint/2010/main" val="355967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20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200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2000"/>
                                        <p:tgtEl>
                                          <p:spTgt spid="2">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fade">
                                      <p:cBhvr>
                                        <p:cTn id="29" dur="2000"/>
                                        <p:tgtEl>
                                          <p:spTgt spid="2">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fade">
                                      <p:cBhvr>
                                        <p:cTn id="34" dur="2000"/>
                                        <p:tgtEl>
                                          <p:spTgt spid="2">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2000"/>
                                        <p:tgtEl>
                                          <p:spTgt spid="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2000"/>
                                        <p:tgtEl>
                                          <p:spTgt spid="2">
                                            <p:txEl>
                                              <p:pRg st="9" end="9"/>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Effect transition="in" filter="fade">
                                      <p:cBhvr>
                                        <p:cTn id="45" dur="2000"/>
                                        <p:tgtEl>
                                          <p:spTgt spid="2">
                                            <p:txEl>
                                              <p:pRg st="10" end="1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2">
                                            <p:txEl>
                                              <p:pRg st="11" end="11"/>
                                            </p:txEl>
                                          </p:spTgt>
                                        </p:tgtEl>
                                        <p:attrNameLst>
                                          <p:attrName>style.visibility</p:attrName>
                                        </p:attrNameLst>
                                      </p:cBhvr>
                                      <p:to>
                                        <p:strVal val="visible"/>
                                      </p:to>
                                    </p:set>
                                    <p:animEffect transition="in" filter="fade">
                                      <p:cBhvr>
                                        <p:cTn id="48" dur="2000"/>
                                        <p:tgtEl>
                                          <p:spTgt spid="2">
                                            <p:txEl>
                                              <p:pRg st="11" end="11"/>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animEffect transition="in" filter="fade">
                                      <p:cBhvr>
                                        <p:cTn id="51" dur="2000"/>
                                        <p:tgtEl>
                                          <p:spTgt spid="2">
                                            <p:txEl>
                                              <p:pRg st="12" end="1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
                                            <p:txEl>
                                              <p:pRg st="13" end="13"/>
                                            </p:txEl>
                                          </p:spTgt>
                                        </p:tgtEl>
                                        <p:attrNameLst>
                                          <p:attrName>style.visibility</p:attrName>
                                        </p:attrNameLst>
                                      </p:cBhvr>
                                      <p:to>
                                        <p:strVal val="visible"/>
                                      </p:to>
                                    </p:set>
                                    <p:animEffect transition="in" filter="fade">
                                      <p:cBhvr>
                                        <p:cTn id="56" dur="2000"/>
                                        <p:tgtEl>
                                          <p:spTgt spid="2">
                                            <p:txEl>
                                              <p:pRg st="13" end="1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
                                            <p:txEl>
                                              <p:pRg st="14" end="14"/>
                                            </p:txEl>
                                          </p:spTgt>
                                        </p:tgtEl>
                                        <p:attrNameLst>
                                          <p:attrName>style.visibility</p:attrName>
                                        </p:attrNameLst>
                                      </p:cBhvr>
                                      <p:to>
                                        <p:strVal val="visible"/>
                                      </p:to>
                                    </p:set>
                                    <p:animEffect transition="in" filter="fade">
                                      <p:cBhvr>
                                        <p:cTn id="61" dur="20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4" name="TextBox 3"/>
          <p:cNvSpPr txBox="1"/>
          <p:nvPr/>
        </p:nvSpPr>
        <p:spPr>
          <a:xfrm>
            <a:off x="53788" y="1110561"/>
            <a:ext cx="8959398" cy="5614357"/>
          </a:xfrm>
          <a:prstGeom prst="rect">
            <a:avLst/>
          </a:prstGeom>
          <a:noFill/>
        </p:spPr>
        <p:txBody>
          <a:bodyPr wrap="square" rtlCol="0">
            <a:spAutoFit/>
          </a:bodyPr>
          <a:lstStyle/>
          <a:p>
            <a:pPr marL="173038" indent="-160338">
              <a:spcBef>
                <a:spcPts val="300"/>
              </a:spcBef>
            </a:pPr>
            <a:r>
              <a:rPr lang="en-US" sz="1600" baseline="30000" dirty="0">
                <a:solidFill>
                  <a:srgbClr val="5EC287"/>
                </a:solidFill>
                <a:effectLst/>
                <a:latin typeface="Avenir Book" panose="02000503020000020003" pitchFamily="2" charset="0"/>
              </a:rPr>
              <a:t>1. </a:t>
            </a:r>
            <a:r>
              <a:rPr lang="en-US" sz="1600" baseline="30000" dirty="0">
                <a:effectLst/>
                <a:latin typeface="Avenir Book" panose="02000503020000020003" pitchFamily="2" charset="0"/>
              </a:rPr>
              <a:t>With participatory governance, we plan ahead instead of waiting for disaster to strike farms and wipe them out. Food security councils invest in research and development of drought-resistant crops, water-harvesting systems, and sustainable equipment. When all the stakeholders have a place at the table and real power to make decisions, we can fund innovations and best practices to make our food system more secure. This is how we get a sustainable and secure food system.</a:t>
            </a:r>
          </a:p>
          <a:p>
            <a:pPr marL="173038" indent="-160338">
              <a:spcBef>
                <a:spcPts val="300"/>
              </a:spcBef>
            </a:pPr>
            <a:r>
              <a:rPr lang="en-US" sz="1600" baseline="30000" dirty="0">
                <a:solidFill>
                  <a:srgbClr val="5EC287"/>
                </a:solidFill>
                <a:effectLst/>
                <a:latin typeface="Avenir Book" panose="02000503020000020003" pitchFamily="2" charset="0"/>
              </a:rPr>
              <a:t>2. </a:t>
            </a:r>
            <a:r>
              <a:rPr lang="en-US" sz="1600" baseline="30000" dirty="0">
                <a:effectLst/>
                <a:latin typeface="Avenir Book" panose="02000503020000020003" pitchFamily="2" charset="0"/>
              </a:rPr>
              <a:t>Everybody’s </a:t>
            </a:r>
            <a:r>
              <a:rPr lang="en-US" sz="1600" baseline="30000" dirty="0" err="1">
                <a:effectLst/>
                <a:latin typeface="Avenir Book" panose="02000503020000020003" pitchFamily="2" charset="0"/>
              </a:rPr>
              <a:t>gotta</a:t>
            </a:r>
            <a:r>
              <a:rPr lang="en-US" sz="1600" baseline="30000" dirty="0">
                <a:effectLst/>
                <a:latin typeface="Avenir Book" panose="02000503020000020003" pitchFamily="2" charset="0"/>
              </a:rPr>
              <a:t> eat! Food security councils make sure we have the food we want because they understand what it takes for farms to succeed, what consumers want, and how to feed our nation. Why? The people at the table represent all the stakeholders. They are the farmers, the consumers, the industry experts, the environmentalists, the hydrologists, our public officials, and more. With policies in hand, the elected officials are tasked with representing those decisions in their larger legislative arenas.</a:t>
            </a:r>
          </a:p>
          <a:p>
            <a:pPr marL="173038" indent="-160338">
              <a:spcBef>
                <a:spcPts val="300"/>
              </a:spcBef>
            </a:pPr>
            <a:r>
              <a:rPr lang="en-US" sz="1600" baseline="30000" dirty="0">
                <a:solidFill>
                  <a:srgbClr val="5EC287"/>
                </a:solidFill>
                <a:effectLst/>
                <a:latin typeface="Avenir Book" panose="02000503020000020003" pitchFamily="2" charset="0"/>
              </a:rPr>
              <a:t>3. </a:t>
            </a:r>
            <a:r>
              <a:rPr lang="en-US" sz="1600" baseline="30000" dirty="0">
                <a:effectLst/>
                <a:latin typeface="Avenir Book" panose="02000503020000020003" pitchFamily="2" charset="0"/>
              </a:rPr>
              <a:t>Conservatives, you say the profit motive makes our lives better, but all I see are supermarkets filled with foods that make us sick. Big ag is killing us with obesity, diabetes, and heart disease. Because of capitalist competition, they hire food scientists to design our meals, snacks, and drinks to be addictive so we’ll keep buying more and more. Instead of being in the business of feeding people healthy food that sustains us, their business is all about making the most profit. In the meantime, we get sicker and more addicted.</a:t>
            </a:r>
          </a:p>
          <a:p>
            <a:pPr marL="173038" indent="-160338">
              <a:spcBef>
                <a:spcPts val="300"/>
              </a:spcBef>
            </a:pPr>
            <a:r>
              <a:rPr lang="en-US" sz="1600" baseline="30000" dirty="0">
                <a:solidFill>
                  <a:srgbClr val="5EC287"/>
                </a:solidFill>
                <a:effectLst/>
                <a:latin typeface="Avenir Book" panose="02000503020000020003" pitchFamily="2" charset="0"/>
              </a:rPr>
              <a:t>4. </a:t>
            </a:r>
            <a:r>
              <a:rPr lang="en-US" sz="1600" baseline="30000" dirty="0">
                <a:effectLst/>
                <a:latin typeface="Avenir Book" panose="02000503020000020003" pitchFamily="2" charset="0"/>
              </a:rPr>
              <a:t>The conservative idea to do nothing is dangerous. The food system is vulnerable to weather and human-made disasters. Without a plan in place, the most vulnerable farms go under, and greedy multinational corporations happily swoop in and buy them up for a pittance. We can’t afford to lose farming communities to outside investors. We need people who care for the land because they live and work there, and because they want to sustain it for their children and grandchildren.</a:t>
            </a:r>
          </a:p>
          <a:p>
            <a:pPr marL="173038" indent="-160338">
              <a:spcBef>
                <a:spcPts val="300"/>
              </a:spcBef>
            </a:pPr>
            <a:r>
              <a:rPr lang="en-US" sz="1600" baseline="30000" dirty="0">
                <a:solidFill>
                  <a:srgbClr val="5EC287"/>
                </a:solidFill>
                <a:effectLst/>
                <a:latin typeface="Avenir Book" panose="02000503020000020003" pitchFamily="2" charset="0"/>
              </a:rPr>
              <a:t>5. </a:t>
            </a:r>
            <a:r>
              <a:rPr lang="en-US" sz="1600" baseline="30000" dirty="0">
                <a:effectLst/>
                <a:latin typeface="Avenir Book" panose="02000503020000020003" pitchFamily="2" charset="0"/>
              </a:rPr>
              <a:t>The liberal policy of subsidies underwrites big </a:t>
            </a:r>
            <a:r>
              <a:rPr lang="en-US" sz="1600" baseline="30000" dirty="0" err="1">
                <a:effectLst/>
                <a:latin typeface="Avenir Book" panose="02000503020000020003" pitchFamily="2" charset="0"/>
              </a:rPr>
              <a:t>ag’s</a:t>
            </a:r>
            <a:r>
              <a:rPr lang="en-US" sz="1600" baseline="30000" dirty="0">
                <a:effectLst/>
                <a:latin typeface="Avenir Book" panose="02000503020000020003" pitchFamily="2" charset="0"/>
              </a:rPr>
              <a:t> destruction of our food system, our health, and our future. Our tax dollars fund unsustainable, dangerous practices like producing dairy with hormones and spraying our</a:t>
            </a:r>
            <a:r>
              <a:rPr lang="en-US" sz="1600" baseline="30000" dirty="0">
                <a:latin typeface="Avenir Book" panose="02000503020000020003" pitchFamily="2" charset="0"/>
              </a:rPr>
              <a:t> </a:t>
            </a:r>
            <a:r>
              <a:rPr lang="en-US" sz="1600" baseline="30000" dirty="0">
                <a:effectLst/>
                <a:latin typeface="Avenir Book" panose="02000503020000020003" pitchFamily="2" charset="0"/>
              </a:rPr>
              <a:t>vegetables with toxic chemicals. Then liberals turn around and dump the leftovers on poor countries. This drives their farmers out of business, and entire nations become dependent on our handouts to survive. Liberals’ intentions may have been humanitarian, but their policies destroy food systems throughout the world.</a:t>
            </a:r>
          </a:p>
          <a:p>
            <a:pPr marL="173038" indent="-160338">
              <a:spcBef>
                <a:spcPts val="300"/>
              </a:spcBef>
            </a:pPr>
            <a:r>
              <a:rPr lang="en-US" sz="1600" baseline="30000" dirty="0">
                <a:solidFill>
                  <a:srgbClr val="5EC287"/>
                </a:solidFill>
                <a:effectLst/>
                <a:latin typeface="Avenir Book" panose="02000503020000020003" pitchFamily="2" charset="0"/>
              </a:rPr>
              <a:t>6. </a:t>
            </a:r>
            <a:r>
              <a:rPr lang="en-US" sz="1600" baseline="30000" dirty="0">
                <a:effectLst/>
                <a:latin typeface="Avenir Book" panose="02000503020000020003" pitchFamily="2" charset="0"/>
              </a:rPr>
              <a:t>Let’s be honest about what’s really going on here, liberals: rich agribusiness pays off politicians to push farm subsidies in their favor. This is an example of crony capitalism at its worst. Your subsidies are a well-packaged scam to make taxpayers believe we’re participating in a patriotic act to save the country’s family farms. But in reality you have us subsidizing companies that have more money than many nations, traumatize our food system, and are in zero danger of going out of business.</a:t>
            </a:r>
          </a:p>
          <a:p>
            <a:pPr marL="173038" indent="-160338">
              <a:spcBef>
                <a:spcPts val="300"/>
              </a:spcBef>
            </a:pPr>
            <a:r>
              <a:rPr lang="en-US" sz="1600" baseline="30000" dirty="0">
                <a:solidFill>
                  <a:srgbClr val="5EC287"/>
                </a:solidFill>
                <a:effectLst/>
                <a:latin typeface="Avenir Book" panose="02000503020000020003" pitchFamily="2" charset="0"/>
              </a:rPr>
              <a:t>7. </a:t>
            </a:r>
            <a:r>
              <a:rPr lang="en-US" sz="1600" baseline="30000" dirty="0">
                <a:effectLst/>
                <a:latin typeface="Avenir Book" panose="02000503020000020003" pitchFamily="2" charset="0"/>
              </a:rPr>
              <a:t>A stable food system isn’t just about having a lot of food on the store shelves; it’s about having healthy, affordable choices. In democratic socialism, we know that the farmers who produce our food care about the land and use best practices because they live in the communities where they farm, and their food not only feeds the nation, it also feeds their families and their neighbors. We can trust that the food on our</a:t>
            </a:r>
            <a:r>
              <a:rPr lang="en-US" sz="1600" baseline="30000" dirty="0">
                <a:latin typeface="Avenir Book" panose="02000503020000020003" pitchFamily="2" charset="0"/>
              </a:rPr>
              <a:t> </a:t>
            </a:r>
            <a:r>
              <a:rPr lang="en-US" sz="1600" baseline="30000" dirty="0">
                <a:effectLst/>
                <a:latin typeface="Avenir Book" panose="02000503020000020003" pitchFamily="2" charset="0"/>
              </a:rPr>
              <a:t>plates nourishes our bodies and our whole society.</a:t>
            </a:r>
          </a:p>
          <a:p>
            <a:pPr marL="173038" indent="-160338">
              <a:spcBef>
                <a:spcPts val="300"/>
              </a:spcBef>
            </a:pPr>
            <a:r>
              <a:rPr lang="en-US" sz="1600" baseline="30000" dirty="0">
                <a:solidFill>
                  <a:srgbClr val="5EC287"/>
                </a:solidFill>
                <a:effectLst/>
                <a:latin typeface="Avenir Book" panose="02000503020000020003" pitchFamily="2" charset="0"/>
              </a:rPr>
              <a:t>8. </a:t>
            </a:r>
            <a:r>
              <a:rPr lang="en-US" sz="1600" baseline="30000" dirty="0">
                <a:effectLst/>
                <a:latin typeface="Avenir Book" panose="02000503020000020003" pitchFamily="2" charset="0"/>
              </a:rPr>
              <a:t>We all plan ahead for possible calamities. That just makes good sense. Through participatory governance, food security councils give farmers emergency and innovation funds to prepare, adapt, and recover from disasters. Farmers are not left on their own to sink or swim. With money set aside for the express purpose of helping them in times of crisis, and with research and development to strengthen their farming operations, we all win with thriving farming communities and a secure food system.</a:t>
            </a:r>
          </a:p>
        </p:txBody>
      </p:sp>
      <p:sp>
        <p:nvSpPr>
          <p:cNvPr id="5" name="Rectangle 4">
            <a:extLst>
              <a:ext uri="{FF2B5EF4-FFF2-40B4-BE49-F238E27FC236}">
                <a16:creationId xmlns:a16="http://schemas.microsoft.com/office/drawing/2014/main" id="{547D6ADB-95F3-0D2F-5FFA-3C27C341407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6" name="Picture 5" descr="1 Agriculture.jpg">
            <a:extLst>
              <a:ext uri="{FF2B5EF4-FFF2-40B4-BE49-F238E27FC236}">
                <a16:creationId xmlns:a16="http://schemas.microsoft.com/office/drawing/2014/main" id="{D3E52580-076D-3262-9C03-5B81965BD8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78001"/>
            <a:ext cx="600575" cy="599206"/>
          </a:xfrm>
          <a:prstGeom prst="rect">
            <a:avLst/>
          </a:prstGeom>
        </p:spPr>
      </p:pic>
      <p:sp>
        <p:nvSpPr>
          <p:cNvPr id="7" name="TextBox 6">
            <a:extLst>
              <a:ext uri="{FF2B5EF4-FFF2-40B4-BE49-F238E27FC236}">
                <a16:creationId xmlns:a16="http://schemas.microsoft.com/office/drawing/2014/main" id="{A0363696-7E9D-1D5F-2927-BAB005FC2FF4}"/>
              </a:ext>
            </a:extLst>
          </p:cNvPr>
          <p:cNvSpPr txBox="1"/>
          <p:nvPr/>
        </p:nvSpPr>
        <p:spPr>
          <a:xfrm>
            <a:off x="601145" y="576198"/>
            <a:ext cx="7088754" cy="420628"/>
          </a:xfrm>
          <a:prstGeom prst="rect">
            <a:avLst/>
          </a:prstGeom>
          <a:noFill/>
        </p:spPr>
        <p:txBody>
          <a:bodyPr wrap="square" rtlCol="0">
            <a:spAutoFit/>
          </a:bodyPr>
          <a:lstStyle/>
          <a:p>
            <a:pPr defTabSz="457200" fontAlgn="auto">
              <a:spcBef>
                <a:spcPts val="0"/>
              </a:spcBef>
              <a:spcAft>
                <a:spcPts val="0"/>
              </a:spcAft>
            </a:pPr>
            <a:r>
              <a:rPr lang="en-US" sz="3200" baseline="30000" dirty="0">
                <a:solidFill>
                  <a:srgbClr val="54301A"/>
                </a:solidFill>
                <a:latin typeface="Avenir Book" panose="02000503020000020003" pitchFamily="2" charset="0"/>
                <a:ea typeface=""/>
                <a:cs typeface=""/>
              </a:rPr>
              <a:t>Agriculture Talking Points: </a:t>
            </a:r>
            <a:r>
              <a:rPr lang="en-US" sz="3200" baseline="30000" dirty="0">
                <a:solidFill>
                  <a:srgbClr val="5EC287"/>
                </a:solidFill>
                <a:latin typeface="Avenir Book" panose="02000503020000020003" pitchFamily="2" charset="0"/>
                <a:ea typeface=""/>
                <a:cs typeface=""/>
              </a:rPr>
              <a:t>Radical</a:t>
            </a:r>
          </a:p>
        </p:txBody>
      </p:sp>
      <p:sp>
        <p:nvSpPr>
          <p:cNvPr id="8" name="Rectangle 7">
            <a:extLst>
              <a:ext uri="{FF2B5EF4-FFF2-40B4-BE49-F238E27FC236}">
                <a16:creationId xmlns:a16="http://schemas.microsoft.com/office/drawing/2014/main" id="{D2444D9C-1561-165F-078D-47C5B1071F0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Agriculture</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2ECCCDC6-E7DF-4232-995F-2D3D1FB04B77}"/>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278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542F17"/>
        </a:solidFill>
        <a:effectLst/>
      </p:bgPr>
    </p:bg>
    <p:spTree>
      <p:nvGrpSpPr>
        <p:cNvPr id="1" name="">
          <a:extLst>
            <a:ext uri="{FF2B5EF4-FFF2-40B4-BE49-F238E27FC236}">
              <a16:creationId xmlns:a16="http://schemas.microsoft.com/office/drawing/2014/main" id="{F53DE538-ECDD-C533-5997-1586C4D5FFB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D261F1C-E638-896E-5376-1E0EA536B3CC}"/>
              </a:ext>
            </a:extLst>
          </p:cNvPr>
          <p:cNvSpPr txBox="1"/>
          <p:nvPr/>
        </p:nvSpPr>
        <p:spPr>
          <a:xfrm>
            <a:off x="0" y="497342"/>
            <a:ext cx="9144000"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24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Now you’ve heard the arguments from all three perspectives. </a:t>
            </a:r>
          </a:p>
        </p:txBody>
      </p:sp>
      <p:sp>
        <p:nvSpPr>
          <p:cNvPr id="2" name="Rectangle 1">
            <a:extLst>
              <a:ext uri="{FF2B5EF4-FFF2-40B4-BE49-F238E27FC236}">
                <a16:creationId xmlns:a16="http://schemas.microsoft.com/office/drawing/2014/main" id="{01FA7DFF-FBE1-C6A1-CFFA-0FA2DB40E05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4" name="Rectangle 3">
            <a:extLst>
              <a:ext uri="{FF2B5EF4-FFF2-40B4-BE49-F238E27FC236}">
                <a16:creationId xmlns:a16="http://schemas.microsoft.com/office/drawing/2014/main" id="{A5A9D983-7ED9-7483-F440-CBA5CF38AFA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The Shared Outcome</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305975E7-AE9F-FBF9-DE14-7C9E6AA7ABB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733A4C9-2280-C027-E6DC-59C1378CC0A6}"/>
              </a:ext>
            </a:extLst>
          </p:cNvPr>
          <p:cNvPicPr>
            <a:picLocks noChangeAspect="1"/>
          </p:cNvPicPr>
          <p:nvPr/>
        </p:nvPicPr>
        <p:blipFill>
          <a:blip r:embed="rId3"/>
          <a:stretch>
            <a:fillRect/>
          </a:stretch>
        </p:blipFill>
        <p:spPr>
          <a:xfrm>
            <a:off x="1167285" y="1959857"/>
            <a:ext cx="2296350" cy="4630039"/>
          </a:xfrm>
          <a:prstGeom prst="rect">
            <a:avLst/>
          </a:prstGeom>
          <a:ln>
            <a:solidFill>
              <a:srgbClr val="000000"/>
            </a:solidFill>
          </a:ln>
        </p:spPr>
      </p:pic>
      <p:sp>
        <p:nvSpPr>
          <p:cNvPr id="10" name="TextBox 9">
            <a:extLst>
              <a:ext uri="{FF2B5EF4-FFF2-40B4-BE49-F238E27FC236}">
                <a16:creationId xmlns:a16="http://schemas.microsoft.com/office/drawing/2014/main" id="{67B7950F-829A-90AC-CB3C-D58C7819D092}"/>
              </a:ext>
            </a:extLst>
          </p:cNvPr>
          <p:cNvSpPr txBox="1"/>
          <p:nvPr/>
        </p:nvSpPr>
        <p:spPr>
          <a:xfrm>
            <a:off x="3463634" y="3490046"/>
            <a:ext cx="5680365" cy="1569660"/>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tab pos="2449513" algn="l"/>
                <a:tab pos="2900363" algn="l"/>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It’s time for you to </a:t>
            </a:r>
          </a:p>
          <a:p>
            <a:pPr marL="0" marR="0" lvl="0" indent="0" algn="ctr" defTabSz="914400" rtl="0" eaLnBrk="0" fontAlgn="base" latinLnBrk="0" hangingPunct="0">
              <a:lnSpc>
                <a:spcPct val="100000"/>
              </a:lnSpc>
              <a:spcBef>
                <a:spcPts val="0"/>
              </a:spcBef>
              <a:spcAft>
                <a:spcPct val="0"/>
              </a:spcAft>
              <a:buClrTx/>
              <a:buSzTx/>
              <a:buFontTx/>
              <a:buNone/>
              <a:tabLst>
                <a:tab pos="2449513" algn="l"/>
                <a:tab pos="2900363" algn="l"/>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join the </a:t>
            </a:r>
          </a:p>
          <a:p>
            <a:pPr marL="0" marR="0" lvl="0" indent="0" algn="ctr" defTabSz="914400" rtl="0" eaLnBrk="0" fontAlgn="base" latinLnBrk="0" hangingPunct="0">
              <a:lnSpc>
                <a:spcPct val="100000"/>
              </a:lnSpc>
              <a:spcBef>
                <a:spcPts val="0"/>
              </a:spcBef>
              <a:spcAft>
                <a:spcPct val="0"/>
              </a:spcAft>
              <a:buClrTx/>
              <a:buSzTx/>
              <a:buFontTx/>
              <a:buNone/>
              <a:tabLst>
                <a:tab pos="2449513" algn="l"/>
                <a:tab pos="2900363" algn="l"/>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conversation!  </a:t>
            </a:r>
          </a:p>
        </p:txBody>
      </p:sp>
      <p:sp>
        <p:nvSpPr>
          <p:cNvPr id="11" name="TextBox 10">
            <a:extLst>
              <a:ext uri="{FF2B5EF4-FFF2-40B4-BE49-F238E27FC236}">
                <a16:creationId xmlns:a16="http://schemas.microsoft.com/office/drawing/2014/main" id="{AF101A49-5E1F-29EE-0C45-726AEC59C614}"/>
              </a:ext>
            </a:extLst>
          </p:cNvPr>
          <p:cNvSpPr txBox="1"/>
          <p:nvPr/>
        </p:nvSpPr>
        <p:spPr>
          <a:xfrm>
            <a:off x="-58645" y="916249"/>
            <a:ext cx="9144000" cy="907941"/>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24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They all want a </a:t>
            </a:r>
          </a:p>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2400" b="1" u="none" strike="noStrike" kern="1200" cap="none" spc="0" normalizeH="0" baseline="0" noProof="0" dirty="0">
                <a:ln>
                  <a:noFill/>
                </a:ln>
                <a:solidFill>
                  <a:srgbClr val="FFFFFF"/>
                </a:solidFill>
                <a:effectLst/>
                <a:uLnTx/>
                <a:uFillTx/>
                <a:latin typeface="Avenir Black" panose="02000503020000020003" pitchFamily="2" charset="0"/>
                <a:ea typeface="Avenir Medium" charset="0"/>
                <a:cs typeface="Avenir Medium" charset="0"/>
              </a:rPr>
              <a:t>secure food system</a:t>
            </a:r>
            <a:r>
              <a:rPr kumimoji="0" lang="en-US" sz="240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 for the nation</a:t>
            </a:r>
            <a:r>
              <a:rPr kumimoji="0" lang="en-US" sz="2400" b="0" i="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 </a:t>
            </a:r>
          </a:p>
        </p:txBody>
      </p:sp>
    </p:spTree>
    <p:extLst>
      <p:ext uri="{BB962C8B-B14F-4D97-AF65-F5344CB8AC3E}">
        <p14:creationId xmlns:p14="http://schemas.microsoft.com/office/powerpoint/2010/main" val="2361203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2000"/>
                                        <p:tgtEl>
                                          <p:spTgt spid="1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fade">
                                      <p:cBhvr>
                                        <p:cTn id="18" dur="2000"/>
                                        <p:tgtEl>
                                          <p:spTgt spid="10">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xEl>
                                              <p:pRg st="1" end="1"/>
                                            </p:txEl>
                                          </p:spTgt>
                                        </p:tgtEl>
                                        <p:attrNameLst>
                                          <p:attrName>style.visibility</p:attrName>
                                        </p:attrNameLst>
                                      </p:cBhvr>
                                      <p:to>
                                        <p:strVal val="visible"/>
                                      </p:to>
                                    </p:set>
                                    <p:animEffect transition="in" filter="fade">
                                      <p:cBhvr>
                                        <p:cTn id="21" dur="2000"/>
                                        <p:tgtEl>
                                          <p:spTgt spid="10">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fade">
                                      <p:cBhvr>
                                        <p:cTn id="24" dur="20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rgbClr val="F7F4F2"/>
        </a:solidFill>
        <a:effectLst/>
      </p:bgPr>
    </p:bg>
    <p:spTree>
      <p:nvGrpSpPr>
        <p:cNvPr id="1" name=""/>
        <p:cNvGrpSpPr/>
        <p:nvPr/>
      </p:nvGrpSpPr>
      <p:grpSpPr>
        <a:xfrm>
          <a:off x="0" y="0"/>
          <a:ext cx="0" cy="0"/>
          <a:chOff x="0" y="0"/>
          <a:chExt cx="0" cy="0"/>
        </a:xfrm>
      </p:grpSpPr>
      <p:sp>
        <p:nvSpPr>
          <p:cNvPr id="7" name="Rectangle 6"/>
          <p:cNvSpPr/>
          <p:nvPr/>
        </p:nvSpPr>
        <p:spPr bwMode="auto">
          <a:xfrm>
            <a:off x="228600" y="304800"/>
            <a:ext cx="8686800" cy="1371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ＭＳ Ｐゴシック" charset="0"/>
            </a:endParaRPr>
          </a:p>
        </p:txBody>
      </p:sp>
      <p:sp>
        <p:nvSpPr>
          <p:cNvPr id="10" name="TextBox 9"/>
          <p:cNvSpPr txBox="1">
            <a:spLocks noChangeArrowheads="1"/>
          </p:cNvSpPr>
          <p:nvPr/>
        </p:nvSpPr>
        <p:spPr bwMode="auto">
          <a:xfrm>
            <a:off x="-14652" y="371493"/>
            <a:ext cx="9158652" cy="646331"/>
          </a:xfrm>
          <a:prstGeom prst="rect">
            <a:avLst/>
          </a:prstGeom>
          <a:solidFill>
            <a:srgbClr val="A89988"/>
          </a:solidFill>
          <a:ln w="9525">
            <a:noFill/>
            <a:miter lim="800000"/>
            <a:headEnd/>
            <a:tailEnd/>
          </a:ln>
        </p:spPr>
        <p:txBody>
          <a:bodyPr wrap="square">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u="none" strike="noStrike" kern="1200" cap="none" spc="0" normalizeH="0" baseline="0" noProof="0" dirty="0">
                <a:ln>
                  <a:noFill/>
                </a:ln>
                <a:solidFill>
                  <a:srgbClr val="FFFFFF"/>
                </a:solidFill>
                <a:effectLst/>
                <a:uLnTx/>
                <a:uFillTx/>
                <a:latin typeface="Avenir Book" panose="02000503020000020003" pitchFamily="2" charset="0"/>
                <a:ea typeface=""/>
                <a:cs typeface=""/>
              </a:rPr>
              <a:t>Agriculture Activity: Debate</a:t>
            </a:r>
          </a:p>
        </p:txBody>
      </p:sp>
      <p:sp>
        <p:nvSpPr>
          <p:cNvPr id="11" name="Rectangle 10"/>
          <p:cNvSpPr/>
          <p:nvPr/>
        </p:nvSpPr>
        <p:spPr>
          <a:xfrm>
            <a:off x="-14652" y="1017824"/>
            <a:ext cx="9155564" cy="523220"/>
          </a:xfrm>
          <a:prstGeom prst="rect">
            <a:avLst/>
          </a:prstGeom>
          <a:solidFill>
            <a:srgbClr val="A89988"/>
          </a:solidFill>
          <a:effectLst/>
        </p:spPr>
        <p:txBody>
          <a:bodyPr wrap="square">
            <a:spAutoFit/>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ＭＳ Ｐゴシック" charset="0"/>
              </a:rPr>
              <a:t>“Point-Counterpoint”</a:t>
            </a:r>
          </a:p>
        </p:txBody>
      </p:sp>
      <p:sp>
        <p:nvSpPr>
          <p:cNvPr id="2" name="Rectangle 1">
            <a:extLst>
              <a:ext uri="{FF2B5EF4-FFF2-40B4-BE49-F238E27FC236}">
                <a16:creationId xmlns:a16="http://schemas.microsoft.com/office/drawing/2014/main" id="{198C46FD-6E57-EF43-4969-25AF868CBA9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4" name="Rectangle 3">
            <a:extLst>
              <a:ext uri="{FF2B5EF4-FFF2-40B4-BE49-F238E27FC236}">
                <a16:creationId xmlns:a16="http://schemas.microsoft.com/office/drawing/2014/main" id="{A08EC3DF-610F-F2DD-AD82-5E7A327DB69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Activity: Debate</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79DD722A-73E1-69F0-7439-6335CAB0406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374F7DA-9851-B36D-F607-7D2A2D790569}"/>
              </a:ext>
            </a:extLst>
          </p:cNvPr>
          <p:cNvPicPr>
            <a:picLocks noChangeAspect="1"/>
          </p:cNvPicPr>
          <p:nvPr/>
        </p:nvPicPr>
        <p:blipFill>
          <a:blip r:embed="rId3"/>
          <a:stretch>
            <a:fillRect/>
          </a:stretch>
        </p:blipFill>
        <p:spPr>
          <a:xfrm rot="20871786">
            <a:off x="2400300" y="2262390"/>
            <a:ext cx="4343400" cy="3022600"/>
          </a:xfrm>
          <a:prstGeom prst="rect">
            <a:avLst/>
          </a:prstGeom>
        </p:spPr>
      </p:pic>
    </p:spTree>
    <p:extLst>
      <p:ext uri="{BB962C8B-B14F-4D97-AF65-F5344CB8AC3E}">
        <p14:creationId xmlns:p14="http://schemas.microsoft.com/office/powerpoint/2010/main" val="3056342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F7F4F2"/>
        </a:solidFill>
        <a:effectLst/>
      </p:bgPr>
    </p:bg>
    <p:spTree>
      <p:nvGrpSpPr>
        <p:cNvPr id="1" name=""/>
        <p:cNvGrpSpPr/>
        <p:nvPr/>
      </p:nvGrpSpPr>
      <p:grpSpPr>
        <a:xfrm>
          <a:off x="0" y="0"/>
          <a:ext cx="0" cy="0"/>
          <a:chOff x="0" y="0"/>
          <a:chExt cx="0" cy="0"/>
        </a:xfrm>
      </p:grpSpPr>
      <p:sp>
        <p:nvSpPr>
          <p:cNvPr id="7" name="Rectangle 6"/>
          <p:cNvSpPr/>
          <p:nvPr/>
        </p:nvSpPr>
        <p:spPr bwMode="auto">
          <a:xfrm>
            <a:off x="228600" y="304800"/>
            <a:ext cx="8686800" cy="1371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ＭＳ Ｐゴシック" charset="0"/>
            </a:endParaRPr>
          </a:p>
        </p:txBody>
      </p:sp>
      <p:sp>
        <p:nvSpPr>
          <p:cNvPr id="10" name="TextBox 9"/>
          <p:cNvSpPr txBox="1">
            <a:spLocks noChangeArrowheads="1"/>
          </p:cNvSpPr>
          <p:nvPr/>
        </p:nvSpPr>
        <p:spPr bwMode="auto">
          <a:xfrm>
            <a:off x="-14652" y="371493"/>
            <a:ext cx="9158652" cy="646331"/>
          </a:xfrm>
          <a:prstGeom prst="rect">
            <a:avLst/>
          </a:prstGeom>
          <a:solidFill>
            <a:srgbClr val="A89988"/>
          </a:solidFill>
          <a:ln w="9525">
            <a:noFill/>
            <a:miter lim="800000"/>
            <a:headEnd/>
            <a:tailEnd/>
          </a:ln>
        </p:spPr>
        <p:txBody>
          <a:bodyPr wrap="square">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u="none" strike="noStrike" kern="1200" cap="none" spc="0" normalizeH="0" baseline="0" noProof="0" dirty="0">
                <a:ln>
                  <a:noFill/>
                </a:ln>
                <a:solidFill>
                  <a:srgbClr val="FFFFFF"/>
                </a:solidFill>
                <a:effectLst/>
                <a:uLnTx/>
                <a:uFillTx/>
                <a:latin typeface="Avenir Book" panose="02000503020000020003" pitchFamily="2" charset="0"/>
                <a:ea typeface=""/>
                <a:cs typeface=""/>
              </a:rPr>
              <a:t>Agriculture: Re-Vote</a:t>
            </a:r>
          </a:p>
        </p:txBody>
      </p:sp>
      <p:sp>
        <p:nvSpPr>
          <p:cNvPr id="2" name="Rectangle 1">
            <a:extLst>
              <a:ext uri="{FF2B5EF4-FFF2-40B4-BE49-F238E27FC236}">
                <a16:creationId xmlns:a16="http://schemas.microsoft.com/office/drawing/2014/main" id="{198C46FD-6E57-EF43-4969-25AF868CBA9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4" name="Rectangle 3">
            <a:extLst>
              <a:ext uri="{FF2B5EF4-FFF2-40B4-BE49-F238E27FC236}">
                <a16:creationId xmlns:a16="http://schemas.microsoft.com/office/drawing/2014/main" id="{A08EC3DF-610F-F2DD-AD82-5E7A327DB69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Activity: Debate</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79DD722A-73E1-69F0-7439-6335CAB0406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descr="A close-up of a note&#10;&#10;Description automatically generated">
            <a:extLst>
              <a:ext uri="{FF2B5EF4-FFF2-40B4-BE49-F238E27FC236}">
                <a16:creationId xmlns:a16="http://schemas.microsoft.com/office/drawing/2014/main" id="{3A61711B-EDD3-F92A-E23D-671E5CA6C7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081367"/>
            <a:ext cx="7772400" cy="2695267"/>
          </a:xfrm>
          <a:prstGeom prst="rect">
            <a:avLst/>
          </a:prstGeom>
        </p:spPr>
      </p:pic>
    </p:spTree>
    <p:extLst>
      <p:ext uri="{BB962C8B-B14F-4D97-AF65-F5344CB8AC3E}">
        <p14:creationId xmlns:p14="http://schemas.microsoft.com/office/powerpoint/2010/main" val="3719246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37" y="4726379"/>
            <a:ext cx="1600200" cy="1600200"/>
          </a:xfrm>
          <a:prstGeom prst="rect">
            <a:avLst/>
          </a:prstGeom>
        </p:spPr>
      </p:pic>
      <p:sp>
        <p:nvSpPr>
          <p:cNvPr id="8" name="Text Box 3">
            <a:extLst>
              <a:ext uri="{FF2B5EF4-FFF2-40B4-BE49-F238E27FC236}">
                <a16:creationId xmlns:a16="http://schemas.microsoft.com/office/drawing/2014/main" id="{FB5BC18A-6885-E04C-B647-EA8B2C27F818}"/>
              </a:ext>
            </a:extLst>
          </p:cNvPr>
          <p:cNvSpPr txBox="1">
            <a:spLocks noChangeArrowheads="1"/>
          </p:cNvSpPr>
          <p:nvPr/>
        </p:nvSpPr>
        <p:spPr bwMode="auto">
          <a:xfrm>
            <a:off x="0" y="15256"/>
            <a:ext cx="9144000" cy="2062103"/>
          </a:xfrm>
          <a:prstGeom prst="rect">
            <a:avLst/>
          </a:prstGeom>
          <a:noFill/>
          <a:ln w="9525">
            <a:noFill/>
            <a:miter lim="800000"/>
            <a:headEnd/>
            <a:tailEnd/>
          </a:ln>
          <a:effectLst/>
        </p:spPr>
        <p:txBody>
          <a:bodyPr>
            <a:prstTxWarp prst="textNoShape">
              <a:avLst/>
            </a:prstTxWarp>
            <a:spAutoFit/>
          </a:bodyPr>
          <a:lstStyle/>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4000" b="0" i="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Chapter 8</a:t>
            </a: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Check out the book for more!</a:t>
            </a: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 </a:t>
            </a:r>
            <a:endParaRPr kumimoji="0" lang="en-US" sz="4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Test Yourself • Key Terms • Answer Key</a:t>
            </a:r>
          </a:p>
        </p:txBody>
      </p:sp>
      <p:sp>
        <p:nvSpPr>
          <p:cNvPr id="2" name="Explosion 2 1">
            <a:extLst>
              <a:ext uri="{FF2B5EF4-FFF2-40B4-BE49-F238E27FC236}">
                <a16:creationId xmlns:a16="http://schemas.microsoft.com/office/drawing/2014/main" id="{D6DFFF8E-3D77-834E-915F-96B62A7E7324}"/>
              </a:ext>
            </a:extLst>
          </p:cNvPr>
          <p:cNvSpPr/>
          <p:nvPr/>
        </p:nvSpPr>
        <p:spPr>
          <a:xfrm rot="459845">
            <a:off x="1313475" y="1743801"/>
            <a:ext cx="6357958" cy="5270655"/>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pic>
        <p:nvPicPr>
          <p:cNvPr id="6" name="Picture 5" descr="A picture containing clock&#10;&#10;Description automatically generated">
            <a:extLst>
              <a:ext uri="{FF2B5EF4-FFF2-40B4-BE49-F238E27FC236}">
                <a16:creationId xmlns:a16="http://schemas.microsoft.com/office/drawing/2014/main" id="{4EA5125E-17EC-ED4E-8911-1C34174CC0CA}"/>
              </a:ext>
            </a:extLst>
          </p:cNvPr>
          <p:cNvPicPr>
            <a:picLocks noChangeAspect="1"/>
          </p:cNvPicPr>
          <p:nvPr/>
        </p:nvPicPr>
        <p:blipFill>
          <a:blip r:embed="rId6"/>
          <a:stretch>
            <a:fillRect/>
          </a:stretch>
        </p:blipFill>
        <p:spPr>
          <a:xfrm>
            <a:off x="3379338" y="3208007"/>
            <a:ext cx="1796133" cy="2351772"/>
          </a:xfrm>
          <a:prstGeom prst="rect">
            <a:avLst/>
          </a:prstGeom>
        </p:spPr>
      </p:pic>
      <p:sp>
        <p:nvSpPr>
          <p:cNvPr id="4" name="Rectangle 3">
            <a:extLst>
              <a:ext uri="{FF2B5EF4-FFF2-40B4-BE49-F238E27FC236}">
                <a16:creationId xmlns:a16="http://schemas.microsoft.com/office/drawing/2014/main" id="{F2D3D8EA-D15F-6441-A07A-632BA5A08D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5" name="VOTE Jingle.mp3">
            <a:hlinkClick r:id="" action="ppaction://media"/>
            <a:extLst>
              <a:ext uri="{FF2B5EF4-FFF2-40B4-BE49-F238E27FC236}">
                <a16:creationId xmlns:a16="http://schemas.microsoft.com/office/drawing/2014/main" id="{B0BEDF58-9A2A-E3E4-4E6D-D1E94EA1FE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045200"/>
            <a:ext cx="812800" cy="812800"/>
          </a:xfrm>
          <a:prstGeom prst="rect">
            <a:avLst/>
          </a:prstGeom>
        </p:spPr>
      </p:pic>
    </p:spTree>
    <p:extLst>
      <p:ext uri="{BB962C8B-B14F-4D97-AF65-F5344CB8AC3E}">
        <p14:creationId xmlns:p14="http://schemas.microsoft.com/office/powerpoint/2010/main" val="70758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2000"/>
                                        <p:tgtEl>
                                          <p:spTgt spid="8">
                                            <p:txEl>
                                              <p:pRg st="5" end="5"/>
                                            </p:txEl>
                                          </p:spTgt>
                                        </p:tgtEl>
                                      </p:cBhvr>
                                    </p:animEffect>
                                  </p:childTnLst>
                                </p:cTn>
                              </p:par>
                              <p:par>
                                <p:cTn id="11" presetID="1" presetClass="mediacall" presetSubtype="0" fill="hold" nodeType="withEffect">
                                  <p:stCondLst>
                                    <p:cond delay="0"/>
                                  </p:stCondLst>
                                  <p:childTnLst>
                                    <p:cmd type="call" cmd="playFrom(0.0)">
                                      <p:cBhvr>
                                        <p:cTn id="12" dur="313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6_Globe">
  <a:themeElements>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6_Glob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1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1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1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1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1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1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1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6_Globe">
  <a:themeElements>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2_Econ 391 Agricultural Subsidies Slides">
  <a:themeElements>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Econ 391 Agricultural Subsidies Slides">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on 391 Agricultural Subsidies Slide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Econ 391 Agricultural Subsidies Slide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Econ 391 Agricultural Subsidies Slide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Econ 391 Agricultural Subsidies Slide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Econ 391 Agricultural Subsidies Slide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Econ 391 Agricultural Subsidies Slide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Econ 391 Agricultural Subsidies Slide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9_Econ 391 Agricultural Subsidies Slides">
  <a:themeElements>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Econ 391 Agricultural Subsidies Slides">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on 391 Agricultural Subsidies Slide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Econ 391 Agricultural Subsidies Slide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Econ 391 Agricultural Subsidies Slide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Econ 391 Agricultural Subsidies Slide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Econ 391 Agricultural Subsidies Slide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Econ 391 Agricultural Subsidies Slide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Econ 391 Agricultural Subsidies Slide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9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9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26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7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73963</TotalTime>
  <Words>3714</Words>
  <Application>Microsoft Macintosh PowerPoint</Application>
  <PresentationFormat>On-screen Show (4:3)</PresentationFormat>
  <Paragraphs>296</Paragraphs>
  <Slides>31</Slides>
  <Notes>23</Notes>
  <HiddenSlides>0</HiddenSlides>
  <MMClips>4</MMClips>
  <ScaleCrop>false</ScaleCrop>
  <HeadingPairs>
    <vt:vector size="6" baseType="variant">
      <vt:variant>
        <vt:lpstr>Fonts Used</vt:lpstr>
      </vt:variant>
      <vt:variant>
        <vt:i4>12</vt:i4>
      </vt:variant>
      <vt:variant>
        <vt:lpstr>Theme</vt:lpstr>
      </vt:variant>
      <vt:variant>
        <vt:i4>19</vt:i4>
      </vt:variant>
      <vt:variant>
        <vt:lpstr>Slide Titles</vt:lpstr>
      </vt:variant>
      <vt:variant>
        <vt:i4>31</vt:i4>
      </vt:variant>
    </vt:vector>
  </HeadingPairs>
  <TitlesOfParts>
    <vt:vector size="62" baseType="lpstr">
      <vt:lpstr>ＭＳ Ｐゴシック</vt:lpstr>
      <vt:lpstr>American Typewriter</vt:lpstr>
      <vt:lpstr>Arial</vt:lpstr>
      <vt:lpstr>Avenir Black</vt:lpstr>
      <vt:lpstr>Avenir Book</vt:lpstr>
      <vt:lpstr>Avenir Medium</vt:lpstr>
      <vt:lpstr>Ayuthaya</vt:lpstr>
      <vt:lpstr>Calibri</vt:lpstr>
      <vt:lpstr>Comic Sans MS</vt:lpstr>
      <vt:lpstr>Helvetica Neue</vt:lpstr>
      <vt:lpstr>Tw Cen MT</vt:lpstr>
      <vt:lpstr>Wingdings</vt:lpstr>
      <vt:lpstr>6_Globe</vt:lpstr>
      <vt:lpstr>1_Blank Presentation</vt:lpstr>
      <vt:lpstr>21_Blank Presentation</vt:lpstr>
      <vt:lpstr>16_Globe</vt:lpstr>
      <vt:lpstr>12_Econ 391 Agricultural Subsidies Slides</vt:lpstr>
      <vt:lpstr>46_Default Design</vt:lpstr>
      <vt:lpstr>19_Econ 391 Agricultural Subsidies Slides</vt:lpstr>
      <vt:lpstr>10_Office Theme</vt:lpstr>
      <vt:lpstr>11_Office Theme</vt:lpstr>
      <vt:lpstr>4_Office Theme</vt:lpstr>
      <vt:lpstr>5_Office Theme</vt:lpstr>
      <vt:lpstr>2_Office Theme</vt:lpstr>
      <vt:lpstr>3_Office Theme</vt:lpstr>
      <vt:lpstr>19_Blank Presentation</vt:lpstr>
      <vt:lpstr>11_Blank Presentation</vt:lpstr>
      <vt:lpstr>6_Office Theme</vt:lpstr>
      <vt:lpstr>9_Blank Presentation</vt:lpstr>
      <vt:lpstr>26_Blank Presentation</vt:lpstr>
      <vt:lpstr>27_Blank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Farm Bills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Voices On The Economy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subject/>
  <dc:creator>Amy S. Cramer</dc:creator>
  <cp:keywords/>
  <dc:description/>
  <cp:lastModifiedBy>Amy S Cramer</cp:lastModifiedBy>
  <cp:revision>1509</cp:revision>
  <cp:lastPrinted>2014-05-06T23:12:35Z</cp:lastPrinted>
  <dcterms:created xsi:type="dcterms:W3CDTF">2011-12-26T19:41:55Z</dcterms:created>
  <dcterms:modified xsi:type="dcterms:W3CDTF">2024-07-02T17:44:57Z</dcterms:modified>
  <cp:category/>
</cp:coreProperties>
</file>