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theme/theme9.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3.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4.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5.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6.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7.xml" ContentType="application/vnd.openxmlformats-officedocument.theme+xml"/>
  <Override PartName="/ppt/slideLayouts/slideLayout152.xml" ContentType="application/vnd.openxmlformats-officedocument.presentationml.slideLayout+xml"/>
  <Override PartName="/ppt/theme/theme18.xml" ContentType="application/vnd.openxmlformats-officedocument.theme+xml"/>
  <Override PartName="/ppt/slideLayouts/slideLayout153.xml" ContentType="application/vnd.openxmlformats-officedocument.presentationml.slideLayout+xml"/>
  <Override PartName="/ppt/theme/theme19.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2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21.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22.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4805" r:id="rId3"/>
    <p:sldMasterId id="2147484849" r:id="rId4"/>
    <p:sldMasterId id="2147484851" r:id="rId5"/>
    <p:sldMasterId id="2147484876" r:id="rId6"/>
    <p:sldMasterId id="2147484888" r:id="rId7"/>
    <p:sldMasterId id="2147484924" r:id="rId8"/>
    <p:sldMasterId id="2147484936" r:id="rId9"/>
    <p:sldMasterId id="2147484938" r:id="rId10"/>
    <p:sldMasterId id="2147484955" r:id="rId11"/>
    <p:sldMasterId id="2147485008" r:id="rId12"/>
    <p:sldMasterId id="2147485146" r:id="rId13"/>
    <p:sldMasterId id="2147485159" r:id="rId14"/>
    <p:sldMasterId id="2147485184" r:id="rId15"/>
    <p:sldMasterId id="2147485274" r:id="rId16"/>
    <p:sldMasterId id="2147485286" r:id="rId17"/>
    <p:sldMasterId id="2147485298" r:id="rId18"/>
    <p:sldMasterId id="2147485300" r:id="rId19"/>
    <p:sldMasterId id="2147485309" r:id="rId20"/>
    <p:sldMasterId id="2147485321" r:id="rId21"/>
    <p:sldMasterId id="2147485345" r:id="rId22"/>
    <p:sldMasterId id="2147485349" r:id="rId23"/>
  </p:sldMasterIdLst>
  <p:notesMasterIdLst>
    <p:notesMasterId r:id="rId104"/>
  </p:notesMasterIdLst>
  <p:handoutMasterIdLst>
    <p:handoutMasterId r:id="rId105"/>
  </p:handoutMasterIdLst>
  <p:sldIdLst>
    <p:sldId id="3661" r:id="rId24"/>
    <p:sldId id="2909" r:id="rId25"/>
    <p:sldId id="2912" r:id="rId26"/>
    <p:sldId id="2908" r:id="rId27"/>
    <p:sldId id="2907" r:id="rId28"/>
    <p:sldId id="3639" r:id="rId29"/>
    <p:sldId id="259" r:id="rId30"/>
    <p:sldId id="4241" r:id="rId31"/>
    <p:sldId id="4215" r:id="rId32"/>
    <p:sldId id="1680" r:id="rId33"/>
    <p:sldId id="1567" r:id="rId34"/>
    <p:sldId id="1568" r:id="rId35"/>
    <p:sldId id="1569" r:id="rId36"/>
    <p:sldId id="1570" r:id="rId37"/>
    <p:sldId id="1571" r:id="rId38"/>
    <p:sldId id="1572" r:id="rId39"/>
    <p:sldId id="1573" r:id="rId40"/>
    <p:sldId id="1574" r:id="rId41"/>
    <p:sldId id="1575" r:id="rId42"/>
    <p:sldId id="1577" r:id="rId43"/>
    <p:sldId id="4219" r:id="rId44"/>
    <p:sldId id="2079" r:id="rId45"/>
    <p:sldId id="1578" r:id="rId46"/>
    <p:sldId id="3670" r:id="rId47"/>
    <p:sldId id="1580" r:id="rId48"/>
    <p:sldId id="3663" r:id="rId49"/>
    <p:sldId id="3619" r:id="rId50"/>
    <p:sldId id="4239" r:id="rId51"/>
    <p:sldId id="4243" r:id="rId52"/>
    <p:sldId id="2035" r:id="rId53"/>
    <p:sldId id="1583" r:id="rId54"/>
    <p:sldId id="4226" r:id="rId55"/>
    <p:sldId id="3143" r:id="rId56"/>
    <p:sldId id="4227" r:id="rId57"/>
    <p:sldId id="3641" r:id="rId58"/>
    <p:sldId id="1664" r:id="rId59"/>
    <p:sldId id="2081" r:id="rId60"/>
    <p:sldId id="1595" r:id="rId61"/>
    <p:sldId id="1596" r:id="rId62"/>
    <p:sldId id="1597" r:id="rId63"/>
    <p:sldId id="1653" r:id="rId64"/>
    <p:sldId id="1600" r:id="rId65"/>
    <p:sldId id="1601" r:id="rId66"/>
    <p:sldId id="3423" r:id="rId67"/>
    <p:sldId id="2036" r:id="rId68"/>
    <p:sldId id="2037" r:id="rId69"/>
    <p:sldId id="4232" r:id="rId70"/>
    <p:sldId id="1606" r:id="rId71"/>
    <p:sldId id="2082" r:id="rId72"/>
    <p:sldId id="1608" r:id="rId73"/>
    <p:sldId id="1609" r:id="rId74"/>
    <p:sldId id="2040" r:id="rId75"/>
    <p:sldId id="4228" r:id="rId76"/>
    <p:sldId id="4229" r:id="rId77"/>
    <p:sldId id="4230" r:id="rId78"/>
    <p:sldId id="1672" r:id="rId79"/>
    <p:sldId id="1619" r:id="rId80"/>
    <p:sldId id="3426" r:id="rId81"/>
    <p:sldId id="1621" r:id="rId82"/>
    <p:sldId id="1622" r:id="rId83"/>
    <p:sldId id="1623" r:id="rId84"/>
    <p:sldId id="1624" r:id="rId85"/>
    <p:sldId id="3431" r:id="rId86"/>
    <p:sldId id="2042" r:id="rId87"/>
    <p:sldId id="4233" r:id="rId88"/>
    <p:sldId id="2084" r:id="rId89"/>
    <p:sldId id="3659" r:id="rId90"/>
    <p:sldId id="2049" r:id="rId91"/>
    <p:sldId id="2085" r:id="rId92"/>
    <p:sldId id="4220" r:id="rId93"/>
    <p:sldId id="4234" r:id="rId94"/>
    <p:sldId id="2061" r:id="rId95"/>
    <p:sldId id="2062" r:id="rId96"/>
    <p:sldId id="1640" r:id="rId97"/>
    <p:sldId id="3657" r:id="rId98"/>
    <p:sldId id="2086" r:id="rId99"/>
    <p:sldId id="1643" r:id="rId100"/>
    <p:sldId id="3658" r:id="rId101"/>
    <p:sldId id="1647" r:id="rId102"/>
    <p:sldId id="277" r:id="rId103"/>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rera2m1sPJ2D5oDjtK+LtQ==" hashData="g/5BEp7M2he9ohW0JXGRAjWSxxvgbIWdWLhXL9Mv31ov9Yr60scYNqgbVWVI2bC+zR5a8o1OzNKtjMAJmawNU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716B67"/>
    <a:srgbClr val="FAEF1F"/>
    <a:srgbClr val="CF2027"/>
    <a:srgbClr val="018240"/>
    <a:srgbClr val="E4B721"/>
    <a:srgbClr val="D02A31"/>
    <a:srgbClr val="D8292F"/>
    <a:srgbClr val="16773D"/>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082"/>
    <p:restoredTop sz="87284" autoAdjust="0"/>
  </p:normalViewPr>
  <p:slideViewPr>
    <p:cSldViewPr snapToGrid="0">
      <p:cViewPr varScale="1">
        <p:scale>
          <a:sx n="142" d="100"/>
          <a:sy n="142" d="100"/>
        </p:scale>
        <p:origin x="2040" y="184"/>
      </p:cViewPr>
      <p:guideLst>
        <p:guide orient="horz" pos="2160"/>
        <p:guide pos="2880"/>
      </p:guideLst>
    </p:cSldViewPr>
  </p:slideViewPr>
  <p:notesTextViewPr>
    <p:cViewPr>
      <p:scale>
        <a:sx n="100" d="100"/>
        <a:sy n="100" d="100"/>
      </p:scale>
      <p:origin x="0" y="0"/>
    </p:cViewPr>
  </p:notesTextViewPr>
  <p:sorterViewPr>
    <p:cViewPr>
      <p:scale>
        <a:sx n="1" d="1"/>
        <a:sy n="1" d="1"/>
      </p:scale>
      <p:origin x="0" y="520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6" Type="http://schemas.openxmlformats.org/officeDocument/2006/relationships/slideMaster" Target="slideMasters/slideMaster16.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slide" Target="slides/slide79.xml"/><Relationship Id="rId5" Type="http://schemas.openxmlformats.org/officeDocument/2006/relationships/slideMaster" Target="slideMasters/slideMaster5.xml"/><Relationship Id="rId90" Type="http://schemas.openxmlformats.org/officeDocument/2006/relationships/slide" Target="slides/slide67.xml"/><Relationship Id="rId95" Type="http://schemas.openxmlformats.org/officeDocument/2006/relationships/slide" Target="slides/slide72.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80" Type="http://schemas.openxmlformats.org/officeDocument/2006/relationships/slide" Target="slides/slide57.xml"/><Relationship Id="rId85" Type="http://schemas.openxmlformats.org/officeDocument/2006/relationships/slide" Target="slides/slide6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theme" Target="theme/theme1.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tableStyles" Target="tableStyles.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u="none" strike="noStrike" kern="1200" cap="none" spc="0" normalizeH="0" baseline="0" noProof="0" smtClean="0">
                <a:ln>
                  <a:noFill/>
                </a:ln>
                <a:solidFill>
                  <a:prstClr val="black"/>
                </a:solidFill>
                <a:effectLst/>
                <a:uLnTx/>
                <a:uFillTx/>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6455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667051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752715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10</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937295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11</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568986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12</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473306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200520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14</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2076854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ndParaRPr>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val="1341599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16</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687999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ndParaRPr>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707375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18</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756422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1941957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A6656E-E615-D447-AB63-489E70255721}"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47459"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13" tIns="46506" rIns="93013" bIns="46506" anchor="b">
            <a:prstTxWarp prst="textNoShape">
              <a:avLst/>
            </a:prstTxWarp>
          </a:bodyPr>
          <a:lstStyle/>
          <a:p>
            <a:pPr marL="0" marR="0" lvl="0" indent="0" algn="r" defTabSz="927080" rtl="0" eaLnBrk="1" fontAlgn="base" latinLnBrk="0" hangingPunct="1">
              <a:lnSpc>
                <a:spcPct val="100000"/>
              </a:lnSpc>
              <a:spcBef>
                <a:spcPct val="0"/>
              </a:spcBef>
              <a:spcAft>
                <a:spcPct val="0"/>
              </a:spcAft>
              <a:buClrTx/>
              <a:buSzTx/>
              <a:buFontTx/>
              <a:buNone/>
              <a:tabLst/>
              <a:defRPr/>
            </a:pPr>
            <a:fld id="{8B4102E7-C735-914F-BE96-9E0EB5EA624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27080" rtl="0" eaLnBrk="1" fontAlgn="base" latinLnBrk="0" hangingPunct="1">
                <a:lnSpc>
                  <a:spcPct val="100000"/>
                </a:lnSpc>
                <a:spcBef>
                  <a:spcPct val="0"/>
                </a:spcBef>
                <a:spcAft>
                  <a:spcPct val="0"/>
                </a:spcAft>
                <a:buClrTx/>
                <a:buSzTx/>
                <a:buFontTx/>
                <a:buNone/>
                <a:tabLst/>
                <a:defRPr/>
              </a:pPr>
              <a:t>20</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47460" name="Rectangle 2"/>
          <p:cNvSpPr>
            <a:spLocks noGrp="1" noRot="1" noChangeAspect="1" noChangeArrowheads="1" noTextEdit="1"/>
          </p:cNvSpPr>
          <p:nvPr>
            <p:ph type="sldImg"/>
          </p:nvPr>
        </p:nvSpPr>
        <p:spPr>
          <a:xfrm>
            <a:off x="1177925" y="696913"/>
            <a:ext cx="4641850" cy="3481387"/>
          </a:xfrm>
          <a:ln/>
        </p:spPr>
      </p:sp>
      <p:sp>
        <p:nvSpPr>
          <p:cNvPr id="1474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99268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FA71-14FB-265E-4CEE-8AADA0A08AF8}"/>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F677CC5B-7E44-05E4-272A-18AE118B76F8}"/>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CAFDD98C-AC51-1AD5-55C7-73BC9D16F57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681846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E7A6656E-E615-D447-AB63-489E70255721}" type="slidenum">
              <a:rPr lang="en-US">
                <a:solidFill>
                  <a:srgbClr val="000000"/>
                </a:solidFill>
              </a:rPr>
              <a:pPr/>
              <a:t>22</a:t>
            </a:fld>
            <a:endParaRPr lang="en-US" dirty="0">
              <a:solidFill>
                <a:srgbClr val="000000"/>
              </a:solidFill>
            </a:endParaRPr>
          </a:p>
        </p:txBody>
      </p:sp>
      <p:sp>
        <p:nvSpPr>
          <p:cNvPr id="147459"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13" tIns="46506" rIns="93013" bIns="46506" anchor="b">
            <a:prstTxWarp prst="textNoShape">
              <a:avLst/>
            </a:prstTxWarp>
          </a:bodyPr>
          <a:lstStyle/>
          <a:p>
            <a:pPr algn="r" defTabSz="927080"/>
            <a:fld id="{8B4102E7-C735-914F-BE96-9E0EB5EA624C}" type="slidenum">
              <a:rPr lang="en-US" sz="1200">
                <a:solidFill>
                  <a:srgbClr val="000000"/>
                </a:solidFill>
                <a:latin typeface="Avenir Book" panose="02000503020000020003" pitchFamily="2" charset="0"/>
                <a:ea typeface="Avenir Medium" charset="0"/>
                <a:cs typeface="Avenir Medium" charset="0"/>
              </a:rPr>
              <a:pPr algn="r" defTabSz="927080"/>
              <a:t>22</a:t>
            </a:fld>
            <a:endParaRPr lang="en-US" sz="1200" dirty="0">
              <a:solidFill>
                <a:srgbClr val="000000"/>
              </a:solidFill>
              <a:latin typeface="Avenir Book" panose="02000503020000020003" pitchFamily="2" charset="0"/>
              <a:ea typeface="Avenir Medium" charset="0"/>
              <a:cs typeface="Avenir Medium" charset="0"/>
            </a:endParaRPr>
          </a:p>
        </p:txBody>
      </p:sp>
      <p:sp>
        <p:nvSpPr>
          <p:cNvPr id="147460" name="Rectangle 2"/>
          <p:cNvSpPr>
            <a:spLocks noGrp="1" noRot="1" noChangeAspect="1" noChangeArrowheads="1" noTextEdit="1"/>
          </p:cNvSpPr>
          <p:nvPr>
            <p:ph type="sldImg"/>
          </p:nvPr>
        </p:nvSpPr>
        <p:spPr>
          <a:xfrm>
            <a:off x="1177925" y="696913"/>
            <a:ext cx="4641850" cy="3481387"/>
          </a:xfrm>
          <a:ln/>
        </p:spPr>
      </p:sp>
      <p:sp>
        <p:nvSpPr>
          <p:cNvPr id="1474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56844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p:cNvSpPr>
          <p:nvPr>
            <p:ph type="sldImg"/>
          </p:nvPr>
        </p:nvSpPr>
        <p:spPr>
          <a:ln/>
        </p:spPr>
      </p:sp>
      <p:sp>
        <p:nvSpPr>
          <p:cNvPr id="14745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0BEAF5-FDD1-A442-A165-A73D12B2B9BB}" type="slidenum">
              <a:rPr lang="en-US" sz="1200">
                <a:solidFill>
                  <a:srgbClr val="000000"/>
                </a:solidFill>
                <a:latin typeface="Avenir Book" panose="02000503020000020003" pitchFamily="2" charset="0"/>
                <a:ea typeface="Avenir Medium" charset="0"/>
                <a:cs typeface="Avenir Medium" charset="0"/>
              </a:rPr>
              <a:pPr eaLnBrk="1" hangingPunct="1"/>
              <a:t>23</a:t>
            </a:fld>
            <a:endParaRPr lang="en-US" sz="12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442287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247D5-2D40-B150-9FA8-0027504F0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B2D9D-8661-9024-D618-F298CBE5E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75F74-BD67-41D2-9385-5E0EC6357F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F3C77F-779B-4034-27C4-709E2D9E8EB4}"/>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3376066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27</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654390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23-C598-B9AB-2F50-F4A28732F89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B7622507-2C20-EC11-2447-01314C87022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28</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a:extLst>
              <a:ext uri="{FF2B5EF4-FFF2-40B4-BE49-F238E27FC236}">
                <a16:creationId xmlns:a16="http://schemas.microsoft.com/office/drawing/2014/main" id="{1C4AD329-309D-B7C6-0715-91FAC2FC9E92}"/>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178B2876-57AE-81A4-9A23-24B0B02D18C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69018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23-C598-B9AB-2F50-F4A28732F89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B7622507-2C20-EC11-2447-01314C87022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29</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a:extLst>
              <a:ext uri="{FF2B5EF4-FFF2-40B4-BE49-F238E27FC236}">
                <a16:creationId xmlns:a16="http://schemas.microsoft.com/office/drawing/2014/main" id="{1C4AD329-309D-B7C6-0715-91FAC2FC9E92}"/>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178B2876-57AE-81A4-9A23-24B0B02D18C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251153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999186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490E46-6BB2-3142-9084-DC14671BE681}" type="slidenum">
              <a:rPr lang="en-US" sz="1200">
                <a:solidFill>
                  <a:srgbClr val="000000"/>
                </a:solidFill>
                <a:latin typeface="Avenir Book" panose="02000503020000020003" pitchFamily="2" charset="0"/>
                <a:ea typeface="Avenir Medium" charset="0"/>
                <a:cs typeface="Avenir Medium" charset="0"/>
              </a:rPr>
              <a:pPr eaLnBrk="1" hangingPunct="1"/>
              <a:t>31</a:t>
            </a:fld>
            <a:endParaRPr lang="en-US" sz="1200" dirty="0">
              <a:solidFill>
                <a:srgbClr val="000000"/>
              </a:solidFill>
              <a:latin typeface="Avenir Book" panose="02000503020000020003" pitchFamily="2" charset="0"/>
              <a:ea typeface="Avenir Medium" charset="0"/>
              <a:cs typeface="Avenir Medium"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09691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2CAE2-B556-FDE3-FD75-C670B729C0E0}"/>
            </a:ext>
          </a:extLst>
        </p:cNvPr>
        <p:cNvGrpSpPr/>
        <p:nvPr/>
      </p:nvGrpSpPr>
      <p:grpSpPr>
        <a:xfrm>
          <a:off x="0" y="0"/>
          <a:ext cx="0" cy="0"/>
          <a:chOff x="0" y="0"/>
          <a:chExt cx="0" cy="0"/>
        </a:xfrm>
      </p:grpSpPr>
      <p:sp>
        <p:nvSpPr>
          <p:cNvPr id="167938" name="Rectangle 7">
            <a:extLst>
              <a:ext uri="{FF2B5EF4-FFF2-40B4-BE49-F238E27FC236}">
                <a16:creationId xmlns:a16="http://schemas.microsoft.com/office/drawing/2014/main" id="{79623404-33D5-3F4C-E72D-85DE057B2A5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EDA46A-DB95-3B49-9E65-21EC2A344C8B}" type="slidenum">
              <a:rPr lang="en-US" sz="1200">
                <a:solidFill>
                  <a:srgbClr val="000000"/>
                </a:solidFill>
                <a:latin typeface="Avenir Book" panose="02000503020000020003" pitchFamily="2" charset="0"/>
                <a:ea typeface="Avenir Medium" charset="0"/>
                <a:cs typeface="Avenir Medium" charset="0"/>
              </a:rPr>
              <a:pPr eaLnBrk="1" hangingPunct="1"/>
              <a:t>32</a:t>
            </a:fld>
            <a:endParaRPr lang="en-US" sz="1200" dirty="0">
              <a:solidFill>
                <a:srgbClr val="000000"/>
              </a:solidFill>
              <a:latin typeface="Avenir Book" panose="02000503020000020003" pitchFamily="2" charset="0"/>
              <a:ea typeface="Avenir Medium" charset="0"/>
              <a:cs typeface="Avenir Medium" charset="0"/>
            </a:endParaRPr>
          </a:p>
        </p:txBody>
      </p:sp>
      <p:sp>
        <p:nvSpPr>
          <p:cNvPr id="167939" name="Rectangle 2">
            <a:extLst>
              <a:ext uri="{FF2B5EF4-FFF2-40B4-BE49-F238E27FC236}">
                <a16:creationId xmlns:a16="http://schemas.microsoft.com/office/drawing/2014/main" id="{A1F4847B-2C43-6FB0-4201-B260D03792B7}"/>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ED80775C-737C-5134-6173-0B7FA631A6EA}"/>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157877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33</a:t>
            </a:fld>
            <a:endParaRPr lang="en-US" dirty="0"/>
          </a:p>
        </p:txBody>
      </p:sp>
    </p:spTree>
    <p:extLst>
      <p:ext uri="{BB962C8B-B14F-4D97-AF65-F5344CB8AC3E}">
        <p14:creationId xmlns:p14="http://schemas.microsoft.com/office/powerpoint/2010/main" val="3904405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9087A-4A32-43FC-66BD-2E1F9AA38A40}"/>
            </a:ext>
          </a:extLst>
        </p:cNvPr>
        <p:cNvGrpSpPr/>
        <p:nvPr/>
      </p:nvGrpSpPr>
      <p:grpSpPr>
        <a:xfrm>
          <a:off x="0" y="0"/>
          <a:ext cx="0" cy="0"/>
          <a:chOff x="0" y="0"/>
          <a:chExt cx="0" cy="0"/>
        </a:xfrm>
      </p:grpSpPr>
      <p:sp>
        <p:nvSpPr>
          <p:cNvPr id="167938" name="Rectangle 7">
            <a:extLst>
              <a:ext uri="{FF2B5EF4-FFF2-40B4-BE49-F238E27FC236}">
                <a16:creationId xmlns:a16="http://schemas.microsoft.com/office/drawing/2014/main" id="{0CB59AAD-593C-5C7E-2D86-E67C4EEE334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EDA46A-DB95-3B49-9E65-21EC2A344C8B}" type="slidenum">
              <a:rPr lang="en-US" sz="1200">
                <a:solidFill>
                  <a:srgbClr val="000000"/>
                </a:solidFill>
                <a:latin typeface="Avenir Book" panose="02000503020000020003" pitchFamily="2" charset="0"/>
                <a:ea typeface="Avenir Medium" charset="0"/>
                <a:cs typeface="Avenir Medium" charset="0"/>
              </a:rPr>
              <a:pPr eaLnBrk="1" hangingPunct="1"/>
              <a:t>34</a:t>
            </a:fld>
            <a:endParaRPr lang="en-US" sz="1200" dirty="0">
              <a:solidFill>
                <a:srgbClr val="000000"/>
              </a:solidFill>
              <a:latin typeface="Avenir Book" panose="02000503020000020003" pitchFamily="2" charset="0"/>
              <a:ea typeface="Avenir Medium" charset="0"/>
              <a:cs typeface="Avenir Medium" charset="0"/>
            </a:endParaRPr>
          </a:p>
        </p:txBody>
      </p:sp>
      <p:sp>
        <p:nvSpPr>
          <p:cNvPr id="167939" name="Rectangle 2">
            <a:extLst>
              <a:ext uri="{FF2B5EF4-FFF2-40B4-BE49-F238E27FC236}">
                <a16:creationId xmlns:a16="http://schemas.microsoft.com/office/drawing/2014/main" id="{7C6F801F-85C3-7C44-F087-A9FF6FDB8EA8}"/>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5F02C5E5-3CDE-2E86-35B4-3E04BCD8481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030337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22F976-40C3-9141-8BBE-46B6AA258303}" type="slidenum">
              <a:rPr kumimoji="0" lang="en-US" sz="1200" u="none" strike="noStrike" kern="1200" cap="none" spc="0" normalizeH="0" baseline="0" noProof="0" smtClean="0">
                <a:ln>
                  <a:noFill/>
                </a:ln>
                <a:solidFill>
                  <a:prstClr val="black"/>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u="none" strike="noStrike" kern="1200" cap="none" spc="0" normalizeH="0" baseline="0" noProof="0" dirty="0">
              <a:ln>
                <a:noFill/>
              </a:ln>
              <a:solidFill>
                <a:prstClr val="black"/>
              </a:solidFill>
              <a:effectLst/>
              <a:uLnTx/>
              <a:uFillTx/>
              <a:ea typeface="ＭＳ Ｐゴシック" pitchFamily="-106" charset="-128"/>
            </a:endParaRPr>
          </a:p>
        </p:txBody>
      </p:sp>
    </p:spTree>
    <p:extLst>
      <p:ext uri="{BB962C8B-B14F-4D97-AF65-F5344CB8AC3E}">
        <p14:creationId xmlns:p14="http://schemas.microsoft.com/office/powerpoint/2010/main" val="1844282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36</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1608059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4403154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651225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19077435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803448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468957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475426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9490642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8903280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716354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Helvetica Neue"/>
                <a:cs typeface="Helvetica Neue"/>
              </a:rPr>
              <a:pPr eaLnBrk="1" hangingPunct="1"/>
              <a:t>46</a:t>
            </a:fld>
            <a:endParaRPr lang="en-US" sz="1200" b="0" dirty="0">
              <a:solidFill>
                <a:srgbClr val="000000"/>
              </a:solidFill>
              <a:latin typeface="Avenir Book" panose="02000503020000020003" pitchFamily="2" charset="0"/>
              <a:ea typeface="Helvetica Neue"/>
              <a:cs typeface="Helvetica Neue"/>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955798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4A86-FA90-6615-503E-C6E5CEF52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6153C-86CB-830D-2738-907655A7E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952A0-4E5A-2FB1-F23D-B21E97F2DDE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45A7785-33F8-6CB1-B657-7128642CF4E6}"/>
              </a:ext>
            </a:extLst>
          </p:cNvPr>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47</a:t>
            </a:fld>
            <a:endParaRPr lang="en-US" dirty="0">
              <a:solidFill>
                <a:srgbClr val="000000"/>
              </a:solidFill>
            </a:endParaRPr>
          </a:p>
        </p:txBody>
      </p:sp>
    </p:spTree>
    <p:extLst>
      <p:ext uri="{BB962C8B-B14F-4D97-AF65-F5344CB8AC3E}">
        <p14:creationId xmlns:p14="http://schemas.microsoft.com/office/powerpoint/2010/main" val="26273244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48</a:t>
            </a:fld>
            <a:endParaRPr lang="en-US" dirty="0"/>
          </a:p>
        </p:txBody>
      </p:sp>
    </p:spTree>
    <p:extLst>
      <p:ext uri="{BB962C8B-B14F-4D97-AF65-F5344CB8AC3E}">
        <p14:creationId xmlns:p14="http://schemas.microsoft.com/office/powerpoint/2010/main" val="35068029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9442941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50</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5657919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51</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3343829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2655907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ABE45-11AC-DB13-1CB8-E378003A22CB}"/>
            </a:ext>
          </a:extLst>
        </p:cNvPr>
        <p:cNvGrpSpPr/>
        <p:nvPr/>
      </p:nvGrpSpPr>
      <p:grpSpPr>
        <a:xfrm>
          <a:off x="0" y="0"/>
          <a:ext cx="0" cy="0"/>
          <a:chOff x="0" y="0"/>
          <a:chExt cx="0" cy="0"/>
        </a:xfrm>
      </p:grpSpPr>
      <p:sp>
        <p:nvSpPr>
          <p:cNvPr id="165890" name="Rectangle 7">
            <a:extLst>
              <a:ext uri="{FF2B5EF4-FFF2-40B4-BE49-F238E27FC236}">
                <a16:creationId xmlns:a16="http://schemas.microsoft.com/office/drawing/2014/main" id="{3C47E84B-69FB-E11B-F8D0-B26A7A03B52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60490E46-6BB2-3142-9084-DC14671BE681}"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65891" name="Rectangle 2">
            <a:extLst>
              <a:ext uri="{FF2B5EF4-FFF2-40B4-BE49-F238E27FC236}">
                <a16:creationId xmlns:a16="http://schemas.microsoft.com/office/drawing/2014/main" id="{0AD55B23-04F3-BCE1-0D6C-E5B8EA667F51}"/>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80536EF2-D61D-98B9-636E-9CFFDBFAEF28}"/>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09597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A2825-AB61-264D-1BBA-24428B138861}"/>
            </a:ext>
          </a:extLst>
        </p:cNvPr>
        <p:cNvGrpSpPr/>
        <p:nvPr/>
      </p:nvGrpSpPr>
      <p:grpSpPr>
        <a:xfrm>
          <a:off x="0" y="0"/>
          <a:ext cx="0" cy="0"/>
          <a:chOff x="0" y="0"/>
          <a:chExt cx="0" cy="0"/>
        </a:xfrm>
      </p:grpSpPr>
      <p:sp>
        <p:nvSpPr>
          <p:cNvPr id="167938" name="Rectangle 7">
            <a:extLst>
              <a:ext uri="{FF2B5EF4-FFF2-40B4-BE49-F238E27FC236}">
                <a16:creationId xmlns:a16="http://schemas.microsoft.com/office/drawing/2014/main" id="{4CBADBD7-6F85-BC70-3D3F-0E1A5AF3328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9EDA46A-DB95-3B49-9E65-21EC2A344C8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67939" name="Rectangle 2">
            <a:extLst>
              <a:ext uri="{FF2B5EF4-FFF2-40B4-BE49-F238E27FC236}">
                <a16:creationId xmlns:a16="http://schemas.microsoft.com/office/drawing/2014/main" id="{EAF37C43-0395-9154-371B-519F560293E1}"/>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74D8B54F-D14E-3B6E-2279-5E1B58E89B8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4304683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0036-AD4A-761E-489F-D36EFC8A4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54041-7870-276A-327F-F48C01FAB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84A002-0B1D-5C25-BFE3-54B73D445F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43A67F-D4F9-15E7-AA18-AC0766665432}"/>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22F976-40C3-9141-8BBE-46B6AA258303}"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0299693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382016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1323373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22F976-40C3-9141-8BBE-46B6AA258303}" type="slidenum">
              <a:rPr kumimoji="0" lang="en-US" sz="1200" u="none" strike="noStrike" kern="1200" cap="none" spc="0" normalizeH="0" baseline="0" noProof="0" smtClean="0">
                <a:ln>
                  <a:noFill/>
                </a:ln>
                <a:solidFill>
                  <a:prstClr val="black"/>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u="none" strike="noStrike" kern="1200" cap="none" spc="0" normalizeH="0" baseline="0" noProof="0" dirty="0">
              <a:ln>
                <a:noFill/>
              </a:ln>
              <a:solidFill>
                <a:prstClr val="black"/>
              </a:solidFill>
              <a:effectLst/>
              <a:uLnTx/>
              <a:uFillTx/>
              <a:ea typeface="ＭＳ Ｐゴシック" pitchFamily="-106" charset="-128"/>
            </a:endParaRPr>
          </a:p>
        </p:txBody>
      </p:sp>
    </p:spTree>
    <p:extLst>
      <p:ext uri="{BB962C8B-B14F-4D97-AF65-F5344CB8AC3E}">
        <p14:creationId xmlns:p14="http://schemas.microsoft.com/office/powerpoint/2010/main" val="5245325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5742404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2541241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6995097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22F976-40C3-9141-8BBE-46B6AA258303}"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15962001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63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131629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Helvetica Neue"/>
                <a:cs typeface="Helvetica Neue"/>
              </a:rPr>
              <a:pPr eaLnBrk="1" hangingPunct="1"/>
              <a:t>64</a:t>
            </a:fld>
            <a:endParaRPr lang="en-US" sz="1200" b="0" dirty="0">
              <a:solidFill>
                <a:srgbClr val="000000"/>
              </a:solidFill>
              <a:latin typeface="Avenir Book" panose="02000503020000020003" pitchFamily="2" charset="0"/>
              <a:ea typeface="Helvetica Neue"/>
              <a:cs typeface="Helvetica Neue"/>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194987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4A86-FA90-6615-503E-C6E5CEF52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6153C-86CB-830D-2738-907655A7E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952A0-4E5A-2FB1-F23D-B21E97F2DDE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45A7785-33F8-6CB1-B657-7128642CF4E6}"/>
              </a:ext>
            </a:extLst>
          </p:cNvPr>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65</a:t>
            </a:fld>
            <a:endParaRPr lang="en-US" dirty="0">
              <a:solidFill>
                <a:srgbClr val="000000"/>
              </a:solidFill>
            </a:endParaRPr>
          </a:p>
        </p:txBody>
      </p:sp>
    </p:spTree>
    <p:extLst>
      <p:ext uri="{BB962C8B-B14F-4D97-AF65-F5344CB8AC3E}">
        <p14:creationId xmlns:p14="http://schemas.microsoft.com/office/powerpoint/2010/main" val="29204351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0372866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67</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41436889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68</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4251170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69</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205490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FA71-14FB-265E-4CEE-8AADA0A08AF8}"/>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F677CC5B-7E44-05E4-272A-18AE118B76F8}"/>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CAFDD98C-AC51-1AD5-55C7-73BC9D16F57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6818460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9584698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72</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575947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73</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6956422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74</a:t>
            </a:fld>
            <a:endParaRPr lang="en-US" dirty="0">
              <a:solidFill>
                <a:srgbClr val="000000"/>
              </a:solidFill>
            </a:endParaRPr>
          </a:p>
        </p:txBody>
      </p:sp>
    </p:spTree>
    <p:extLst>
      <p:ext uri="{BB962C8B-B14F-4D97-AF65-F5344CB8AC3E}">
        <p14:creationId xmlns:p14="http://schemas.microsoft.com/office/powerpoint/2010/main" val="15141048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20959773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76</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6600358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77</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8856302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30660640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86C743-EB2E-4844-8C59-8B4C0EDC01F2}" type="slidenum">
              <a:rPr lang="en-US" sz="1200">
                <a:solidFill>
                  <a:srgbClr val="000000"/>
                </a:solidFill>
                <a:latin typeface="Avenir Book" panose="02000503020000020003" pitchFamily="2" charset="0"/>
                <a:ea typeface="Avenir Medium" charset="0"/>
                <a:cs typeface="Avenir Medium" charset="0"/>
              </a:rPr>
              <a:pPr eaLnBrk="1" hangingPunct="1"/>
              <a:t>79</a:t>
            </a:fld>
            <a:endParaRPr lang="en-US" sz="1200" dirty="0">
              <a:solidFill>
                <a:srgbClr val="000000"/>
              </a:solidFill>
              <a:latin typeface="Avenir Book" panose="02000503020000020003" pitchFamily="2" charset="0"/>
              <a:ea typeface="Avenir Medium" charset="0"/>
              <a:cs typeface="Avenir Medium"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412884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u="none" strike="noStrike" kern="1200" cap="none" spc="0" normalizeH="0" baseline="0" noProof="0" smtClean="0">
                <a:ln>
                  <a:noFill/>
                </a:ln>
                <a:solidFill>
                  <a:prstClr val="black"/>
                </a:solidFill>
                <a:effectLst/>
                <a:uLnTx/>
                <a:uFillTx/>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u="none" strike="noStrike" kern="1200" cap="none" spc="0" normalizeH="0" baseline="0" noProof="0" dirty="0">
              <a:ln>
                <a:noFill/>
              </a:ln>
              <a:solidFill>
                <a:prstClr val="black"/>
              </a:solidFill>
              <a:effectLst/>
              <a:uLnTx/>
              <a:uFillTx/>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4B1985-1251-304A-8740-248AE345719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8F234DC-9E23-1442-96F7-A97D139B502B}"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E913F99-277B-3A40-BD92-F885C85E77F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B4266743-AB09-3F4A-A971-977242EA037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E2AE00E6-FEAE-AD48-A6F8-687FBBA649B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7B501870-B538-184C-940B-B3753F6BFEE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754622D-35B3-684C-98EB-3BCE859B45D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1EC6976-CAAB-084C-9798-7D8A0DC27BD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5718F3C-C19B-934C-A3D5-19C26FD083B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5"/>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5"/>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73D446D-876F-B849-941F-DE20F002E9C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E2E3C02-D8CF-5C4B-A7AA-7F26136BF0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0000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91F3703-9A00-BF4C-8273-A979F83BA768}"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627739C-61EC-8345-8FD4-ECF1DF84239F}"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0D81468-DC6E-6F4B-B876-544E820BF667}"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57A4153-B624-DC42-AE63-0262F5BB830A}"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D8905772-BA6B-D745-9256-82B97CB28EA1}"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C1553A6-3CF5-5D4A-BC4C-B4DF37401B9D}"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B205836F-0FE8-0748-884F-FD9C8769CB32}"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3679B4A-67E4-0C48-841A-0B3F34D02C44}"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6909D0A-66AC-8F4D-90C6-BCAA1F4CD034}"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F48A5AC-9945-B247-A540-96F0949F4A83}"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C28946B-9383-FC44-B6FE-C53A32675424}" type="slidenum">
              <a:rPr lang="en-US"/>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9831" name="Rectangle 39"/>
          <p:cNvSpPr>
            <a:spLocks noGrp="1" noChangeArrowheads="1"/>
          </p:cNvSpPr>
          <p:nvPr>
            <p:ph type="ctrTitle" sz="quarter"/>
          </p:nvPr>
        </p:nvSpPr>
        <p:spPr>
          <a:xfrm>
            <a:off x="685800" y="1692321"/>
            <a:ext cx="7772400" cy="1736725"/>
          </a:xfrm>
        </p:spPr>
        <p:txBody>
          <a:bodyPr anchor="b"/>
          <a:lstStyle>
            <a:lvl1pPr>
              <a:defRPr sz="5400" b="0" i="0">
                <a:latin typeface="Avenir Book" panose="02000503020000020003" pitchFamily="2" charset="0"/>
              </a:defRPr>
            </a:lvl1pPr>
          </a:lstStyle>
          <a:p>
            <a:r>
              <a:rPr lang="en-US" dirty="0"/>
              <a:t>Click to edit Master title style</a:t>
            </a:r>
          </a:p>
        </p:txBody>
      </p:sp>
      <p:sp>
        <p:nvSpPr>
          <p:cNvPr id="28983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pPr>
              <a:defRPr/>
            </a:pPr>
            <a:fld id="{2B70D446-1B01-3E42-9F15-C51F9D37D910}"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CA1F9A9-9569-B447-9C70-BF84E56341D5}"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E7A524E-845B-0341-9072-C0B2326FDAF4}"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7F6AF88-11F9-104C-8866-A09E03AFAFC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56F15A5-BA91-0D46-A38B-2ABD986AD0A7}"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1337BBC8-F9B4-FD44-8C46-B20B2D65B2C5}"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A26691BA-7E86-3B40-8441-2D2855985ADB}"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481BEB-8F3E-9143-AB52-BDA423D3A9B2}"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DB43744-D8E5-DD43-8AD4-716C1DCC409F}"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D6963DFB-5D76-1748-BC1D-A9D93513F99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6A2A23B-4935-4346-8865-91C9B881C0F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4DC125-32C4-9240-8B07-F9715C129AF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CE08C8-C45A-1C49-8F45-16A8368CDB5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AD396EE-DCA7-2141-AD73-37A3F67F6F4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A3E2545-1512-D54A-B6B4-737DE30ECF1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9CD04A-D219-8548-BBC0-9A586E0199A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57E9B0C-7AD5-464F-8914-E3AF133DD0B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E2E3C02-D8CF-5C4B-A7AA-7F26136BF0F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A8D7611-62F1-D646-AB09-030160064A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BA3DE42-E492-E84A-BFBB-E612C91C749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8D94EAB-CEE5-4845-A615-EA379E28BE3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D355A52-5E2C-AA49-AB51-938790D446E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4DC125-32C4-9240-8B07-F9715C129AF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CE08C8-C45A-1C49-8F45-16A8368CDB5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AD396EE-DCA7-2141-AD73-37A3F67F6F4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A3E2545-1512-D54A-B6B4-737DE30ECF1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9CD04A-D219-8548-BBC0-9A586E0199A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57E9B0C-7AD5-464F-8914-E3AF133DD0B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E2E3C02-D8CF-5C4B-A7AA-7F26136BF0F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A8D7611-62F1-D646-AB09-030160064A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BA3DE42-E492-E84A-BFBB-E612C91C749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8D94EAB-CEE5-4845-A615-EA379E28BE3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D355A52-5E2C-AA49-AB51-938790D446E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391419-4631-954D-A589-75A7418AB3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86503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A64D2BF-5F2B-6F4A-930C-1C00B458100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A84C55E-9A25-7548-97DE-3CBA7B74712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227793F-AF23-2847-BA4F-7731297DC55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90879A3-E875-8C4D-8AF4-418777A4DEB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78498FF-1F2C-584D-9941-B545EE3BEDC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80C4E1A-8025-0B4C-9CB7-825C17C1255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8F7159C-CB9E-224D-9DCF-DA00C916BAA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C20B49C-29F2-C246-A40A-E591F5567C5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8B9CAE4-8EC6-6A4A-AF46-BF234DBFF80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93EC023-838E-904E-806C-01BBE8DE2CC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93B534D-DCC0-8F48-8041-7D08FE91619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D50C6C7-384B-F54F-ABFD-3301480F3C2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91F3703-9A00-BF4C-8273-A979F83BA768}" type="slidenum">
              <a:rPr lang="en-US"/>
              <a:pPr/>
              <a:t>‹#›</a:t>
            </a:fld>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627739C-61EC-8345-8FD4-ECF1DF84239F}" type="slidenum">
              <a:rPr lang="en-US"/>
              <a:pPr/>
              <a:t>‹#›</a:t>
            </a:fld>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0D81468-DC6E-6F4B-B876-544E820BF667}" type="slidenum">
              <a:rPr lang="en-US"/>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57A4153-B624-DC42-AE63-0262F5BB830A}" type="slidenum">
              <a:rPr lang="en-US"/>
              <a:pPr/>
              <a:t>‹#›</a:t>
            </a:fld>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D8905772-BA6B-D745-9256-82B97CB28EA1}" type="slidenum">
              <a:rPr lang="en-US"/>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C1553A6-3CF5-5D4A-BC4C-B4DF37401B9D}" type="slidenum">
              <a:rPr lang="en-US"/>
              <a:pPr/>
              <a:t>‹#›</a:t>
            </a:fld>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B205836F-0FE8-0748-884F-FD9C8769CB32}" type="slidenum">
              <a:rPr lang="en-US"/>
              <a:pPr/>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3679B4A-67E4-0C48-841A-0B3F34D02C44}" type="slidenum">
              <a:rPr lang="en-US"/>
              <a:pPr/>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6909D0A-66AC-8F4D-90C6-BCAA1F4CD034}" type="slidenum">
              <a:rPr lang="en-US"/>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F48A5AC-9945-B247-A540-96F0949F4A83}" type="slidenum">
              <a:rPr lang="en-US"/>
              <a:pPr/>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C72C268-6FEF-F94E-BE2C-1A0A57116356}" type="datetime1">
              <a:rPr lang="en-US"/>
              <a:pPr/>
              <a:t>7/2/24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C28946B-9383-FC44-B6FE-C53A32675424}" type="slidenum">
              <a:rPr lang="en-US"/>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8398359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8369494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7065254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07918183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42354294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7031909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16487973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44655748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407044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49079921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7661827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45781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54457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93"/>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518"/>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233323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0228243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28612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7679836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428589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8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94319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80"/>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41797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925957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8EE7AB74-9C2D-433E-80DD-5D5858B96F3E}"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8A36824-3AB8-4AF9-9294-BE8EB87949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045729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3688818868"/>
      </p:ext>
    </p:extLst>
  </p:cSld>
  <p:clrMapOvr>
    <a:masterClrMapping/>
  </p:clrMapOvr>
  <p:transition spd="slow"/>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2523664846"/>
      </p:ext>
    </p:extLst>
  </p:cSld>
  <p:clrMapOvr>
    <a:masterClrMapping/>
  </p:clrMapOvr>
  <p:transition spd="slow"/>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1949126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638062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1948363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37880524"/>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9196069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5520331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7532494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1673451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35603219"/>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236931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705206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1167891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82148657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4938534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10750640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11116912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25376396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149440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83394600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63461477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056383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9737517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85800" y="1981200"/>
            <a:ext cx="7772400" cy="4114800"/>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b="0" i="0">
                <a:latin typeface="Avenir Book" panose="02000503020000020003" pitchFamily="2" charset="0"/>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a:defRPr/>
            </a:pPr>
            <a:endParaRPr lang="en-US" dirty="0"/>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b="0" i="0">
                <a:latin typeface="Avenir Book" panose="02000503020000020003" pitchFamily="2" charset="0"/>
              </a:defRPr>
            </a:lvl1pPr>
          </a:lstStyle>
          <a:p>
            <a:pPr>
              <a:defRPr/>
            </a:pPr>
            <a:fld id="{6ADE6A3C-6580-2F42-BE50-21DFC71C2EF1}" type="slidenum">
              <a:rPr lang="en-US" smtClean="0"/>
              <a:pPr>
                <a:defRPr/>
              </a:pPr>
              <a:t>‹#›</a:t>
            </a:fld>
            <a:endParaRPr lang="en-US" dirty="0"/>
          </a:p>
        </p:txBody>
      </p:sp>
    </p:spTree>
    <p:extLst>
      <p:ext uri="{BB962C8B-B14F-4D97-AF65-F5344CB8AC3E}">
        <p14:creationId xmlns:p14="http://schemas.microsoft.com/office/powerpoint/2010/main" val="2152498357"/>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pPr>
              <a:defRPr/>
            </a:pPr>
            <a:fld id="{FA855C6F-7780-F34B-8167-8DA13BCC8A7B}"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457722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19143922"/>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14575836"/>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99870514"/>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5503646"/>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73735660"/>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0378648"/>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496097"/>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87055734"/>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2510774"/>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4071356"/>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7668896"/>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967084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8.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71.xml"/><Relationship Id="rId1" Type="http://schemas.openxmlformats.org/officeDocument/2006/relationships/slideLayout" Target="../slideLayouts/slideLayout7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11.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12.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1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theme" Target="../theme/theme14.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theme" Target="../theme/theme15.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theme" Target="../theme/theme16.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48.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theme" Target="../theme/theme17.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0" Type="http://schemas.openxmlformats.org/officeDocument/2006/relationships/slideLayout" Target="../slideLayouts/slideLayout150.xml"/><Relationship Id="rId4" Type="http://schemas.openxmlformats.org/officeDocument/2006/relationships/slideLayout" Target="../slideLayouts/slideLayout144.xml"/><Relationship Id="rId9" Type="http://schemas.openxmlformats.org/officeDocument/2006/relationships/slideLayout" Target="../slideLayouts/slideLayout149.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52.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5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20.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21.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22.xml.rels><?xml version="1.0" encoding="UTF-8" standalone="yes"?>
<Relationships xmlns="http://schemas.openxmlformats.org/package/2006/relationships"><Relationship Id="rId3" Type="http://schemas.openxmlformats.org/officeDocument/2006/relationships/theme" Target="../theme/theme22.xml"/><Relationship Id="rId2" Type="http://schemas.openxmlformats.org/officeDocument/2006/relationships/slideLayout" Target="../slideLayouts/slideLayout177.xml"/><Relationship Id="rId1" Type="http://schemas.openxmlformats.org/officeDocument/2006/relationships/slideLayout" Target="../slideLayouts/slideLayout176.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theme" Target="../theme/theme23.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51202" name="Group 2"/>
          <p:cNvGrpSpPr>
            <a:grpSpLocks/>
          </p:cNvGrpSpPr>
          <p:nvPr/>
        </p:nvGrpSpPr>
        <p:grpSpPr bwMode="auto">
          <a:xfrm>
            <a:off x="1589" y="0"/>
            <a:ext cx="9148763" cy="6851650"/>
            <a:chOff x="1" y="0"/>
            <a:chExt cx="5763" cy="4316"/>
          </a:xfrm>
        </p:grpSpPr>
        <p:sp>
          <p:nvSpPr>
            <p:cNvPr id="42291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51211" name="Group 6"/>
            <p:cNvGrpSpPr>
              <a:grpSpLocks/>
            </p:cNvGrpSpPr>
            <p:nvPr/>
          </p:nvGrpSpPr>
          <p:grpSpPr bwMode="auto">
            <a:xfrm>
              <a:off x="288" y="0"/>
              <a:ext cx="5098" cy="4316"/>
              <a:chOff x="288" y="0"/>
              <a:chExt cx="5098" cy="4316"/>
            </a:xfrm>
          </p:grpSpPr>
          <p:sp>
            <p:nvSpPr>
              <p:cNvPr id="42291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42293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4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51223" name="Group 31"/>
            <p:cNvGrpSpPr>
              <a:grpSpLocks/>
            </p:cNvGrpSpPr>
            <p:nvPr/>
          </p:nvGrpSpPr>
          <p:grpSpPr bwMode="auto">
            <a:xfrm>
              <a:off x="1" y="392"/>
              <a:ext cx="5758" cy="1571"/>
              <a:chOff x="1" y="392"/>
              <a:chExt cx="5758" cy="1571"/>
            </a:xfrm>
          </p:grpSpPr>
          <p:sp>
            <p:nvSpPr>
              <p:cNvPr id="42294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4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5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51"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295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D61F656E-11DA-D74D-B2D0-8B4194B072E2}" type="slidenum">
              <a:rPr lang="en-US" smtClean="0"/>
              <a:pPr>
                <a:defRPr/>
              </a:pPr>
              <a:t>‹#›</a:t>
            </a:fld>
            <a:endParaRPr lang="en-US" dirty="0"/>
          </a:p>
        </p:txBody>
      </p:sp>
      <p:sp>
        <p:nvSpPr>
          <p:cNvPr id="422955"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24431711"/>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 id="2147484817"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8675" name="Rectangle 3"/>
          <p:cNvSpPr>
            <a:spLocks noGrp="1" noChangeArrowheads="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51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i="0">
                <a:latin typeface="Avenir Book" panose="02000503020000020003" pitchFamily="2" charset="0"/>
              </a:defRPr>
            </a:lvl1pPr>
          </a:lstStyle>
          <a:p>
            <a:pPr>
              <a:defRPr/>
            </a:pPr>
            <a:endParaRPr lang="en-US" dirty="0">
              <a:solidFill>
                <a:srgbClr val="000000"/>
              </a:solidFill>
              <a:ea typeface=""/>
              <a:cs typeface=""/>
            </a:endParaRPr>
          </a:p>
        </p:txBody>
      </p:sp>
      <p:sp>
        <p:nvSpPr>
          <p:cNvPr id="3051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i="0">
                <a:latin typeface="Avenir Book" panose="02000503020000020003" pitchFamily="2" charset="0"/>
              </a:defRPr>
            </a:lvl1pPr>
          </a:lstStyle>
          <a:p>
            <a:pPr>
              <a:defRPr/>
            </a:pPr>
            <a:endParaRPr lang="en-US" dirty="0">
              <a:solidFill>
                <a:srgbClr val="000000"/>
              </a:solidFill>
              <a:ea typeface=""/>
              <a:cs typeface=""/>
            </a:endParaRPr>
          </a:p>
        </p:txBody>
      </p:sp>
      <p:sp>
        <p:nvSpPr>
          <p:cNvPr id="3051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i="0">
                <a:latin typeface="Avenir Book" panose="02000503020000020003" pitchFamily="2" charset="0"/>
              </a:defRPr>
            </a:lvl1pPr>
          </a:lstStyle>
          <a:p>
            <a:pPr>
              <a:defRPr/>
            </a:pPr>
            <a:fld id="{571A56C6-D739-444E-8D69-7265677F00E6}" type="slidenum">
              <a:rPr lang="en-US" smtClean="0">
                <a:solidFill>
                  <a:srgbClr val="000000"/>
                </a:solidFill>
                <a:ea typeface=""/>
                <a:cs typeface=""/>
              </a:rPr>
              <a:pPr>
                <a:defRPr/>
              </a:pPr>
              <a:t>‹#›</a:t>
            </a:fld>
            <a:endParaRPr lang="en-US" dirty="0">
              <a:solidFill>
                <a:srgbClr val="000000"/>
              </a:solidFill>
              <a:ea typeface=""/>
              <a:cs typeface=""/>
            </a:endParaRPr>
          </a:p>
        </p:txBody>
      </p:sp>
    </p:spTree>
    <p:extLst>
      <p:ext uri="{BB962C8B-B14F-4D97-AF65-F5344CB8AC3E}">
        <p14:creationId xmlns:p14="http://schemas.microsoft.com/office/powerpoint/2010/main" val="115341798"/>
      </p:ext>
    </p:extLst>
  </p:cSld>
  <p:clrMap bg1="lt1" tx1="dk1" bg2="lt2" tx2="dk2" accent1="accent1" accent2="accent2" accent3="accent3" accent4="accent4" accent5="accent5" accent6="accent6" hlink="hlink" folHlink="folHlink"/>
  <p:sldLayoutIdLst>
    <p:sldLayoutId id="2147485362" r:id="rId1"/>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861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861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i="0">
                <a:solidFill>
                  <a:srgbClr val="898989"/>
                </a:solidFill>
                <a:latin typeface="Avenir Book" panose="02000503020000020003" pitchFamily="2" charset="0"/>
                <a:ea typeface="Avenir Book" panose="02000503020000020003" pitchFamily="2" charset="0"/>
                <a:cs typeface="Avenir Book" panose="02000503020000020003" pitchFamily="2" charset="0"/>
              </a:defRPr>
            </a:lvl1pPr>
          </a:lstStyle>
          <a:p>
            <a:fld id="{0C72C268-6FEF-F94E-BE2C-1A0A57116356}" type="datetime1">
              <a:rPr lang="en-US" smtClean="0"/>
              <a:pPr/>
              <a:t>7/2/24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ea typeface="+mn-ea"/>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0" i="0">
                <a:solidFill>
                  <a:srgbClr val="898989"/>
                </a:solidFill>
                <a:latin typeface="Avenir Book" panose="02000503020000020003" pitchFamily="2" charset="0"/>
                <a:ea typeface="Avenir Book" panose="02000503020000020003" pitchFamily="2" charset="0"/>
                <a:cs typeface="Avenir Book" panose="02000503020000020003" pitchFamily="2" charset="0"/>
              </a:defRPr>
            </a:lvl1pPr>
          </a:lstStyle>
          <a:p>
            <a:fld id="{62EBA050-489D-8B4F-88EA-5B6D914DB8D9}" type="slidenum">
              <a:rPr lang="en-US" smtClean="0"/>
              <a:pPr/>
              <a:t>‹#›</a:t>
            </a:fld>
            <a:endParaRPr lang="en-US" dirty="0"/>
          </a:p>
        </p:txBody>
      </p:sp>
    </p:spTree>
    <p:extLst>
      <p:ext uri="{BB962C8B-B14F-4D97-AF65-F5344CB8AC3E}">
        <p14:creationId xmlns:p14="http://schemas.microsoft.com/office/powerpoint/2010/main" val="420137909"/>
      </p:ext>
    </p:extLst>
  </p:cSld>
  <p:clrMap bg1="lt1" tx1="dk1" bg2="lt2" tx2="dk2" accent1="accent1" accent2="accent2" accent3="accent3" accent4="accent4" accent5="accent5" accent6="accent6" hlink="hlink" folHlink="folHlink"/>
  <p:sldLayoutIdLst>
    <p:sldLayoutId id="2147484852" r:id="rId1"/>
    <p:sldLayoutId id="2147484853" r:id="rId2"/>
    <p:sldLayoutId id="2147484854" r:id="rId3"/>
    <p:sldLayoutId id="2147484855" r:id="rId4"/>
    <p:sldLayoutId id="2147484856" r:id="rId5"/>
    <p:sldLayoutId id="2147484857" r:id="rId6"/>
    <p:sldLayoutId id="2147484858" r:id="rId7"/>
    <p:sldLayoutId id="2147484859" r:id="rId8"/>
    <p:sldLayoutId id="2147484860" r:id="rId9"/>
    <p:sldLayoutId id="2147484861" r:id="rId10"/>
    <p:sldLayoutId id="2147484862" r:id="rId11"/>
  </p:sldLayoutIdLst>
  <p:txStyles>
    <p:titleStyle>
      <a:lvl1pPr algn="ctr" defTabSz="457200" rtl="0" eaLnBrk="0" fontAlgn="base" hangingPunct="0">
        <a:spcBef>
          <a:spcPct val="0"/>
        </a:spcBef>
        <a:spcAft>
          <a:spcPct val="0"/>
        </a:spcAft>
        <a:defRPr sz="44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2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4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6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8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2900" indent="-342900" algn="l" defTabSz="457200" rtl="0" eaLnBrk="0" fontAlgn="base" hangingPunct="0">
        <a:spcBef>
          <a:spcPct val="20000"/>
        </a:spcBef>
        <a:spcAft>
          <a:spcPct val="0"/>
        </a:spcAft>
        <a:buFont typeface="Arial" charset="0"/>
        <a:buChar char="•"/>
        <a:defRPr sz="3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defTabSz="457200" rtl="0" eaLnBrk="0" fontAlgn="base" hangingPunct="0">
        <a:spcBef>
          <a:spcPct val="20000"/>
        </a:spcBef>
        <a:spcAft>
          <a:spcPct val="0"/>
        </a:spcAft>
        <a:buFont typeface="Arial" charset="0"/>
        <a:buChar char="–"/>
        <a:defRPr sz="2800" b="0" i="0" kern="1200">
          <a:solidFill>
            <a:schemeClr val="tx1"/>
          </a:solidFill>
          <a:latin typeface="Avenir Book" panose="02000503020000020003" pitchFamily="2" charset="0"/>
          <a:ea typeface="Avenir Book" panose="02000503020000020003" pitchFamily="2" charset="0"/>
          <a:cs typeface="+mn-cs"/>
        </a:defRPr>
      </a:lvl2pPr>
      <a:lvl3pPr marL="1143000" indent="-228600" algn="l" defTabSz="457200" rtl="0" eaLnBrk="0" fontAlgn="base" hangingPunct="0">
        <a:spcBef>
          <a:spcPct val="20000"/>
        </a:spcBef>
        <a:spcAft>
          <a:spcPct val="0"/>
        </a:spcAft>
        <a:buFont typeface="Arial" charset="0"/>
        <a:buChar char="•"/>
        <a:defRPr sz="2400" b="0" i="0" kern="1200">
          <a:solidFill>
            <a:schemeClr val="tx1"/>
          </a:solidFill>
          <a:latin typeface="Avenir Book" panose="02000503020000020003" pitchFamily="2" charset="0"/>
          <a:ea typeface="Avenir Book" panose="02000503020000020003" pitchFamily="2" charset="0"/>
          <a:cs typeface="+mn-cs"/>
        </a:defRPr>
      </a:lvl3pPr>
      <a:lvl4pPr marL="1600200" indent="-228600" algn="l" defTabSz="457200" rtl="0" eaLnBrk="0" fontAlgn="base" hangingPunct="0">
        <a:spcBef>
          <a:spcPct val="20000"/>
        </a:spcBef>
        <a:spcAft>
          <a:spcPct val="0"/>
        </a:spcAft>
        <a:buFont typeface="Arial" charset="0"/>
        <a:buChar char="–"/>
        <a:defRPr sz="2000" b="0" i="0" kern="1200">
          <a:solidFill>
            <a:schemeClr val="tx1"/>
          </a:solidFill>
          <a:latin typeface="Avenir Book" panose="02000503020000020003" pitchFamily="2" charset="0"/>
          <a:ea typeface="Avenir Book" panose="02000503020000020003" pitchFamily="2" charset="0"/>
          <a:cs typeface="+mn-cs"/>
        </a:defRPr>
      </a:lvl4pPr>
      <a:lvl5pPr marL="2057400" indent="-228600" algn="l" defTabSz="457200" rtl="0" eaLnBrk="0" fontAlgn="base" hangingPunct="0">
        <a:spcBef>
          <a:spcPct val="20000"/>
        </a:spcBef>
        <a:spcAft>
          <a:spcPct val="0"/>
        </a:spcAft>
        <a:buFont typeface="Arial" charset="0"/>
        <a:buChar char="»"/>
        <a:defRPr sz="2000" b="0" i="0" kern="1200">
          <a:solidFill>
            <a:schemeClr val="tx1"/>
          </a:solidFill>
          <a:latin typeface="Avenir Book" panose="02000503020000020003" pitchFamily="2" charset="0"/>
          <a:ea typeface="Avenir Book" panose="02000503020000020003" pitchFamily="2"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D60093"/>
        </a:solidFill>
        <a:effectLst/>
      </p:bgPr>
    </p:bg>
    <p:spTree>
      <p:nvGrpSpPr>
        <p:cNvPr id="1" name=""/>
        <p:cNvGrpSpPr/>
        <p:nvPr/>
      </p:nvGrpSpPr>
      <p:grpSpPr>
        <a:xfrm>
          <a:off x="0" y="0"/>
          <a:ext cx="0" cy="0"/>
          <a:chOff x="0" y="0"/>
          <a:chExt cx="0" cy="0"/>
        </a:xfrm>
      </p:grpSpPr>
      <p:grpSp>
        <p:nvGrpSpPr>
          <p:cNvPr id="56322" name="Group 2"/>
          <p:cNvGrpSpPr>
            <a:grpSpLocks/>
          </p:cNvGrpSpPr>
          <p:nvPr/>
        </p:nvGrpSpPr>
        <p:grpSpPr bwMode="auto">
          <a:xfrm>
            <a:off x="1590" y="0"/>
            <a:ext cx="9148762" cy="6851650"/>
            <a:chOff x="1" y="0"/>
            <a:chExt cx="5763" cy="4316"/>
          </a:xfrm>
        </p:grpSpPr>
        <p:sp>
          <p:nvSpPr>
            <p:cNvPr id="28877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31" name="Group 6"/>
            <p:cNvGrpSpPr>
              <a:grpSpLocks/>
            </p:cNvGrpSpPr>
            <p:nvPr/>
          </p:nvGrpSpPr>
          <p:grpSpPr bwMode="auto">
            <a:xfrm>
              <a:off x="288" y="0"/>
              <a:ext cx="5098" cy="4316"/>
              <a:chOff x="288" y="0"/>
              <a:chExt cx="5098" cy="4316"/>
            </a:xfrm>
          </p:grpSpPr>
          <p:sp>
            <p:nvSpPr>
              <p:cNvPr id="28877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78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43" name="Group 31"/>
            <p:cNvGrpSpPr>
              <a:grpSpLocks/>
            </p:cNvGrpSpPr>
            <p:nvPr/>
          </p:nvGrpSpPr>
          <p:grpSpPr bwMode="auto">
            <a:xfrm>
              <a:off x="1" y="392"/>
              <a:ext cx="5758" cy="1571"/>
              <a:chOff x="1" y="392"/>
              <a:chExt cx="5758" cy="1571"/>
            </a:xfrm>
          </p:grpSpPr>
          <p:sp>
            <p:nvSpPr>
              <p:cNvPr id="28880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7" name="Rectangle 39"/>
          <p:cNvSpPr>
            <a:spLocks noGrp="1" noChangeArrowheads="1"/>
          </p:cNvSpPr>
          <p:nvPr>
            <p:ph type="title"/>
          </p:nvPr>
        </p:nvSpPr>
        <p:spPr bwMode="auto">
          <a:xfrm>
            <a:off x="457200" y="277859"/>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288808"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28880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288810"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fld id="{0BB269A6-0E29-FA47-9DF5-78AE8E4A8FB1}" type="slidenum">
              <a:rPr lang="en-US" smtClean="0">
                <a:solidFill>
                  <a:srgbClr val="FFFFFF"/>
                </a:solidFill>
              </a:rPr>
              <a:pPr>
                <a:defRPr/>
              </a:pPr>
              <a:t>‹#›</a:t>
            </a:fld>
            <a:endParaRPr lang="en-US" dirty="0">
              <a:solidFill>
                <a:srgbClr val="FFFFFF"/>
              </a:solidFill>
            </a:endParaRPr>
          </a:p>
        </p:txBody>
      </p:sp>
      <p:sp>
        <p:nvSpPr>
          <p:cNvPr id="288811"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0805333"/>
      </p:ext>
    </p:extLst>
  </p:cSld>
  <p:clrMap bg1="dk2" tx1="lt1" bg2="dk1" tx2="lt2" accent1="accent1" accent2="accent2" accent3="accent3" accent4="accent4" accent5="accent5" accent6="accent6" hlink="hlink" folHlink="folHlink"/>
  <p:sldLayoutIdLst>
    <p:sldLayoutId id="2147484877" r:id="rId1"/>
    <p:sldLayoutId id="2147484878" r:id="rId2"/>
    <p:sldLayoutId id="214748487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Lst>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0EFC1D49-FFB5-0C44-B3F2-FF341800ED5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5204469"/>
      </p:ext>
    </p:extLst>
  </p:cSld>
  <p:clrMap bg1="lt1" tx1="dk1" bg2="lt2" tx2="dk2" accent1="accent1" accent2="accent2" accent3="accent3" accent4="accent4" accent5="accent5" accent6="accent6" hlink="hlink" folHlink="folHlink"/>
  <p:sldLayoutIdLst>
    <p:sldLayoutId id="2147484889" r:id="rId1"/>
    <p:sldLayoutId id="2147484890" r:id="rId2"/>
    <p:sldLayoutId id="2147484891" r:id="rId3"/>
    <p:sldLayoutId id="2147484892" r:id="rId4"/>
    <p:sldLayoutId id="2147484893" r:id="rId5"/>
    <p:sldLayoutId id="2147484894" r:id="rId6"/>
    <p:sldLayoutId id="2147484895" r:id="rId7"/>
    <p:sldLayoutId id="2147484896" r:id="rId8"/>
    <p:sldLayoutId id="2147484897" r:id="rId9"/>
    <p:sldLayoutId id="2147484898" r:id="rId10"/>
    <p:sldLayoutId id="214748489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0EFC1D49-FFB5-0C44-B3F2-FF341800ED5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97270653"/>
      </p:ext>
    </p:extLst>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4563721"/>
      </p:ext>
    </p:extLst>
  </p:cSld>
  <p:clrMap bg1="lt1" tx1="dk1" bg2="lt2" tx2="dk2" accent1="accent1" accent2="accent2" accent3="accent3" accent4="accent4" accent5="accent5" accent6="accent6" hlink="hlink" folHlink="folHlink"/>
  <p:sldLayoutIdLst>
    <p:sldLayoutId id="214748493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94723450"/>
      </p:ext>
    </p:extLst>
  </p:cSld>
  <p:clrMap bg1="lt1" tx1="dk1" bg2="lt2" tx2="dk2" accent1="accent1" accent2="accent2" accent3="accent3" accent4="accent4" accent5="accent5" accent6="accent6" hlink="hlink" folHlink="folHlink"/>
  <p:sldLayoutIdLst>
    <p:sldLayoutId id="2147484939" r:id="rId1"/>
    <p:sldLayoutId id="2147485302" r:id="rId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7632596"/>
      </p:ext>
    </p:extLst>
  </p:cSld>
  <p:clrMap bg1="lt1" tx1="dk1" bg2="lt2" tx2="dk2" accent1="accent1" accent2="accent2" accent3="accent3" accent4="accent4" accent5="accent5" accent6="accent6" hlink="hlink" folHlink="folHlink"/>
  <p:sldLayoutIdLst>
    <p:sldLayoutId id="2147484956" r:id="rId1"/>
    <p:sldLayoutId id="2147484957" r:id="rId2"/>
    <p:sldLayoutId id="2147484958" r:id="rId3"/>
    <p:sldLayoutId id="2147484959" r:id="rId4"/>
    <p:sldLayoutId id="2147484960" r:id="rId5"/>
    <p:sldLayoutId id="2147484961" r:id="rId6"/>
    <p:sldLayoutId id="2147484962" r:id="rId7"/>
    <p:sldLayoutId id="2147484963" r:id="rId8"/>
    <p:sldLayoutId id="2147484964" r:id="rId9"/>
    <p:sldLayoutId id="2147484965" r:id="rId10"/>
    <p:sldLayoutId id="2147484966" r:id="rId11"/>
    <p:sldLayoutId id="2147484967"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9000CBC9-D8EF-714A-9C9C-57FE7F179C9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60467447"/>
      </p:ext>
    </p:extLst>
  </p:cSld>
  <p:clrMap bg1="lt1" tx1="dk1" bg2="lt2" tx2="dk2" accent1="accent1" accent2="accent2" accent3="accent3" accent4="accent4" accent5="accent5" accent6="accent6" hlink="hlink" folHlink="folHlink"/>
  <p:sldLayoutIdLst>
    <p:sldLayoutId id="2147485009" r:id="rId1"/>
    <p:sldLayoutId id="2147485010" r:id="rId2"/>
    <p:sldLayoutId id="2147485011" r:id="rId3"/>
    <p:sldLayoutId id="2147485012" r:id="rId4"/>
    <p:sldLayoutId id="2147485013" r:id="rId5"/>
    <p:sldLayoutId id="2147485014" r:id="rId6"/>
    <p:sldLayoutId id="2147485015" r:id="rId7"/>
    <p:sldLayoutId id="2147485016" r:id="rId8"/>
    <p:sldLayoutId id="2147485017" r:id="rId9"/>
    <p:sldLayoutId id="2147485018" r:id="rId10"/>
    <p:sldLayoutId id="2147485019" r:id="rId11"/>
    <p:sldLayoutId id="2147485020"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467529959"/>
      </p:ext>
    </p:extLst>
  </p:cSld>
  <p:clrMap bg1="lt1" tx1="dk1" bg2="lt2" tx2="dk2" accent1="accent1" accent2="accent2" accent3="accent3" accent4="accent4" accent5="accent5" accent6="accent6" hlink="hlink" folHlink="folHlink"/>
  <p:sldLayoutIdLst>
    <p:sldLayoutId id="2147485147" r:id="rId1"/>
    <p:sldLayoutId id="2147485148" r:id="rId2"/>
    <p:sldLayoutId id="2147485149" r:id="rId3"/>
    <p:sldLayoutId id="2147485150" r:id="rId4"/>
    <p:sldLayoutId id="2147485151" r:id="rId5"/>
    <p:sldLayoutId id="2147485152" r:id="rId6"/>
    <p:sldLayoutId id="2147485153" r:id="rId7"/>
    <p:sldLayoutId id="2147485154" r:id="rId8"/>
    <p:sldLayoutId id="2147485155" r:id="rId9"/>
    <p:sldLayoutId id="2147485156" r:id="rId10"/>
    <p:sldLayoutId id="2147485157" r:id="rId11"/>
    <p:sldLayoutId id="2147485158"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1A2FCBB9-B23C-6F44-AF90-3DB73D2169F1}"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B391419-4631-954D-A589-75A7418AB32B}"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483846044"/>
      </p:ext>
    </p:extLst>
  </p:cSld>
  <p:clrMap bg1="lt1" tx1="dk1" bg2="lt2" tx2="dk2" accent1="accent1" accent2="accent2" accent3="accent3" accent4="accent4" accent5="accent5" accent6="accent6" hlink="hlink" folHlink="folHlink"/>
  <p:sldLayoutIdLst>
    <p:sldLayoutId id="2147485160" r:id="rId1"/>
    <p:sldLayoutId id="2147485161" r:id="rId2"/>
    <p:sldLayoutId id="2147485162" r:id="rId3"/>
    <p:sldLayoutId id="2147485163" r:id="rId4"/>
    <p:sldLayoutId id="2147485164" r:id="rId5"/>
    <p:sldLayoutId id="2147485165" r:id="rId6"/>
    <p:sldLayoutId id="2147485166" r:id="rId7"/>
    <p:sldLayoutId id="2147485167" r:id="rId8"/>
    <p:sldLayoutId id="2147485168" r:id="rId9"/>
    <p:sldLayoutId id="2147485169" r:id="rId10"/>
    <p:sldLayoutId id="2147485170"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861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861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i="0">
                <a:solidFill>
                  <a:srgbClr val="898989"/>
                </a:solidFill>
                <a:latin typeface="Avenir Book" panose="02000503020000020003" pitchFamily="2" charset="0"/>
                <a:ea typeface="Avenir Book" panose="02000503020000020003" pitchFamily="2" charset="0"/>
                <a:cs typeface="Avenir Book" panose="02000503020000020003" pitchFamily="2" charset="0"/>
              </a:defRPr>
            </a:lvl1pPr>
          </a:lstStyle>
          <a:p>
            <a:fld id="{0C72C268-6FEF-F94E-BE2C-1A0A57116356}" type="datetime1">
              <a:rPr lang="en-US" smtClean="0"/>
              <a:pPr/>
              <a:t>7/2/24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ea typeface="+mn-ea"/>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0" i="0">
                <a:solidFill>
                  <a:srgbClr val="898989"/>
                </a:solidFill>
                <a:latin typeface="Avenir Book" panose="02000503020000020003" pitchFamily="2" charset="0"/>
                <a:ea typeface="Avenir Book" panose="02000503020000020003" pitchFamily="2" charset="0"/>
                <a:cs typeface="Avenir Book" panose="02000503020000020003" pitchFamily="2" charset="0"/>
              </a:defRPr>
            </a:lvl1pPr>
          </a:lstStyle>
          <a:p>
            <a:fld id="{62EBA050-489D-8B4F-88EA-5B6D914DB8D9}" type="slidenum">
              <a:rPr lang="en-US" smtClean="0"/>
              <a:pPr/>
              <a:t>‹#›</a:t>
            </a:fld>
            <a:endParaRPr lang="en-US" dirty="0"/>
          </a:p>
        </p:txBody>
      </p:sp>
    </p:spTree>
    <p:extLst>
      <p:ext uri="{BB962C8B-B14F-4D97-AF65-F5344CB8AC3E}">
        <p14:creationId xmlns:p14="http://schemas.microsoft.com/office/powerpoint/2010/main" val="1805347469"/>
      </p:ext>
    </p:extLst>
  </p:cSld>
  <p:clrMap bg1="lt1" tx1="dk1" bg2="lt2" tx2="dk2" accent1="accent1" accent2="accent2" accent3="accent3" accent4="accent4" accent5="accent5" accent6="accent6" hlink="hlink" folHlink="folHlink"/>
  <p:sldLayoutIdLst>
    <p:sldLayoutId id="2147485185" r:id="rId1"/>
    <p:sldLayoutId id="2147485186" r:id="rId2"/>
    <p:sldLayoutId id="2147485187" r:id="rId3"/>
    <p:sldLayoutId id="2147485188" r:id="rId4"/>
    <p:sldLayoutId id="2147485189" r:id="rId5"/>
    <p:sldLayoutId id="2147485190" r:id="rId6"/>
    <p:sldLayoutId id="2147485191" r:id="rId7"/>
    <p:sldLayoutId id="2147485192" r:id="rId8"/>
    <p:sldLayoutId id="2147485193" r:id="rId9"/>
    <p:sldLayoutId id="2147485194" r:id="rId10"/>
    <p:sldLayoutId id="2147485195" r:id="rId11"/>
  </p:sldLayoutIdLst>
  <p:txStyles>
    <p:titleStyle>
      <a:lvl1pPr algn="ctr" defTabSz="457200" rtl="0" eaLnBrk="0" fontAlgn="base" hangingPunct="0">
        <a:spcBef>
          <a:spcPct val="0"/>
        </a:spcBef>
        <a:spcAft>
          <a:spcPct val="0"/>
        </a:spcAft>
        <a:defRPr sz="44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2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4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6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800" algn="ctr" defTabSz="45720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2900" indent="-342900" algn="l" defTabSz="457200" rtl="0" eaLnBrk="0" fontAlgn="base" hangingPunct="0">
        <a:spcBef>
          <a:spcPct val="20000"/>
        </a:spcBef>
        <a:spcAft>
          <a:spcPct val="0"/>
        </a:spcAft>
        <a:buFont typeface="Arial" charset="0"/>
        <a:buChar char="•"/>
        <a:defRPr sz="3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defTabSz="457200" rtl="0" eaLnBrk="0" fontAlgn="base" hangingPunct="0">
        <a:spcBef>
          <a:spcPct val="20000"/>
        </a:spcBef>
        <a:spcAft>
          <a:spcPct val="0"/>
        </a:spcAft>
        <a:buFont typeface="Arial" charset="0"/>
        <a:buChar char="–"/>
        <a:defRPr sz="2800" b="0" i="0" kern="1200">
          <a:solidFill>
            <a:schemeClr val="tx1"/>
          </a:solidFill>
          <a:latin typeface="Avenir Book" panose="02000503020000020003" pitchFamily="2" charset="0"/>
          <a:ea typeface="Avenir Book" panose="02000503020000020003" pitchFamily="2" charset="0"/>
          <a:cs typeface="+mn-cs"/>
        </a:defRPr>
      </a:lvl2pPr>
      <a:lvl3pPr marL="1143000" indent="-228600" algn="l" defTabSz="457200" rtl="0" eaLnBrk="0" fontAlgn="base" hangingPunct="0">
        <a:spcBef>
          <a:spcPct val="20000"/>
        </a:spcBef>
        <a:spcAft>
          <a:spcPct val="0"/>
        </a:spcAft>
        <a:buFont typeface="Arial" charset="0"/>
        <a:buChar char="•"/>
        <a:defRPr sz="2400" b="0" i="0" kern="1200">
          <a:solidFill>
            <a:schemeClr val="tx1"/>
          </a:solidFill>
          <a:latin typeface="Avenir Book" panose="02000503020000020003" pitchFamily="2" charset="0"/>
          <a:ea typeface="Avenir Book" panose="02000503020000020003" pitchFamily="2" charset="0"/>
          <a:cs typeface="+mn-cs"/>
        </a:defRPr>
      </a:lvl3pPr>
      <a:lvl4pPr marL="1600200" indent="-228600" algn="l" defTabSz="457200" rtl="0" eaLnBrk="0" fontAlgn="base" hangingPunct="0">
        <a:spcBef>
          <a:spcPct val="20000"/>
        </a:spcBef>
        <a:spcAft>
          <a:spcPct val="0"/>
        </a:spcAft>
        <a:buFont typeface="Arial" charset="0"/>
        <a:buChar char="–"/>
        <a:defRPr sz="2000" b="0" i="0" kern="1200">
          <a:solidFill>
            <a:schemeClr val="tx1"/>
          </a:solidFill>
          <a:latin typeface="Avenir Book" panose="02000503020000020003" pitchFamily="2" charset="0"/>
          <a:ea typeface="Avenir Book" panose="02000503020000020003" pitchFamily="2" charset="0"/>
          <a:cs typeface="+mn-cs"/>
        </a:defRPr>
      </a:lvl4pPr>
      <a:lvl5pPr marL="2057400" indent="-228600" algn="l" defTabSz="457200" rtl="0" eaLnBrk="0" fontAlgn="base" hangingPunct="0">
        <a:spcBef>
          <a:spcPct val="20000"/>
        </a:spcBef>
        <a:spcAft>
          <a:spcPct val="0"/>
        </a:spcAft>
        <a:buFont typeface="Arial" charset="0"/>
        <a:buChar char="»"/>
        <a:defRPr sz="2000" b="0" i="0" kern="1200">
          <a:solidFill>
            <a:schemeClr val="tx1"/>
          </a:solidFill>
          <a:latin typeface="Avenir Book" panose="02000503020000020003" pitchFamily="2" charset="0"/>
          <a:ea typeface="Avenir Book" panose="02000503020000020003" pitchFamily="2"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3587551616"/>
      </p:ext>
    </p:extLst>
  </p:cSld>
  <p:clrMap bg1="lt1" tx1="dk1" bg2="lt2" tx2="dk2" accent1="accent1" accent2="accent2" accent3="accent3" accent4="accent4" accent5="accent5" accent6="accent6" hlink="hlink" folHlink="folHlink"/>
  <p:sldLayoutIdLst>
    <p:sldLayoutId id="2147485275" r:id="rId1"/>
    <p:sldLayoutId id="2147485276" r:id="rId2"/>
    <p:sldLayoutId id="2147485277" r:id="rId3"/>
    <p:sldLayoutId id="2147485278" r:id="rId4"/>
    <p:sldLayoutId id="2147485279" r:id="rId5"/>
    <p:sldLayoutId id="2147485280" r:id="rId6"/>
    <p:sldLayoutId id="2147485281" r:id="rId7"/>
    <p:sldLayoutId id="2147485282" r:id="rId8"/>
    <p:sldLayoutId id="2147485283" r:id="rId9"/>
    <p:sldLayoutId id="2147485284" r:id="rId10"/>
    <p:sldLayoutId id="2147485285"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405"/>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ea typeface="Avenir Book" panose="02000503020000020003" pitchFamily="2" charset="0"/>
                <a:cs typeface="Avenir Book" panose="02000503020000020003" pitchFamily="2" charset="0"/>
              </a:defRPr>
            </a:lvl1pPr>
          </a:lstStyle>
          <a:p>
            <a:pPr fontAlgn="auto">
              <a:spcBef>
                <a:spcPts val="0"/>
              </a:spcBef>
              <a:spcAft>
                <a:spcPts val="0"/>
              </a:spcAft>
            </a:pPr>
            <a:fld id="{8EE7AB74-9C2D-433E-80DD-5D5858B96F3E}" type="datetimeFigureOut">
              <a:rPr lang="en-US" smtClean="0">
                <a:solidFill>
                  <a:prstClr val="black">
                    <a:tint val="75000"/>
                  </a:prstClr>
                </a:solidFill>
              </a:rPr>
              <a:pPr fontAlgn="auto">
                <a:spcBef>
                  <a:spcPts val="0"/>
                </a:spcBef>
                <a:spcAft>
                  <a:spcPts val="0"/>
                </a:spcAft>
              </a:pPr>
              <a:t>7/2/24</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405"/>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ea typeface="Avenir Book" panose="02000503020000020003" pitchFamily="2" charset="0"/>
                <a:cs typeface="Avenir Book" panose="02000503020000020003" pitchFamily="2" charset="0"/>
              </a:defRPr>
            </a:lvl1pPr>
          </a:lstStyle>
          <a:p>
            <a:pPr fontAlgn="auto">
              <a:spcBef>
                <a:spcPts val="0"/>
              </a:spcBef>
              <a:spcAft>
                <a:spcPts val="0"/>
              </a:spcAft>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405"/>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ea typeface="Avenir Book" panose="02000503020000020003" pitchFamily="2" charset="0"/>
                <a:cs typeface="Avenir Book" panose="02000503020000020003" pitchFamily="2" charset="0"/>
              </a:defRPr>
            </a:lvl1pPr>
          </a:lstStyle>
          <a:p>
            <a:pPr fontAlgn="auto">
              <a:spcBef>
                <a:spcPts val="0"/>
              </a:spcBef>
              <a:spcAft>
                <a:spcPts val="0"/>
              </a:spcAft>
            </a:pPr>
            <a:fld id="{98A36824-3AB8-4AF9-9294-BE8EB8794980}" type="slidenum">
              <a:rPr lang="en-US" smtClean="0">
                <a:solidFill>
                  <a:prstClr val="black">
                    <a:tint val="75000"/>
                  </a:prstClr>
                </a:solidFill>
              </a:rPr>
              <a:pPr fontAlgn="auto">
                <a:spcBef>
                  <a:spcPts val="0"/>
                </a:spcBef>
                <a:spcAft>
                  <a:spcPts val="0"/>
                </a:spcAft>
              </a:pPr>
              <a:t>‹#›</a:t>
            </a:fld>
            <a:endParaRPr lang="en-US" dirty="0">
              <a:solidFill>
                <a:prstClr val="black">
                  <a:tint val="75000"/>
                </a:prstClr>
              </a:solidFill>
            </a:endParaRPr>
          </a:p>
        </p:txBody>
      </p:sp>
    </p:spTree>
    <p:extLst>
      <p:ext uri="{BB962C8B-B14F-4D97-AF65-F5344CB8AC3E}">
        <p14:creationId xmlns:p14="http://schemas.microsoft.com/office/powerpoint/2010/main" val="4262841963"/>
      </p:ext>
    </p:extLst>
  </p:cSld>
  <p:clrMap bg1="lt1" tx1="dk1" bg2="lt2" tx2="dk2" accent1="accent1" accent2="accent2" accent3="accent3" accent4="accent4" accent5="accent5" accent6="accent6" hlink="hlink" folHlink="folHlink"/>
  <p:sldLayoutIdLst>
    <p:sldLayoutId id="2147485287" r:id="rId1"/>
    <p:sldLayoutId id="2147485288" r:id="rId2"/>
    <p:sldLayoutId id="2147485289" r:id="rId3"/>
    <p:sldLayoutId id="2147485290" r:id="rId4"/>
    <p:sldLayoutId id="2147485291" r:id="rId5"/>
    <p:sldLayoutId id="2147485292" r:id="rId6"/>
    <p:sldLayoutId id="2147485293" r:id="rId7"/>
    <p:sldLayoutId id="2147485294" r:id="rId8"/>
    <p:sldLayoutId id="2147485295" r:id="rId9"/>
    <p:sldLayoutId id="2147485296" r:id="rId10"/>
    <p:sldLayoutId id="2147485297"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368139037"/>
      </p:ext>
    </p:extLst>
  </p:cSld>
  <p:clrMap bg1="lt1" tx1="dk1" bg2="lt2" tx2="dk2" accent1="accent1" accent2="accent2" accent3="accent3" accent4="accent4" accent5="accent5" accent6="accent6" hlink="hlink" folHlink="folHlink"/>
  <p:sldLayoutIdLst>
    <p:sldLayoutId id="2147485299"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392836658"/>
      </p:ext>
    </p:extLst>
  </p:cSld>
  <p:clrMap bg1="lt1" tx1="dk1" bg2="lt2" tx2="dk2" accent1="accent1" accent2="accent2" accent3="accent3" accent4="accent4" accent5="accent5" accent6="accent6" hlink="hlink" folHlink="folHlink"/>
  <p:sldLayoutIdLst>
    <p:sldLayoutId id="214748530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8413138"/>
      </p:ext>
    </p:extLst>
  </p:cSld>
  <p:clrMap bg1="lt1" tx1="dk1" bg2="lt2" tx2="dk2" accent1="accent1" accent2="accent2" accent3="accent3" accent4="accent4" accent5="accent5" accent6="accent6" hlink="hlink" folHlink="folHlink"/>
  <p:sldLayoutIdLst>
    <p:sldLayoutId id="2147485310" r:id="rId1"/>
    <p:sldLayoutId id="2147485311" r:id="rId2"/>
    <p:sldLayoutId id="2147485312" r:id="rId3"/>
    <p:sldLayoutId id="2147485313" r:id="rId4"/>
    <p:sldLayoutId id="2147485314" r:id="rId5"/>
    <p:sldLayoutId id="2147485315" r:id="rId6"/>
    <p:sldLayoutId id="2147485316" r:id="rId7"/>
    <p:sldLayoutId id="2147485317" r:id="rId8"/>
    <p:sldLayoutId id="2147485318" r:id="rId9"/>
    <p:sldLayoutId id="2147485319" r:id="rId10"/>
    <p:sldLayoutId id="2147485320"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488290302"/>
      </p:ext>
    </p:extLst>
  </p:cSld>
  <p:clrMap bg1="lt1" tx1="dk1" bg2="lt2" tx2="dk2" accent1="accent1" accent2="accent2" accent3="accent3" accent4="accent4" accent5="accent5" accent6="accent6" hlink="hlink" folHlink="folHlink"/>
  <p:sldLayoutIdLst>
    <p:sldLayoutId id="2147485322" r:id="rId1"/>
    <p:sldLayoutId id="2147485323" r:id="rId2"/>
    <p:sldLayoutId id="2147485324" r:id="rId3"/>
    <p:sldLayoutId id="2147485325" r:id="rId4"/>
    <p:sldLayoutId id="2147485326" r:id="rId5"/>
    <p:sldLayoutId id="2147485327" r:id="rId6"/>
    <p:sldLayoutId id="2147485328" r:id="rId7"/>
    <p:sldLayoutId id="2147485329" r:id="rId8"/>
    <p:sldLayoutId id="2147485330" r:id="rId9"/>
    <p:sldLayoutId id="2147485331" r:id="rId10"/>
    <p:sldLayoutId id="21474853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7" name="Rectangle 5"/>
          <p:cNvSpPr>
            <a:spLocks noGrp="1" noChangeArrowheads="1"/>
          </p:cNvSpPr>
          <p:nvPr>
            <p:ph type="ftr" sz="quarter" idx="3"/>
          </p:nvPr>
        </p:nvSpPr>
        <p:spPr bwMode="auto">
          <a:xfrm>
            <a:off x="4978400" y="6426200"/>
            <a:ext cx="4064000" cy="33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solidFill>
                  <a:schemeClr val="tx1"/>
                </a:solidFill>
                <a:latin typeface="Helvetica Neue Regular" charset="0"/>
                <a:ea typeface="Helvetica Neue Regular" charset="0"/>
                <a:cs typeface="Helvetica Neue Regular" charset="0"/>
              </a:defRPr>
            </a:lvl1pPr>
          </a:lstStyle>
          <a:p>
            <a:pPr>
              <a:defRPr/>
            </a:pPr>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a:p>
            <a:pPr>
              <a:defRPr/>
            </a:pPr>
            <a:endParaRPr lang="en-US" dirty="0">
              <a:latin typeface="Avenir Book" panose="02000503020000020003" pitchFamily="2" charset="0"/>
            </a:endParaRPr>
          </a:p>
        </p:txBody>
      </p:sp>
    </p:spTree>
    <p:extLst>
      <p:ext uri="{BB962C8B-B14F-4D97-AF65-F5344CB8AC3E}">
        <p14:creationId xmlns:p14="http://schemas.microsoft.com/office/powerpoint/2010/main" val="1700958268"/>
      </p:ext>
    </p:extLst>
  </p:cSld>
  <p:clrMap bg1="lt1" tx1="dk1" bg2="lt2" tx2="dk2" accent1="accent1" accent2="accent2" accent3="accent3" accent4="accent4" accent5="accent5" accent6="accent6" hlink="hlink" folHlink="folHlink"/>
  <p:sldLayoutIdLst>
    <p:sldLayoutId id="2147485346" r:id="rId1"/>
    <p:sldLayoutId id="2147485348" r:id="rId2"/>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872662677"/>
      </p:ext>
    </p:extLst>
  </p:cSld>
  <p:clrMap bg1="lt1" tx1="dk1" bg2="lt2" tx2="dk2" accent1="accent1" accent2="accent2" accent3="accent3" accent4="accent4" accent5="accent5" accent6="accent6" hlink="hlink" folHlink="folHlink"/>
  <p:sldLayoutIdLst>
    <p:sldLayoutId id="2147485350" r:id="rId1"/>
    <p:sldLayoutId id="2147485351" r:id="rId2"/>
    <p:sldLayoutId id="2147485352" r:id="rId3"/>
    <p:sldLayoutId id="2147485353" r:id="rId4"/>
    <p:sldLayoutId id="2147485354" r:id="rId5"/>
    <p:sldLayoutId id="2147485355" r:id="rId6"/>
    <p:sldLayoutId id="2147485356" r:id="rId7"/>
    <p:sldLayoutId id="2147485357" r:id="rId8"/>
    <p:sldLayoutId id="2147485358" r:id="rId9"/>
    <p:sldLayoutId id="2147485359" r:id="rId10"/>
    <p:sldLayoutId id="2147485360" r:id="rId11"/>
    <p:sldLayoutId id="2147485361"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5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16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176.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0.xml"/><Relationship Id="rId1" Type="http://schemas.openxmlformats.org/officeDocument/2006/relationships/slideLayout" Target="../slideLayouts/slideLayout11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6.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gi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1.xml"/><Relationship Id="rId1" Type="http://schemas.openxmlformats.org/officeDocument/2006/relationships/slideLayout" Target="../slideLayouts/slideLayout16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25.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69.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6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53.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4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4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7.xml"/></Relationships>
</file>

<file path=ppt/slides/_rels/slide44.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42.xml"/><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3.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9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46.xml"/><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7.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53.xml"/><Relationship Id="rId5" Type="http://schemas.openxmlformats.org/officeDocument/2006/relationships/image" Target="../media/image43.png"/><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53.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53.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109.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3.xml"/><Relationship Id="rId1" Type="http://schemas.openxmlformats.org/officeDocument/2006/relationships/slideLayout" Target="../slideLayouts/slideLayout109.xml"/></Relationships>
</file>

<file path=ppt/slides/_rels/slide6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4.xml"/><Relationship Id="rId1" Type="http://schemas.openxmlformats.org/officeDocument/2006/relationships/slideLayout" Target="../slideLayouts/slideLayout108.xml"/><Relationship Id="rId4" Type="http://schemas.openxmlformats.org/officeDocument/2006/relationships/image" Target="../media/image36.tiff"/></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5.xml"/><Relationship Id="rId1" Type="http://schemas.openxmlformats.org/officeDocument/2006/relationships/slideLayout" Target="../slideLayouts/slideLayout73.xml"/><Relationship Id="rId4" Type="http://schemas.openxmlformats.org/officeDocument/2006/relationships/image" Target="../media/image61.jpeg"/></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6.xml"/><Relationship Id="rId1" Type="http://schemas.openxmlformats.org/officeDocument/2006/relationships/slideLayout" Target="../slideLayouts/slideLayout73.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7.xml"/><Relationship Id="rId1" Type="http://schemas.openxmlformats.org/officeDocument/2006/relationships/slideLayout" Target="../slideLayouts/slideLayout73.xml"/><Relationship Id="rId4" Type="http://schemas.openxmlformats.org/officeDocument/2006/relationships/image" Target="../media/image33.tiff"/></Relationships>
</file>

<file path=ppt/slides/_rels/slide7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68.xml"/><Relationship Id="rId1" Type="http://schemas.openxmlformats.org/officeDocument/2006/relationships/slideLayout" Target="../slideLayouts/slideLayout160.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9.xml"/><Relationship Id="rId1" Type="http://schemas.openxmlformats.org/officeDocument/2006/relationships/slideLayout" Target="../slideLayouts/slideLayout73.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0.xml"/><Relationship Id="rId1" Type="http://schemas.openxmlformats.org/officeDocument/2006/relationships/slideLayout" Target="../slideLayouts/slideLayout179.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1.xml"/><Relationship Id="rId1" Type="http://schemas.openxmlformats.org/officeDocument/2006/relationships/slideLayout" Target="../slideLayouts/slideLayout179.xml"/></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2.xml"/><Relationship Id="rId1" Type="http://schemas.openxmlformats.org/officeDocument/2006/relationships/slideLayout" Target="../slideLayouts/slideLayout8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3.xml"/><Relationship Id="rId1" Type="http://schemas.openxmlformats.org/officeDocument/2006/relationships/slideLayout" Target="../slideLayouts/slideLayout71.xml"/><Relationship Id="rId4" Type="http://schemas.openxmlformats.org/officeDocument/2006/relationships/image" Target="../media/image36.tiff"/></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4.xml"/><Relationship Id="rId1" Type="http://schemas.openxmlformats.org/officeDocument/2006/relationships/slideLayout" Target="../slideLayouts/slideLayout70.xml"/></Relationships>
</file>

<file path=ppt/slides/_rels/slide77.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75.xml"/><Relationship Id="rId1" Type="http://schemas.openxmlformats.org/officeDocument/2006/relationships/slideLayout" Target="../slideLayouts/slideLayout53.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6.xml"/><Relationship Id="rId1" Type="http://schemas.openxmlformats.org/officeDocument/2006/relationships/slideLayout" Target="../slideLayouts/slideLayout71.xml"/><Relationship Id="rId4" Type="http://schemas.openxmlformats.org/officeDocument/2006/relationships/image" Target="../media/image36.tiff"/></Relationships>
</file>

<file path=ppt/slides/_rels/slide79.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77.xml"/><Relationship Id="rId1" Type="http://schemas.openxmlformats.org/officeDocument/2006/relationships/slideLayout" Target="../slideLayouts/slideLayout53.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66.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0.jpg"/><Relationship Id="rId5" Type="http://schemas.openxmlformats.org/officeDocument/2006/relationships/image" Target="../media/image2.jpg"/><Relationship Id="rId4" Type="http://schemas.openxmlformats.org/officeDocument/2006/relationships/notesSlide" Target="../notesSlides/notesSlide7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413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4" name="VOTE Theme Song">
            <a:hlinkClick r:id="" action="ppaction://media"/>
            <a:extLst>
              <a:ext uri="{FF2B5EF4-FFF2-40B4-BE49-F238E27FC236}">
                <a16:creationId xmlns:a16="http://schemas.microsoft.com/office/drawing/2014/main" id="{CB74731B-D02A-45C8-6828-A7D4B10F2D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93248" name="AutoShape 64"/>
          <p:cNvSpPr>
            <a:spLocks noChangeArrowheads="1"/>
          </p:cNvSpPr>
          <p:nvPr/>
        </p:nvSpPr>
        <p:spPr bwMode="auto">
          <a:xfrm>
            <a:off x="7025831" y="12526"/>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4" name="VOTE Click Sound">
            <a:hlinkClick r:id="" action="ppaction://media"/>
            <a:extLst>
              <a:ext uri="{FF2B5EF4-FFF2-40B4-BE49-F238E27FC236}">
                <a16:creationId xmlns:a16="http://schemas.microsoft.com/office/drawing/2014/main" id="{F4268F1C-9F56-F725-E7CC-3464670F9E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248"/>
                                        </p:tgtEl>
                                        <p:attrNameLst>
                                          <p:attrName>style.visibility</p:attrName>
                                        </p:attrNameLst>
                                      </p:cBhvr>
                                      <p:to>
                                        <p:strVal val="visible"/>
                                      </p:to>
                                    </p:set>
                                    <p:anim calcmode="lin" valueType="num">
                                      <p:cBhvr additive="base">
                                        <p:cTn id="7" dur="3000" fill="hold"/>
                                        <p:tgtEl>
                                          <p:spTgt spid="93248"/>
                                        </p:tgtEl>
                                        <p:attrNameLst>
                                          <p:attrName>ppt_x</p:attrName>
                                        </p:attrNameLst>
                                      </p:cBhvr>
                                      <p:tavLst>
                                        <p:tav tm="0">
                                          <p:val>
                                            <p:strVal val="0-#ppt_w/2"/>
                                          </p:val>
                                        </p:tav>
                                        <p:tav tm="100000">
                                          <p:val>
                                            <p:strVal val="#ppt_x"/>
                                          </p:val>
                                        </p:tav>
                                      </p:tavLst>
                                    </p:anim>
                                    <p:anim calcmode="lin" valueType="num">
                                      <p:cBhvr additive="base">
                                        <p:cTn id="8" dur="3000" fill="hold"/>
                                        <p:tgtEl>
                                          <p:spTgt spid="93248"/>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932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0AABA9-0B7C-D24E-9753-F045E114CEFF}"/>
              </a:ext>
            </a:extLst>
          </p:cNvPr>
          <p:cNvPicPr>
            <a:picLocks noChangeAspect="1"/>
          </p:cNvPicPr>
          <p:nvPr/>
        </p:nvPicPr>
        <p:blipFill>
          <a:blip r:embed="rId3"/>
          <a:stretch>
            <a:fillRect/>
          </a:stretch>
        </p:blipFill>
        <p:spPr>
          <a:xfrm>
            <a:off x="0" y="0"/>
            <a:ext cx="5274109" cy="6858000"/>
          </a:xfrm>
          <a:prstGeom prst="rect">
            <a:avLst/>
          </a:prstGeom>
        </p:spPr>
      </p:pic>
      <p:sp>
        <p:nvSpPr>
          <p:cNvPr id="4" name="Rectangle 3">
            <a:extLst>
              <a:ext uri="{FF2B5EF4-FFF2-40B4-BE49-F238E27FC236}">
                <a16:creationId xmlns:a16="http://schemas.microsoft.com/office/drawing/2014/main" id="{A11E6013-0E0A-7553-C43D-31A9866528A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6" name="Picture 5" descr="A logo with text and numbers&#10;&#10;Description automatically generated">
            <a:extLst>
              <a:ext uri="{FF2B5EF4-FFF2-40B4-BE49-F238E27FC236}">
                <a16:creationId xmlns:a16="http://schemas.microsoft.com/office/drawing/2014/main" id="{12D187CC-C386-2A55-4872-EAE40A6BEB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8333" y="1804737"/>
            <a:ext cx="3657600" cy="3657600"/>
          </a:xfrm>
          <a:prstGeom prst="rect">
            <a:avLst/>
          </a:prstGeom>
        </p:spPr>
      </p:pic>
    </p:spTree>
    <p:extLst>
      <p:ext uri="{BB962C8B-B14F-4D97-AF65-F5344CB8AC3E}">
        <p14:creationId xmlns:p14="http://schemas.microsoft.com/office/powerpoint/2010/main" val="10945092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175019-F257-8045-A7A3-68F4F93124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Micah White and Occupy Wall Street</a:t>
            </a:r>
          </a:p>
        </p:txBody>
      </p:sp>
      <p:sp>
        <p:nvSpPr>
          <p:cNvPr id="3" name="Rectangle 2">
            <a:extLst>
              <a:ext uri="{FF2B5EF4-FFF2-40B4-BE49-F238E27FC236}">
                <a16:creationId xmlns:a16="http://schemas.microsoft.com/office/drawing/2014/main" id="{E021E7D6-3E10-EF3B-FC72-16E0B36359D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12" name="Straight Connector 11">
            <a:extLst>
              <a:ext uri="{FF2B5EF4-FFF2-40B4-BE49-F238E27FC236}">
                <a16:creationId xmlns:a16="http://schemas.microsoft.com/office/drawing/2014/main" id="{8746A6A7-6157-DCC1-1E05-727ACB64D1F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4F55B1C-B263-6892-0CD1-87DDAF4E2236}"/>
              </a:ext>
            </a:extLst>
          </p:cNvPr>
          <p:cNvSpPr txBox="1"/>
          <p:nvPr/>
        </p:nvSpPr>
        <p:spPr>
          <a:xfrm>
            <a:off x="45393" y="499483"/>
            <a:ext cx="9098606" cy="2215991"/>
          </a:xfrm>
          <a:prstGeom prst="rect">
            <a:avLst/>
          </a:prstGeom>
          <a:noFill/>
        </p:spPr>
        <p:txBody>
          <a:bodyPr wrap="square" rtlCol="0">
            <a:spAutoFit/>
          </a:bodyPr>
          <a:lstStyle/>
          <a:p>
            <a:pPr marL="17463" marR="0" lvl="0" indent="0" algn="l" defTabSz="914400" rtl="0" eaLnBrk="0" fontAlgn="base" latinLnBrk="0" hangingPunct="0">
              <a:lnSpc>
                <a:spcPct val="100000"/>
              </a:lnSpc>
              <a:spcBef>
                <a:spcPct val="0"/>
              </a:spcBef>
              <a:spcAft>
                <a:spcPct val="0"/>
              </a:spcAft>
              <a:buClrTx/>
              <a:buSzTx/>
              <a:buFontTx/>
              <a:buNone/>
              <a:tabLst/>
              <a:defRPr/>
            </a:pPr>
            <a:r>
              <a:rPr lang="en-US" sz="2300" dirty="0">
                <a:solidFill>
                  <a:prstClr val="black"/>
                </a:solidFill>
                <a:latin typeface="Avenir Book" panose="02000503020000020003" pitchFamily="2" charset="0"/>
                <a:cs typeface="Avenir Medium" charset="0"/>
              </a:rPr>
              <a:t>In 2011, in the wake of the Great Recession, the economy was in tatters. While millions of middle-class people lost their homes and businesses, the government bailed out some of those very firms that had caused the collapse. Activists camped out in public spaces across the nation to protest the economic system of capitalism. The motto of the Occupy movement was: “We are the 99%.”</a:t>
            </a:r>
          </a:p>
        </p:txBody>
      </p:sp>
      <p:pic>
        <p:nvPicPr>
          <p:cNvPr id="4" name="Picture 3">
            <a:extLst>
              <a:ext uri="{FF2B5EF4-FFF2-40B4-BE49-F238E27FC236}">
                <a16:creationId xmlns:a16="http://schemas.microsoft.com/office/drawing/2014/main" id="{C34B3C7C-098C-FF17-5DE8-B14ED722A350}"/>
              </a:ext>
            </a:extLst>
          </p:cNvPr>
          <p:cNvPicPr>
            <a:picLocks noChangeAspect="1"/>
          </p:cNvPicPr>
          <p:nvPr/>
        </p:nvPicPr>
        <p:blipFill>
          <a:blip r:embed="rId3"/>
          <a:stretch>
            <a:fillRect/>
          </a:stretch>
        </p:blipFill>
        <p:spPr>
          <a:xfrm>
            <a:off x="1984550" y="2867757"/>
            <a:ext cx="5174895" cy="3584168"/>
          </a:xfrm>
          <a:prstGeom prst="rect">
            <a:avLst/>
          </a:prstGeom>
          <a:ln>
            <a:solidFill>
              <a:schemeClr val="tx1"/>
            </a:solidFill>
          </a:ln>
        </p:spPr>
      </p:pic>
    </p:spTree>
    <p:extLst>
      <p:ext uri="{BB962C8B-B14F-4D97-AF65-F5344CB8AC3E}">
        <p14:creationId xmlns:p14="http://schemas.microsoft.com/office/powerpoint/2010/main" val="310701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188623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175019-F257-8045-A7A3-68F4F93124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Factories Without</a:t>
            </a:r>
            <a:r>
              <a:rPr kumimoji="0" lang="en-US" sz="1400" b="0" i="1" u="none" strike="noStrike" kern="1200" cap="none" spc="0" normalizeH="0" noProof="0" dirty="0">
                <a:ln>
                  <a:noFill/>
                </a:ln>
                <a:solidFill>
                  <a:srgbClr val="000000"/>
                </a:solidFill>
                <a:effectLst/>
                <a:uLnTx/>
                <a:uFillTx/>
                <a:latin typeface="Ayuthaya" pitchFamily="2" charset="-34"/>
                <a:ea typeface="Ayuthaya" pitchFamily="2" charset="-34"/>
                <a:cs typeface="Ayuthaya" pitchFamily="2" charset="-34"/>
              </a:rPr>
              <a:t> Bosses</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E021E7D6-3E10-EF3B-FC72-16E0B36359D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TextBox 10">
            <a:extLst>
              <a:ext uri="{FF2B5EF4-FFF2-40B4-BE49-F238E27FC236}">
                <a16:creationId xmlns:a16="http://schemas.microsoft.com/office/drawing/2014/main" id="{64F55B1C-B263-6892-0CD1-87DDAF4E2236}"/>
              </a:ext>
            </a:extLst>
          </p:cNvPr>
          <p:cNvSpPr txBox="1"/>
          <p:nvPr/>
        </p:nvSpPr>
        <p:spPr>
          <a:xfrm>
            <a:off x="43546" y="535797"/>
            <a:ext cx="8967976" cy="1569660"/>
          </a:xfrm>
          <a:prstGeom prst="rect">
            <a:avLst/>
          </a:prstGeom>
          <a:noFill/>
        </p:spPr>
        <p:txBody>
          <a:bodyPr wrap="square" rtlCol="0">
            <a:spAutoFit/>
          </a:bodyPr>
          <a:lstStyle/>
          <a:p>
            <a:pPr marL="17463"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prstClr val="black"/>
                </a:solidFill>
                <a:latin typeface="Avenir Book" panose="02000503020000020003" pitchFamily="2" charset="0"/>
                <a:cs typeface="Avenir Medium" charset="0"/>
              </a:rPr>
              <a:t>The Occupy movement ended when police were ordered to break up the encampments. Many think that this was the spark that lit democratic socialist Bernie Sanders’ run for president in 2016 and 2020 and explained his popularity with young people. </a:t>
            </a:r>
          </a:p>
        </p:txBody>
      </p:sp>
      <p:sp>
        <p:nvSpPr>
          <p:cNvPr id="2" name="TextBox 1">
            <a:extLst>
              <a:ext uri="{FF2B5EF4-FFF2-40B4-BE49-F238E27FC236}">
                <a16:creationId xmlns:a16="http://schemas.microsoft.com/office/drawing/2014/main" id="{CD789551-8578-029B-9AEB-1B35D0655746}"/>
              </a:ext>
            </a:extLst>
          </p:cNvPr>
          <p:cNvSpPr txBox="1"/>
          <p:nvPr/>
        </p:nvSpPr>
        <p:spPr>
          <a:xfrm>
            <a:off x="4223659" y="2259473"/>
            <a:ext cx="4787863" cy="3785652"/>
          </a:xfrm>
          <a:prstGeom prst="rect">
            <a:avLst/>
          </a:prstGeom>
          <a:noFill/>
        </p:spPr>
        <p:txBody>
          <a:bodyPr wrap="square" rtlCol="0">
            <a:spAutoFit/>
          </a:bodyPr>
          <a:lstStyle/>
          <a:p>
            <a:pPr marL="17463" lvl="0" eaLnBrk="0" hangingPunct="0">
              <a:defRPr/>
            </a:pPr>
            <a:r>
              <a:rPr lang="en-US" sz="2400" dirty="0">
                <a:solidFill>
                  <a:prstClr val="black"/>
                </a:solidFill>
                <a:latin typeface="Avenir Book" panose="02000503020000020003" pitchFamily="2" charset="0"/>
                <a:cs typeface="Avenir Medium" charset="0"/>
              </a:rPr>
              <a:t>A decade earlier, Argentina's economy had collapsed, but their recession had a very different outcome: wage laborers took over the shuttered factories and turned them into worker-owned co-ops. One of the leading companies, </a:t>
            </a:r>
            <a:r>
              <a:rPr lang="en-US" sz="2400" dirty="0" err="1">
                <a:solidFill>
                  <a:prstClr val="black"/>
                </a:solidFill>
                <a:latin typeface="Avenir Book" panose="02000503020000020003" pitchFamily="2" charset="0"/>
                <a:cs typeface="Avenir Medium" charset="0"/>
              </a:rPr>
              <a:t>Zanon</a:t>
            </a:r>
            <a:r>
              <a:rPr lang="en-US" sz="2400" dirty="0">
                <a:solidFill>
                  <a:prstClr val="black"/>
                </a:solidFill>
                <a:latin typeface="Avenir Book" panose="02000503020000020003" pitchFamily="2" charset="0"/>
                <a:cs typeface="Avenir Medium" charset="0"/>
              </a:rPr>
              <a:t> Ceramics, was renamed </a:t>
            </a:r>
            <a:r>
              <a:rPr lang="en-US" sz="2400" dirty="0" err="1">
                <a:solidFill>
                  <a:prstClr val="black"/>
                </a:solidFill>
                <a:latin typeface="Avenir Book" panose="02000503020000020003" pitchFamily="2" charset="0"/>
                <a:cs typeface="Avenir Medium" charset="0"/>
              </a:rPr>
              <a:t>FaSinPat</a:t>
            </a:r>
            <a:r>
              <a:rPr lang="en-US" sz="2400" dirty="0">
                <a:solidFill>
                  <a:prstClr val="black"/>
                </a:solidFill>
                <a:latin typeface="Avenir Book" panose="02000503020000020003" pitchFamily="2" charset="0"/>
                <a:cs typeface="Avenir Medium" charset="0"/>
              </a:rPr>
              <a:t>, which stands for “factories without bosses.” </a:t>
            </a:r>
          </a:p>
        </p:txBody>
      </p:sp>
      <p:pic>
        <p:nvPicPr>
          <p:cNvPr id="5" name="Picture 4">
            <a:extLst>
              <a:ext uri="{FF2B5EF4-FFF2-40B4-BE49-F238E27FC236}">
                <a16:creationId xmlns:a16="http://schemas.microsoft.com/office/drawing/2014/main" id="{A6DF90DB-E209-EDA8-BAAC-075B497D7916}"/>
              </a:ext>
            </a:extLst>
          </p:cNvPr>
          <p:cNvPicPr>
            <a:picLocks noChangeAspect="1"/>
          </p:cNvPicPr>
          <p:nvPr/>
        </p:nvPicPr>
        <p:blipFill rotWithShape="1">
          <a:blip r:embed="rId3"/>
          <a:srcRect l="17339" r="14559"/>
          <a:stretch/>
        </p:blipFill>
        <p:spPr>
          <a:xfrm>
            <a:off x="413657" y="2370466"/>
            <a:ext cx="3657600" cy="4143153"/>
          </a:xfrm>
          <a:prstGeom prst="rect">
            <a:avLst/>
          </a:prstGeom>
          <a:ln>
            <a:solidFill>
              <a:schemeClr val="tx1"/>
            </a:solidFill>
          </a:ln>
        </p:spPr>
      </p:pic>
      <p:cxnSp>
        <p:nvCxnSpPr>
          <p:cNvPr id="6" name="Straight Connector 5">
            <a:extLst>
              <a:ext uri="{FF2B5EF4-FFF2-40B4-BE49-F238E27FC236}">
                <a16:creationId xmlns:a16="http://schemas.microsoft.com/office/drawing/2014/main" id="{60E38E7E-EF26-5704-FE94-BDF70239601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1838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0590"/>
            <a:ext cx="9144000" cy="5322226"/>
          </a:xfrm>
          <a:prstGeom prst="rect">
            <a:avLst/>
          </a:prstGeom>
        </p:spPr>
        <p:txBody>
          <a:bodyPr wrap="square">
            <a:spAutoFit/>
          </a:bodyPr>
          <a:lstStyle/>
          <a:p>
            <a:pPr algn="ctr">
              <a:defRPr/>
            </a:pPr>
            <a:r>
              <a:rPr lang="en-US" sz="3200" dirty="0">
                <a:ln w="0"/>
                <a:solidFill>
                  <a:prstClr val="black"/>
                </a:solidFill>
                <a:latin typeface="Avenir Book" panose="02000503020000020003" pitchFamily="2" charset="0"/>
                <a:ea typeface="Avenir Medium" charset="0"/>
                <a:cs typeface="Avenir Medium" charset="0"/>
              </a:rPr>
              <a:t>Types of Ownership in Democratic Socialism</a:t>
            </a:r>
          </a:p>
          <a:p>
            <a:pPr marL="528638" indent="-528638">
              <a:lnSpc>
                <a:spcPct val="250000"/>
              </a:lnSpc>
              <a:buFontTx/>
              <a:buAutoNum type="arabicPeriod"/>
              <a:defRPr/>
            </a:pPr>
            <a:r>
              <a:rPr lang="en-US" sz="3200" dirty="0">
                <a:ln w="0"/>
                <a:solidFill>
                  <a:prstClr val="black"/>
                </a:solidFill>
                <a:latin typeface="Avenir Book" panose="02000503020000020003" pitchFamily="2" charset="0"/>
                <a:ea typeface="Avenir Medium" charset="0"/>
                <a:cs typeface="Avenir Medium" charset="0"/>
              </a:rPr>
              <a:t>Public </a:t>
            </a:r>
          </a:p>
          <a:p>
            <a:pPr marL="528638" indent="-528638">
              <a:lnSpc>
                <a:spcPct val="250000"/>
              </a:lnSpc>
              <a:buFontTx/>
              <a:buAutoNum type="arabicPeriod"/>
              <a:defRPr/>
            </a:pPr>
            <a:r>
              <a:rPr lang="en-US" sz="3200" dirty="0">
                <a:ln w="0"/>
                <a:solidFill>
                  <a:prstClr val="black"/>
                </a:solidFill>
                <a:latin typeface="Avenir Book" panose="02000503020000020003" pitchFamily="2" charset="0"/>
                <a:ea typeface="Avenir Medium" charset="0"/>
                <a:cs typeface="Avenir Medium" charset="0"/>
              </a:rPr>
              <a:t>Community </a:t>
            </a:r>
          </a:p>
          <a:p>
            <a:pPr marL="528638" indent="-528638">
              <a:lnSpc>
                <a:spcPct val="250000"/>
              </a:lnSpc>
              <a:buFontTx/>
              <a:buAutoNum type="arabicPeriod"/>
              <a:defRPr/>
            </a:pPr>
            <a:r>
              <a:rPr lang="en-US" sz="3200" dirty="0">
                <a:ln w="0"/>
                <a:solidFill>
                  <a:prstClr val="black"/>
                </a:solidFill>
                <a:latin typeface="Avenir Book" panose="02000503020000020003" pitchFamily="2" charset="0"/>
                <a:ea typeface="Avenir Medium" charset="0"/>
                <a:cs typeface="Avenir Medium" charset="0"/>
              </a:rPr>
              <a:t>Nonprofit </a:t>
            </a:r>
          </a:p>
          <a:p>
            <a:pPr marL="528638" indent="-528638">
              <a:lnSpc>
                <a:spcPct val="250000"/>
              </a:lnSpc>
              <a:buFontTx/>
              <a:buAutoNum type="arabicPeriod"/>
              <a:defRPr/>
            </a:pPr>
            <a:r>
              <a:rPr lang="en-US" sz="3200" dirty="0">
                <a:ln w="0"/>
                <a:solidFill>
                  <a:prstClr val="black"/>
                </a:solidFill>
                <a:latin typeface="Avenir Book" panose="02000503020000020003" pitchFamily="2" charset="0"/>
                <a:ea typeface="Avenir Medium" charset="0"/>
                <a:cs typeface="Avenir Medium" charset="0"/>
              </a:rPr>
              <a:t>Cooperative</a:t>
            </a:r>
          </a:p>
        </p:txBody>
      </p:sp>
      <p:sp>
        <p:nvSpPr>
          <p:cNvPr id="9" name="Rectangle 6"/>
          <p:cNvSpPr>
            <a:spLocks noChangeArrowheads="1"/>
          </p:cNvSpPr>
          <p:nvPr/>
        </p:nvSpPr>
        <p:spPr bwMode="auto">
          <a:xfrm>
            <a:off x="3505200" y="6400800"/>
            <a:ext cx="56388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p:txBody>
      </p:sp>
      <p:pic>
        <p:nvPicPr>
          <p:cNvPr id="3" name="Picture 2">
            <a:extLst>
              <a:ext uri="{FF2B5EF4-FFF2-40B4-BE49-F238E27FC236}">
                <a16:creationId xmlns:a16="http://schemas.microsoft.com/office/drawing/2014/main" id="{2A5F4A7B-85E1-B34D-B5CB-1ABBE64AAA1A}"/>
              </a:ext>
            </a:extLst>
          </p:cNvPr>
          <p:cNvPicPr>
            <a:picLocks noChangeAspect="1"/>
          </p:cNvPicPr>
          <p:nvPr/>
        </p:nvPicPr>
        <p:blipFill rotWithShape="1">
          <a:blip r:embed="rId3"/>
          <a:srcRect l="7887" r="27861"/>
          <a:stretch/>
        </p:blipFill>
        <p:spPr>
          <a:xfrm>
            <a:off x="3540354" y="1672487"/>
            <a:ext cx="5382537" cy="3932524"/>
          </a:xfrm>
          <a:prstGeom prst="rect">
            <a:avLst/>
          </a:prstGeom>
          <a:ln>
            <a:solidFill>
              <a:srgbClr val="000000"/>
            </a:solidFill>
          </a:ln>
        </p:spPr>
      </p:pic>
      <p:sp>
        <p:nvSpPr>
          <p:cNvPr id="4" name="Rectangle 3">
            <a:extLst>
              <a:ext uri="{FF2B5EF4-FFF2-40B4-BE49-F238E27FC236}">
                <a16:creationId xmlns:a16="http://schemas.microsoft.com/office/drawing/2014/main" id="{CED66E95-B2E0-C184-9707-D3E62965B5C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AF593CEC-8A47-4561-6447-D64C9C4411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p>
        </p:txBody>
      </p:sp>
      <p:cxnSp>
        <p:nvCxnSpPr>
          <p:cNvPr id="5" name="Straight Connector 4">
            <a:extLst>
              <a:ext uri="{FF2B5EF4-FFF2-40B4-BE49-F238E27FC236}">
                <a16:creationId xmlns:a16="http://schemas.microsoft.com/office/drawing/2014/main" id="{CA6ECFAD-3491-0FDE-9322-6FEF6AF1B34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46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20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20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0" y="1559549"/>
            <a:ext cx="9144000"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000" dirty="0">
                <a:latin typeface="Avenir Book" panose="02000503020000020003" pitchFamily="2" charset="0"/>
              </a:rPr>
              <a:t>Cooperatives (co-ops, for short) are jointly owned and democratically run enterprises.</a:t>
            </a:r>
          </a:p>
          <a:p>
            <a:pPr algn="ctr" eaLnBrk="1" hangingPunct="1"/>
            <a:endParaRPr lang="en-US" dirty="0">
              <a:latin typeface="Avenir Book" panose="02000503020000020003" pitchFamily="2" charset="0"/>
            </a:endParaRPr>
          </a:p>
        </p:txBody>
      </p:sp>
      <p:sp>
        <p:nvSpPr>
          <p:cNvPr id="8" name="Rectangle 7"/>
          <p:cNvSpPr/>
          <p:nvPr/>
        </p:nvSpPr>
        <p:spPr>
          <a:xfrm>
            <a:off x="0" y="626347"/>
            <a:ext cx="9144000" cy="646331"/>
          </a:xfrm>
          <a:prstGeom prst="rect">
            <a:avLst/>
          </a:prstGeom>
        </p:spPr>
        <p:txBody>
          <a:bodyPr wrap="square">
            <a:spAutoFit/>
          </a:bodyPr>
          <a:lstStyle/>
          <a:p>
            <a:pPr algn="ctr">
              <a:defRPr/>
            </a:pPr>
            <a:r>
              <a:rPr lang="en-US" sz="3600" dirty="0">
                <a:ln w="0"/>
                <a:solidFill>
                  <a:prstClr val="black"/>
                </a:solidFill>
                <a:latin typeface="Avenir Book" panose="02000503020000020003" pitchFamily="2" charset="0"/>
                <a:ea typeface="Avenir Medium" charset="0"/>
                <a:cs typeface="Avenir Medium" charset="0"/>
              </a:rPr>
              <a:t>What is Cooperative Ownership?</a:t>
            </a:r>
          </a:p>
        </p:txBody>
      </p:sp>
      <p:sp>
        <p:nvSpPr>
          <p:cNvPr id="9" name="Rectangle 6"/>
          <p:cNvSpPr>
            <a:spLocks noChangeArrowheads="1"/>
          </p:cNvSpPr>
          <p:nvPr/>
        </p:nvSpPr>
        <p:spPr bwMode="auto">
          <a:xfrm>
            <a:off x="3505200" y="6400800"/>
            <a:ext cx="56388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a:p>
            <a:endParaRPr lang="en-US" dirty="0">
              <a:solidFill>
                <a:prstClr val="black"/>
              </a:solidFill>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4192BDFE-8F89-EC81-28B4-9B4D5B08D87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158F2C19-1E9F-65E5-FD32-6B8B1244869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BBF884-94C6-590E-26C5-53AF9478EF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AE457F8-4751-AC63-2F8D-AE5198749EA5}"/>
              </a:ext>
            </a:extLst>
          </p:cNvPr>
          <p:cNvPicPr>
            <a:picLocks noChangeAspect="1"/>
          </p:cNvPicPr>
          <p:nvPr/>
        </p:nvPicPr>
        <p:blipFill>
          <a:blip r:embed="rId3"/>
          <a:stretch>
            <a:fillRect/>
          </a:stretch>
        </p:blipFill>
        <p:spPr>
          <a:xfrm>
            <a:off x="1882016" y="2623845"/>
            <a:ext cx="5379964" cy="3776955"/>
          </a:xfrm>
          <a:prstGeom prst="rect">
            <a:avLst/>
          </a:prstGeom>
          <a:ln>
            <a:solidFill>
              <a:srgbClr val="000000"/>
            </a:solidFill>
          </a:ln>
        </p:spPr>
      </p:pic>
    </p:spTree>
    <p:extLst>
      <p:ext uri="{BB962C8B-B14F-4D97-AF65-F5344CB8AC3E}">
        <p14:creationId xmlns:p14="http://schemas.microsoft.com/office/powerpoint/2010/main" val="331605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 y="341592"/>
            <a:ext cx="9144000" cy="1446550"/>
          </a:xfrm>
          <a:prstGeom prst="rect">
            <a:avLst/>
          </a:prstGeom>
        </p:spPr>
        <p:txBody>
          <a:bodyPr wrap="square">
            <a:spAutoFit/>
          </a:bodyPr>
          <a:lstStyle/>
          <a:p>
            <a:pPr algn="ctr">
              <a:defRPr/>
            </a:pPr>
            <a:r>
              <a:rPr lang="en-US" sz="4400" u="sng" dirty="0">
                <a:ln w="0"/>
                <a:solidFill>
                  <a:prstClr val="black"/>
                </a:solidFill>
                <a:latin typeface="Avenir Book" panose="02000503020000020003" pitchFamily="2" charset="0"/>
                <a:ea typeface="Avenir Medium" charset="0"/>
                <a:cs typeface="Avenir Medium" charset="0"/>
              </a:rPr>
              <a:t>Four Types of Co-ops</a:t>
            </a:r>
          </a:p>
          <a:p>
            <a:pPr algn="ctr">
              <a:defRPr/>
            </a:pPr>
            <a:endParaRPr lang="en-US" sz="4400" dirty="0">
              <a:ln w="0"/>
              <a:solidFill>
                <a:prstClr val="black"/>
              </a:solidFill>
              <a:latin typeface="Avenir Book" panose="02000503020000020003" pitchFamily="2" charset="0"/>
              <a:ea typeface="Avenir Medium" charset="0"/>
              <a:cs typeface="Avenir Medium" charset="0"/>
            </a:endParaRPr>
          </a:p>
        </p:txBody>
      </p:sp>
      <p:sp>
        <p:nvSpPr>
          <p:cNvPr id="5" name="TextBox 4"/>
          <p:cNvSpPr txBox="1">
            <a:spLocks noChangeArrowheads="1"/>
          </p:cNvSpPr>
          <p:nvPr/>
        </p:nvSpPr>
        <p:spPr bwMode="auto">
          <a:xfrm>
            <a:off x="15240" y="1395256"/>
            <a:ext cx="912876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514350" indent="-514350" algn="ctr" eaLnBrk="1" hangingPunct="1">
              <a:buFont typeface="+mj-lt"/>
              <a:buAutoNum type="arabicPeriod"/>
            </a:pPr>
            <a:r>
              <a:rPr lang="en-US" sz="2800" dirty="0">
                <a:solidFill>
                  <a:prstClr val="black"/>
                </a:solidFill>
                <a:latin typeface="Avenir Book" panose="02000503020000020003" pitchFamily="2" charset="0"/>
                <a:ea typeface="Avenir Medium" charset="0"/>
                <a:cs typeface="Avenir Medium" charset="0"/>
              </a:rPr>
              <a:t>Worker-Owned</a:t>
            </a:r>
          </a:p>
          <a:p>
            <a:pPr algn="ctr" eaLnBrk="1" hangingPunct="1"/>
            <a:r>
              <a:rPr lang="en-US" sz="2000" dirty="0">
                <a:solidFill>
                  <a:prstClr val="black"/>
                </a:solidFill>
                <a:latin typeface="Avenir Book" panose="02000503020000020003" pitchFamily="2" charset="0"/>
                <a:ea typeface="Avenir Medium" charset="0"/>
                <a:cs typeface="Avenir Medium" charset="0"/>
              </a:rPr>
              <a:t>Workers own the firm. </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24342206-4E2C-A3F0-82BF-6CDF84E4DE3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86D56107-FCDF-3F17-3A91-B44F474A245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163C1A3-BB1D-BA37-ED94-A0957B17E10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40D199E-67B9-D312-F839-6F3438D28B0E}"/>
              </a:ext>
            </a:extLst>
          </p:cNvPr>
          <p:cNvPicPr>
            <a:picLocks noChangeAspect="1"/>
          </p:cNvPicPr>
          <p:nvPr/>
        </p:nvPicPr>
        <p:blipFill>
          <a:blip r:embed="rId3"/>
          <a:stretch>
            <a:fillRect/>
          </a:stretch>
        </p:blipFill>
        <p:spPr>
          <a:xfrm>
            <a:off x="154422" y="4914538"/>
            <a:ext cx="2539852" cy="1783080"/>
          </a:xfrm>
          <a:prstGeom prst="rect">
            <a:avLst/>
          </a:prstGeom>
          <a:ln>
            <a:solidFill>
              <a:srgbClr val="000000"/>
            </a:solidFill>
          </a:ln>
        </p:spPr>
      </p:pic>
    </p:spTree>
    <p:extLst>
      <p:ext uri="{BB962C8B-B14F-4D97-AF65-F5344CB8AC3E}">
        <p14:creationId xmlns:p14="http://schemas.microsoft.com/office/powerpoint/2010/main" val="1503722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5532698" y="1783613"/>
            <a:ext cx="2750166" cy="1615264"/>
          </a:xfrm>
          <a:prstGeom prst="rect">
            <a:avLst/>
          </a:prstGeom>
        </p:spPr>
      </p:pic>
      <p:pic>
        <p:nvPicPr>
          <p:cNvPr id="2" name="Picture 1">
            <a:extLst>
              <a:ext uri="{FF2B5EF4-FFF2-40B4-BE49-F238E27FC236}">
                <a16:creationId xmlns:a16="http://schemas.microsoft.com/office/drawing/2014/main" id="{44B3771A-1A40-4E40-9D6C-60A2D7BD0195}"/>
              </a:ext>
            </a:extLst>
          </p:cNvPr>
          <p:cNvPicPr>
            <a:picLocks noChangeAspect="1"/>
          </p:cNvPicPr>
          <p:nvPr/>
        </p:nvPicPr>
        <p:blipFill>
          <a:blip r:embed="rId4"/>
          <a:stretch>
            <a:fillRect/>
          </a:stretch>
        </p:blipFill>
        <p:spPr>
          <a:xfrm>
            <a:off x="529062" y="1820282"/>
            <a:ext cx="3603660" cy="2005921"/>
          </a:xfrm>
          <a:prstGeom prst="rect">
            <a:avLst/>
          </a:prstGeom>
        </p:spPr>
      </p:pic>
      <p:sp>
        <p:nvSpPr>
          <p:cNvPr id="5" name="Rectangle 4">
            <a:extLst>
              <a:ext uri="{FF2B5EF4-FFF2-40B4-BE49-F238E27FC236}">
                <a16:creationId xmlns:a16="http://schemas.microsoft.com/office/drawing/2014/main" id="{C2FDF4CE-F9E2-AA34-6508-D7537D04277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2CE510A3-1ABA-1298-11A5-7795384C6066}"/>
              </a:ext>
            </a:extLst>
          </p:cNvPr>
          <p:cNvSpPr/>
          <p:nvPr/>
        </p:nvSpPr>
        <p:spPr>
          <a:xfrm>
            <a:off x="0" y="315611"/>
            <a:ext cx="9144000" cy="1446550"/>
          </a:xfrm>
          <a:prstGeom prst="rect">
            <a:avLst/>
          </a:prstGeom>
        </p:spPr>
        <p:txBody>
          <a:bodyPr wrap="square">
            <a:spAutoFit/>
          </a:bodyPr>
          <a:lstStyle/>
          <a:p>
            <a:pPr algn="ctr">
              <a:defRPr/>
            </a:pPr>
            <a:r>
              <a:rPr lang="en-US" sz="4400" dirty="0">
                <a:ln w="0"/>
                <a:solidFill>
                  <a:prstClr val="black"/>
                </a:solidFill>
                <a:latin typeface="Avenir Book" panose="02000503020000020003" pitchFamily="2" charset="0"/>
                <a:ea typeface="Avenir Medium" charset="0"/>
                <a:cs typeface="Avenir Medium" charset="0"/>
              </a:rPr>
              <a:t>Examples of </a:t>
            </a:r>
          </a:p>
          <a:p>
            <a:pPr algn="ctr">
              <a:defRPr/>
            </a:pPr>
            <a:r>
              <a:rPr lang="en-US" sz="4400" u="sng" dirty="0">
                <a:ln w="0"/>
                <a:solidFill>
                  <a:prstClr val="black"/>
                </a:solidFill>
                <a:latin typeface="Avenir Book" panose="02000503020000020003" pitchFamily="2" charset="0"/>
                <a:ea typeface="Avenir Medium" charset="0"/>
                <a:cs typeface="Avenir Medium" charset="0"/>
              </a:rPr>
              <a:t>Worker-Owned</a:t>
            </a:r>
            <a:r>
              <a:rPr lang="en-US" sz="4400" dirty="0">
                <a:ln w="0"/>
                <a:solidFill>
                  <a:prstClr val="black"/>
                </a:solidFill>
                <a:latin typeface="Avenir Book" panose="02000503020000020003" pitchFamily="2" charset="0"/>
                <a:ea typeface="Avenir Medium" charset="0"/>
                <a:cs typeface="Avenir Medium" charset="0"/>
              </a:rPr>
              <a:t> Co-ops</a:t>
            </a:r>
          </a:p>
        </p:txBody>
      </p:sp>
      <p:sp>
        <p:nvSpPr>
          <p:cNvPr id="6" name="Rectangle 5">
            <a:extLst>
              <a:ext uri="{FF2B5EF4-FFF2-40B4-BE49-F238E27FC236}">
                <a16:creationId xmlns:a16="http://schemas.microsoft.com/office/drawing/2014/main" id="{1ABB685A-792C-08D4-9DD2-33EE1D5A8C1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E9300D88-6C9F-260F-AD47-0AAADF3B3BF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8C01B8D-0811-A260-F331-B974419B7E59}"/>
              </a:ext>
            </a:extLst>
          </p:cNvPr>
          <p:cNvSpPr txBox="1"/>
          <p:nvPr/>
        </p:nvSpPr>
        <p:spPr>
          <a:xfrm>
            <a:off x="-2" y="3827250"/>
            <a:ext cx="5393464" cy="369332"/>
          </a:xfrm>
          <a:prstGeom prst="rect">
            <a:avLst/>
          </a:prstGeom>
          <a:noFill/>
        </p:spPr>
        <p:txBody>
          <a:bodyPr wrap="none" rtlCol="0">
            <a:spAutoFit/>
          </a:bodyPr>
          <a:lstStyle/>
          <a:p>
            <a:r>
              <a:rPr lang="en-US" dirty="0">
                <a:latin typeface="Avenir Book" panose="02000503020000020003" pitchFamily="2" charset="0"/>
              </a:rPr>
              <a:t>Multinational Cooperative: Finance, Retail, &amp; More</a:t>
            </a:r>
          </a:p>
        </p:txBody>
      </p:sp>
      <p:sp>
        <p:nvSpPr>
          <p:cNvPr id="13" name="TextBox 12">
            <a:extLst>
              <a:ext uri="{FF2B5EF4-FFF2-40B4-BE49-F238E27FC236}">
                <a16:creationId xmlns:a16="http://schemas.microsoft.com/office/drawing/2014/main" id="{0EC1BDC6-8CA2-3D69-DAD0-93B37D51445C}"/>
              </a:ext>
            </a:extLst>
          </p:cNvPr>
          <p:cNvSpPr txBox="1"/>
          <p:nvPr/>
        </p:nvSpPr>
        <p:spPr>
          <a:xfrm>
            <a:off x="6469199" y="3420329"/>
            <a:ext cx="877163" cy="369332"/>
          </a:xfrm>
          <a:prstGeom prst="rect">
            <a:avLst/>
          </a:prstGeom>
          <a:noFill/>
        </p:spPr>
        <p:txBody>
          <a:bodyPr wrap="none" rtlCol="0">
            <a:spAutoFit/>
          </a:bodyPr>
          <a:lstStyle/>
          <a:p>
            <a:r>
              <a:rPr lang="en-US" dirty="0">
                <a:latin typeface="Avenir Book" panose="02000503020000020003" pitchFamily="2" charset="0"/>
              </a:rPr>
              <a:t>Bakery</a:t>
            </a:r>
          </a:p>
        </p:txBody>
      </p:sp>
      <p:pic>
        <p:nvPicPr>
          <p:cNvPr id="4098" name="Picture 2" descr="undefined">
            <a:extLst>
              <a:ext uri="{FF2B5EF4-FFF2-40B4-BE49-F238E27FC236}">
                <a16:creationId xmlns:a16="http://schemas.microsoft.com/office/drawing/2014/main" id="{0B9D79CE-3ACD-497C-D3D2-9D084E19B9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403" y="4457321"/>
            <a:ext cx="3104716" cy="97507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D2DF5B6-D49C-7AAE-6CD4-F29435FFB512}"/>
              </a:ext>
            </a:extLst>
          </p:cNvPr>
          <p:cNvSpPr txBox="1"/>
          <p:nvPr/>
        </p:nvSpPr>
        <p:spPr>
          <a:xfrm>
            <a:off x="957303" y="5393593"/>
            <a:ext cx="2640916" cy="369332"/>
          </a:xfrm>
          <a:prstGeom prst="rect">
            <a:avLst/>
          </a:prstGeom>
          <a:noFill/>
        </p:spPr>
        <p:txBody>
          <a:bodyPr wrap="none" rtlCol="0">
            <a:spAutoFit/>
          </a:bodyPr>
          <a:lstStyle/>
          <a:p>
            <a:r>
              <a:rPr lang="en-US" b="1" u="none" strike="noStrike" dirty="0">
                <a:solidFill>
                  <a:srgbClr val="000000"/>
                </a:solidFill>
                <a:effectLst/>
                <a:latin typeface="+mn-lt"/>
              </a:rPr>
              <a:t>W. W. Norton &amp; Company</a:t>
            </a:r>
          </a:p>
        </p:txBody>
      </p:sp>
      <p:sp>
        <p:nvSpPr>
          <p:cNvPr id="15" name="TextBox 14">
            <a:extLst>
              <a:ext uri="{FF2B5EF4-FFF2-40B4-BE49-F238E27FC236}">
                <a16:creationId xmlns:a16="http://schemas.microsoft.com/office/drawing/2014/main" id="{B6ECBEAD-F9F9-1B24-52FB-900646A3927F}"/>
              </a:ext>
            </a:extLst>
          </p:cNvPr>
          <p:cNvSpPr txBox="1"/>
          <p:nvPr/>
        </p:nvSpPr>
        <p:spPr>
          <a:xfrm>
            <a:off x="1872040" y="5728388"/>
            <a:ext cx="811441" cy="369332"/>
          </a:xfrm>
          <a:prstGeom prst="rect">
            <a:avLst/>
          </a:prstGeom>
          <a:noFill/>
        </p:spPr>
        <p:txBody>
          <a:bodyPr wrap="none" rtlCol="0">
            <a:spAutoFit/>
          </a:bodyPr>
          <a:lstStyle/>
          <a:p>
            <a:r>
              <a:rPr lang="en-US" dirty="0">
                <a:latin typeface="Avenir Book" panose="02000503020000020003" pitchFamily="2" charset="0"/>
              </a:rPr>
              <a:t>Books</a:t>
            </a:r>
          </a:p>
        </p:txBody>
      </p:sp>
      <p:sp>
        <p:nvSpPr>
          <p:cNvPr id="16" name="TextBox 15">
            <a:extLst>
              <a:ext uri="{FF2B5EF4-FFF2-40B4-BE49-F238E27FC236}">
                <a16:creationId xmlns:a16="http://schemas.microsoft.com/office/drawing/2014/main" id="{2C6620F9-8E77-7CF9-08B6-E5E9DE0C78ED}"/>
              </a:ext>
            </a:extLst>
          </p:cNvPr>
          <p:cNvSpPr txBox="1"/>
          <p:nvPr/>
        </p:nvSpPr>
        <p:spPr>
          <a:xfrm>
            <a:off x="6185780" y="6027090"/>
            <a:ext cx="1501693" cy="369332"/>
          </a:xfrm>
          <a:prstGeom prst="rect">
            <a:avLst/>
          </a:prstGeom>
          <a:noFill/>
        </p:spPr>
        <p:txBody>
          <a:bodyPr wrap="none" rtlCol="0">
            <a:spAutoFit/>
          </a:bodyPr>
          <a:lstStyle/>
          <a:p>
            <a:r>
              <a:rPr lang="en-US" dirty="0">
                <a:latin typeface="Avenir Book" panose="02000503020000020003" pitchFamily="2" charset="0"/>
              </a:rPr>
              <a:t>Supermarket</a:t>
            </a:r>
          </a:p>
        </p:txBody>
      </p:sp>
      <p:pic>
        <p:nvPicPr>
          <p:cNvPr id="4102" name="Picture 6" descr="undefined">
            <a:extLst>
              <a:ext uri="{FF2B5EF4-FFF2-40B4-BE49-F238E27FC236}">
                <a16:creationId xmlns:a16="http://schemas.microsoft.com/office/drawing/2014/main" id="{C7E0A02E-1B64-1785-B937-C3B45180C8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7070" y="3904126"/>
            <a:ext cx="2750166" cy="74851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4C2ECE0-2287-9D5C-DDD0-29725AC0EFE1}"/>
              </a:ext>
            </a:extLst>
          </p:cNvPr>
          <p:cNvSpPr txBox="1"/>
          <p:nvPr/>
        </p:nvSpPr>
        <p:spPr>
          <a:xfrm>
            <a:off x="5272196" y="4620437"/>
            <a:ext cx="3767634" cy="369332"/>
          </a:xfrm>
          <a:prstGeom prst="rect">
            <a:avLst/>
          </a:prstGeom>
          <a:noFill/>
        </p:spPr>
        <p:txBody>
          <a:bodyPr wrap="none" rtlCol="0">
            <a:spAutoFit/>
          </a:bodyPr>
          <a:lstStyle/>
          <a:p>
            <a:r>
              <a:rPr lang="en-US" dirty="0">
                <a:latin typeface="Avenir Book" panose="02000503020000020003" pitchFamily="2" charset="0"/>
              </a:rPr>
              <a:t>Medical Emergency Transportation</a:t>
            </a:r>
          </a:p>
        </p:txBody>
      </p:sp>
      <p:pic>
        <p:nvPicPr>
          <p:cNvPr id="4106" name="Picture 10" descr="Word mark of Publix">
            <a:extLst>
              <a:ext uri="{FF2B5EF4-FFF2-40B4-BE49-F238E27FC236}">
                <a16:creationId xmlns:a16="http://schemas.microsoft.com/office/drawing/2014/main" id="{4DD209AB-18BA-44A3-22AD-6DCD6D8FE9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4269" y="5242321"/>
            <a:ext cx="3104717" cy="69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96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 y="341592"/>
            <a:ext cx="9144000" cy="1446550"/>
          </a:xfrm>
          <a:prstGeom prst="rect">
            <a:avLst/>
          </a:prstGeom>
        </p:spPr>
        <p:txBody>
          <a:bodyPr wrap="square">
            <a:spAutoFit/>
          </a:bodyPr>
          <a:lstStyle/>
          <a:p>
            <a:pPr algn="ctr">
              <a:defRPr/>
            </a:pPr>
            <a:r>
              <a:rPr lang="en-US" sz="4400" u="sng" dirty="0">
                <a:ln w="0"/>
                <a:solidFill>
                  <a:prstClr val="black"/>
                </a:solidFill>
                <a:latin typeface="Avenir Book" panose="02000503020000020003" pitchFamily="2" charset="0"/>
                <a:ea typeface="Avenir Medium" charset="0"/>
                <a:cs typeface="Avenir Medium" charset="0"/>
              </a:rPr>
              <a:t>Four Types of Co-ops</a:t>
            </a:r>
          </a:p>
          <a:p>
            <a:pPr algn="ctr">
              <a:defRPr/>
            </a:pPr>
            <a:endParaRPr lang="en-US" sz="4400" dirty="0">
              <a:ln w="0"/>
              <a:solidFill>
                <a:prstClr val="black"/>
              </a:solidFill>
              <a:latin typeface="Avenir Book" panose="02000503020000020003" pitchFamily="2" charset="0"/>
              <a:ea typeface="Avenir Medium" charset="0"/>
              <a:cs typeface="Avenir Medium" charset="0"/>
            </a:endParaRPr>
          </a:p>
        </p:txBody>
      </p:sp>
      <p:sp>
        <p:nvSpPr>
          <p:cNvPr id="5" name="TextBox 4"/>
          <p:cNvSpPr txBox="1">
            <a:spLocks noChangeArrowheads="1"/>
          </p:cNvSpPr>
          <p:nvPr/>
        </p:nvSpPr>
        <p:spPr bwMode="auto">
          <a:xfrm>
            <a:off x="15240" y="1332192"/>
            <a:ext cx="9128760" cy="1908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514350" indent="-514350" algn="ctr" eaLnBrk="1" hangingPunct="1">
              <a:buFont typeface="+mj-lt"/>
              <a:buAutoNum type="arabicPeriod"/>
            </a:pPr>
            <a:r>
              <a:rPr lang="en-US" sz="2800" dirty="0">
                <a:solidFill>
                  <a:prstClr val="black"/>
                </a:solidFill>
                <a:latin typeface="Avenir Book" panose="02000503020000020003" pitchFamily="2" charset="0"/>
                <a:ea typeface="Avenir Medium" charset="0"/>
                <a:cs typeface="Avenir Medium" charset="0"/>
              </a:rPr>
              <a:t>Worker</a:t>
            </a:r>
          </a:p>
          <a:p>
            <a:pPr algn="ctr" eaLnBrk="1" hangingPunct="1"/>
            <a:r>
              <a:rPr lang="en-US" sz="2000" dirty="0">
                <a:solidFill>
                  <a:prstClr val="black"/>
                </a:solidFill>
                <a:latin typeface="Avenir Book" panose="02000503020000020003" pitchFamily="2" charset="0"/>
                <a:ea typeface="Avenir Medium" charset="0"/>
                <a:cs typeface="Avenir Medium" charset="0"/>
              </a:rPr>
              <a:t>Workers own the firm.</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2"/>
            </a:pPr>
            <a:r>
              <a:rPr lang="en-US" sz="2800" dirty="0">
                <a:solidFill>
                  <a:prstClr val="black"/>
                </a:solidFill>
                <a:latin typeface="Avenir Book" panose="02000503020000020003" pitchFamily="2" charset="0"/>
                <a:ea typeface="Avenir Medium" charset="0"/>
                <a:cs typeface="Avenir Medium" charset="0"/>
              </a:rPr>
              <a:t>Consumer</a:t>
            </a:r>
          </a:p>
          <a:p>
            <a:pPr algn="ctr" eaLnBrk="1" hangingPunct="1"/>
            <a:r>
              <a:rPr lang="en-US" sz="1800" dirty="0">
                <a:solidFill>
                  <a:prstClr val="black"/>
                </a:solidFill>
                <a:latin typeface="Avenir Book" panose="02000503020000020003" pitchFamily="2" charset="0"/>
                <a:ea typeface="Avenir Medium" charset="0"/>
                <a:cs typeface="Avenir Medium" charset="0"/>
              </a:rPr>
              <a:t>Customers own the company.</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4E200F1E-EE3A-9ED0-26F4-081EFB69D9B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6D1DD2E6-E4E2-A54F-27B6-129053F5583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2974A022-AD2B-8665-686A-05E5DAF7B6F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AE2BE51-A97E-9067-9A5A-00866D1410AC}"/>
              </a:ext>
            </a:extLst>
          </p:cNvPr>
          <p:cNvPicPr>
            <a:picLocks noChangeAspect="1"/>
          </p:cNvPicPr>
          <p:nvPr/>
        </p:nvPicPr>
        <p:blipFill>
          <a:blip r:embed="rId3"/>
          <a:stretch>
            <a:fillRect/>
          </a:stretch>
        </p:blipFill>
        <p:spPr>
          <a:xfrm>
            <a:off x="154422" y="4914538"/>
            <a:ext cx="2539852" cy="1783080"/>
          </a:xfrm>
          <a:prstGeom prst="rect">
            <a:avLst/>
          </a:prstGeom>
          <a:ln>
            <a:solidFill>
              <a:srgbClr val="000000"/>
            </a:solidFill>
          </a:ln>
        </p:spPr>
      </p:pic>
    </p:spTree>
    <p:extLst>
      <p:ext uri="{BB962C8B-B14F-4D97-AF65-F5344CB8AC3E}">
        <p14:creationId xmlns:p14="http://schemas.microsoft.com/office/powerpoint/2010/main" val="989982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0994F8-4007-787F-3B97-8FCC19ADDF6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3074" name="Picture 2" descr="undefined">
            <a:extLst>
              <a:ext uri="{FF2B5EF4-FFF2-40B4-BE49-F238E27FC236}">
                <a16:creationId xmlns:a16="http://schemas.microsoft.com/office/drawing/2014/main" id="{C4DFA19B-BB1F-B334-946B-A1515D665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56" y="4269953"/>
            <a:ext cx="2528086" cy="16213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E5F9854-6833-62E8-1445-202A23FDAD8D}"/>
              </a:ext>
            </a:extLst>
          </p:cNvPr>
          <p:cNvSpPr/>
          <p:nvPr/>
        </p:nvSpPr>
        <p:spPr>
          <a:xfrm>
            <a:off x="0" y="315611"/>
            <a:ext cx="9144000" cy="1446550"/>
          </a:xfrm>
          <a:prstGeom prst="rect">
            <a:avLst/>
          </a:prstGeom>
        </p:spPr>
        <p:txBody>
          <a:bodyPr wrap="square">
            <a:spAutoFit/>
          </a:bodyPr>
          <a:lstStyle/>
          <a:p>
            <a:pPr algn="ctr">
              <a:defRPr/>
            </a:pPr>
            <a:r>
              <a:rPr lang="en-US" sz="4400" dirty="0">
                <a:ln w="0"/>
                <a:solidFill>
                  <a:prstClr val="black"/>
                </a:solidFill>
                <a:latin typeface="Avenir Book" panose="02000503020000020003" pitchFamily="2" charset="0"/>
                <a:ea typeface="Avenir Medium" charset="0"/>
                <a:cs typeface="Avenir Medium" charset="0"/>
              </a:rPr>
              <a:t>Examples of </a:t>
            </a:r>
          </a:p>
          <a:p>
            <a:pPr algn="ctr">
              <a:defRPr/>
            </a:pPr>
            <a:r>
              <a:rPr lang="en-US" sz="4400" u="sng" dirty="0">
                <a:ln w="0"/>
                <a:solidFill>
                  <a:prstClr val="black"/>
                </a:solidFill>
                <a:latin typeface="Avenir Book" panose="02000503020000020003" pitchFamily="2" charset="0"/>
                <a:ea typeface="Avenir Medium" charset="0"/>
                <a:cs typeface="Avenir Medium" charset="0"/>
              </a:rPr>
              <a:t>Consumer</a:t>
            </a:r>
            <a:r>
              <a:rPr lang="en-US" sz="4400" dirty="0">
                <a:ln w="0"/>
                <a:solidFill>
                  <a:prstClr val="black"/>
                </a:solidFill>
                <a:latin typeface="Avenir Book" panose="02000503020000020003" pitchFamily="2" charset="0"/>
                <a:ea typeface="Avenir Medium" charset="0"/>
                <a:cs typeface="Avenir Medium" charset="0"/>
              </a:rPr>
              <a:t> Co-ops</a:t>
            </a:r>
          </a:p>
        </p:txBody>
      </p:sp>
      <p:sp>
        <p:nvSpPr>
          <p:cNvPr id="6" name="Rectangle 5">
            <a:extLst>
              <a:ext uri="{FF2B5EF4-FFF2-40B4-BE49-F238E27FC236}">
                <a16:creationId xmlns:a16="http://schemas.microsoft.com/office/drawing/2014/main" id="{15756306-FCB4-F2D6-DEA1-441C2BF4249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0FD73024-5ED1-3227-FC93-1538EB07F1F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78" name="Picture 6" descr="Green Bay Packers logo">
            <a:extLst>
              <a:ext uri="{FF2B5EF4-FFF2-40B4-BE49-F238E27FC236}">
                <a16:creationId xmlns:a16="http://schemas.microsoft.com/office/drawing/2014/main" id="{29B7C522-6BA4-0EED-7298-78BB53C62C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22" y="2004526"/>
            <a:ext cx="1576551" cy="104090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reen Bay Packers wordmark">
            <a:extLst>
              <a:ext uri="{FF2B5EF4-FFF2-40B4-BE49-F238E27FC236}">
                <a16:creationId xmlns:a16="http://schemas.microsoft.com/office/drawing/2014/main" id="{E37CE7D2-42D0-CBF4-76CE-2E07E9BADF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448" y="3076245"/>
            <a:ext cx="1355834" cy="4114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0BD76CD-A4C1-657A-3530-BD0AE55D5287}"/>
              </a:ext>
            </a:extLst>
          </p:cNvPr>
          <p:cNvSpPr txBox="1"/>
          <p:nvPr/>
        </p:nvSpPr>
        <p:spPr>
          <a:xfrm>
            <a:off x="132698" y="3495586"/>
            <a:ext cx="2948884" cy="369332"/>
          </a:xfrm>
          <a:prstGeom prst="rect">
            <a:avLst/>
          </a:prstGeom>
          <a:noFill/>
        </p:spPr>
        <p:txBody>
          <a:bodyPr wrap="none" rtlCol="0">
            <a:spAutoFit/>
          </a:bodyPr>
          <a:lstStyle/>
          <a:p>
            <a:r>
              <a:rPr lang="en-US" dirty="0">
                <a:latin typeface="Avenir Book" panose="02000503020000020003" pitchFamily="2" charset="0"/>
              </a:rPr>
              <a:t>Professional Football Team</a:t>
            </a:r>
          </a:p>
        </p:txBody>
      </p:sp>
      <p:sp>
        <p:nvSpPr>
          <p:cNvPr id="13" name="TextBox 12">
            <a:extLst>
              <a:ext uri="{FF2B5EF4-FFF2-40B4-BE49-F238E27FC236}">
                <a16:creationId xmlns:a16="http://schemas.microsoft.com/office/drawing/2014/main" id="{C7B04B7D-F4DB-9E0A-5473-D24E17B5F2B1}"/>
              </a:ext>
            </a:extLst>
          </p:cNvPr>
          <p:cNvSpPr txBox="1"/>
          <p:nvPr/>
        </p:nvSpPr>
        <p:spPr>
          <a:xfrm>
            <a:off x="171379" y="5800329"/>
            <a:ext cx="2652329" cy="369332"/>
          </a:xfrm>
          <a:prstGeom prst="rect">
            <a:avLst/>
          </a:prstGeom>
          <a:noFill/>
        </p:spPr>
        <p:txBody>
          <a:bodyPr wrap="none" rtlCol="0">
            <a:spAutoFit/>
          </a:bodyPr>
          <a:lstStyle/>
          <a:p>
            <a:r>
              <a:rPr lang="en-US" dirty="0">
                <a:latin typeface="Avenir Book" panose="02000503020000020003" pitchFamily="2" charset="0"/>
              </a:rPr>
              <a:t>Recreational Equipment</a:t>
            </a:r>
          </a:p>
        </p:txBody>
      </p:sp>
      <p:sp>
        <p:nvSpPr>
          <p:cNvPr id="14" name="TextBox 13">
            <a:extLst>
              <a:ext uri="{FF2B5EF4-FFF2-40B4-BE49-F238E27FC236}">
                <a16:creationId xmlns:a16="http://schemas.microsoft.com/office/drawing/2014/main" id="{1D647AD7-A583-BD64-24C7-D820F44C2212}"/>
              </a:ext>
            </a:extLst>
          </p:cNvPr>
          <p:cNvSpPr txBox="1"/>
          <p:nvPr/>
        </p:nvSpPr>
        <p:spPr>
          <a:xfrm>
            <a:off x="6561817" y="3567888"/>
            <a:ext cx="1493358" cy="369332"/>
          </a:xfrm>
          <a:prstGeom prst="rect">
            <a:avLst/>
          </a:prstGeom>
          <a:noFill/>
        </p:spPr>
        <p:txBody>
          <a:bodyPr wrap="none" rtlCol="0">
            <a:spAutoFit/>
          </a:bodyPr>
          <a:lstStyle/>
          <a:p>
            <a:r>
              <a:rPr lang="en-US" dirty="0">
                <a:latin typeface="Avenir Book" panose="02000503020000020003" pitchFamily="2" charset="0"/>
              </a:rPr>
              <a:t>Credit Union</a:t>
            </a:r>
          </a:p>
        </p:txBody>
      </p:sp>
      <p:pic>
        <p:nvPicPr>
          <p:cNvPr id="3084" name="Picture 12" descr="undefined">
            <a:extLst>
              <a:ext uri="{FF2B5EF4-FFF2-40B4-BE49-F238E27FC236}">
                <a16:creationId xmlns:a16="http://schemas.microsoft.com/office/drawing/2014/main" id="{FF8A138E-5CD4-E653-DA8A-13EA3F6BDA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541" y="2327186"/>
            <a:ext cx="3136900" cy="11684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undefined">
            <a:extLst>
              <a:ext uri="{FF2B5EF4-FFF2-40B4-BE49-F238E27FC236}">
                <a16:creationId xmlns:a16="http://schemas.microsoft.com/office/drawing/2014/main" id="{A4D90D67-49AE-20C3-A9FF-8EC68B26C5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3149" y="2754877"/>
            <a:ext cx="2250467" cy="234096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D882B7A-322A-E480-0A2C-BB121F41CF21}"/>
              </a:ext>
            </a:extLst>
          </p:cNvPr>
          <p:cNvSpPr txBox="1"/>
          <p:nvPr/>
        </p:nvSpPr>
        <p:spPr>
          <a:xfrm>
            <a:off x="3796330" y="5089743"/>
            <a:ext cx="1164101" cy="369332"/>
          </a:xfrm>
          <a:prstGeom prst="rect">
            <a:avLst/>
          </a:prstGeom>
          <a:noFill/>
        </p:spPr>
        <p:txBody>
          <a:bodyPr wrap="none" rtlCol="0">
            <a:spAutoFit/>
          </a:bodyPr>
          <a:lstStyle/>
          <a:p>
            <a:r>
              <a:rPr lang="en-US" dirty="0">
                <a:latin typeface="Avenir Book" panose="02000503020000020003" pitchFamily="2" charset="0"/>
              </a:rPr>
              <a:t>Insurance</a:t>
            </a:r>
          </a:p>
        </p:txBody>
      </p:sp>
      <p:pic>
        <p:nvPicPr>
          <p:cNvPr id="3090" name="Picture 18" descr="undefined">
            <a:extLst>
              <a:ext uri="{FF2B5EF4-FFF2-40B4-BE49-F238E27FC236}">
                <a16:creationId xmlns:a16="http://schemas.microsoft.com/office/drawing/2014/main" id="{CEAFB9D8-8947-D03E-F6D2-80F42E8DC7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2726" y="4414837"/>
            <a:ext cx="2835520" cy="129567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CE6F22A-66CF-0EE0-FBF8-DEE205F8389B}"/>
              </a:ext>
            </a:extLst>
          </p:cNvPr>
          <p:cNvSpPr txBox="1"/>
          <p:nvPr/>
        </p:nvSpPr>
        <p:spPr>
          <a:xfrm>
            <a:off x="7067245" y="5710512"/>
            <a:ext cx="726481" cy="369332"/>
          </a:xfrm>
          <a:prstGeom prst="rect">
            <a:avLst/>
          </a:prstGeom>
          <a:noFill/>
        </p:spPr>
        <p:txBody>
          <a:bodyPr wrap="none" rtlCol="0">
            <a:spAutoFit/>
          </a:bodyPr>
          <a:lstStyle/>
          <a:p>
            <a:r>
              <a:rPr lang="en-US" dirty="0">
                <a:latin typeface="Avenir Book" panose="02000503020000020003" pitchFamily="2" charset="0"/>
              </a:rPr>
              <a:t>Food</a:t>
            </a:r>
          </a:p>
        </p:txBody>
      </p:sp>
    </p:spTree>
    <p:extLst>
      <p:ext uri="{BB962C8B-B14F-4D97-AF65-F5344CB8AC3E}">
        <p14:creationId xmlns:p14="http://schemas.microsoft.com/office/powerpoint/2010/main" val="1201147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 y="341592"/>
            <a:ext cx="9144000" cy="1446550"/>
          </a:xfrm>
          <a:prstGeom prst="rect">
            <a:avLst/>
          </a:prstGeom>
        </p:spPr>
        <p:txBody>
          <a:bodyPr wrap="square">
            <a:spAutoFit/>
          </a:bodyPr>
          <a:lstStyle/>
          <a:p>
            <a:pPr algn="ctr">
              <a:defRPr/>
            </a:pPr>
            <a:r>
              <a:rPr lang="en-US" sz="4400" u="sng" dirty="0">
                <a:ln w="0"/>
                <a:solidFill>
                  <a:prstClr val="black"/>
                </a:solidFill>
                <a:latin typeface="Avenir Book" panose="02000503020000020003" pitchFamily="2" charset="0"/>
                <a:ea typeface="Avenir Medium" charset="0"/>
                <a:cs typeface="Avenir Medium" charset="0"/>
              </a:rPr>
              <a:t>Four Types of Co-ops</a:t>
            </a:r>
          </a:p>
          <a:p>
            <a:pPr algn="ctr">
              <a:defRPr/>
            </a:pPr>
            <a:endParaRPr lang="en-US" sz="4400" dirty="0">
              <a:ln w="0"/>
              <a:solidFill>
                <a:prstClr val="black"/>
              </a:solidFill>
              <a:latin typeface="Avenir Book" panose="02000503020000020003" pitchFamily="2" charset="0"/>
              <a:ea typeface="Avenir Medium" charset="0"/>
              <a:cs typeface="Avenir Medium" charset="0"/>
            </a:endParaRPr>
          </a:p>
        </p:txBody>
      </p:sp>
      <p:sp>
        <p:nvSpPr>
          <p:cNvPr id="5" name="TextBox 4"/>
          <p:cNvSpPr txBox="1">
            <a:spLocks noChangeArrowheads="1"/>
          </p:cNvSpPr>
          <p:nvPr/>
        </p:nvSpPr>
        <p:spPr bwMode="auto">
          <a:xfrm>
            <a:off x="15240" y="1332192"/>
            <a:ext cx="9128760" cy="2800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514350" indent="-514350" algn="ctr" eaLnBrk="1" hangingPunct="1">
              <a:buFont typeface="+mj-lt"/>
              <a:buAutoNum type="arabicPeriod"/>
            </a:pPr>
            <a:r>
              <a:rPr lang="en-US" sz="2800" dirty="0">
                <a:solidFill>
                  <a:prstClr val="black"/>
                </a:solidFill>
                <a:latin typeface="Avenir Book" panose="02000503020000020003" pitchFamily="2" charset="0"/>
                <a:ea typeface="Avenir Medium" charset="0"/>
                <a:cs typeface="Avenir Medium" charset="0"/>
              </a:rPr>
              <a:t>Worker</a:t>
            </a:r>
          </a:p>
          <a:p>
            <a:pPr algn="ctr" eaLnBrk="1" hangingPunct="1"/>
            <a:r>
              <a:rPr lang="en-US" sz="2000" dirty="0">
                <a:solidFill>
                  <a:prstClr val="black"/>
                </a:solidFill>
                <a:latin typeface="Avenir Book" panose="02000503020000020003" pitchFamily="2" charset="0"/>
                <a:ea typeface="Avenir Medium" charset="0"/>
                <a:cs typeface="Avenir Medium" charset="0"/>
              </a:rPr>
              <a:t>Workers own the firm.</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2"/>
            </a:pPr>
            <a:r>
              <a:rPr lang="en-US" sz="2800" dirty="0">
                <a:solidFill>
                  <a:prstClr val="black"/>
                </a:solidFill>
                <a:latin typeface="Avenir Book" panose="02000503020000020003" pitchFamily="2" charset="0"/>
                <a:ea typeface="Avenir Medium" charset="0"/>
                <a:cs typeface="Avenir Medium" charset="0"/>
              </a:rPr>
              <a:t>Consumer</a:t>
            </a:r>
          </a:p>
          <a:p>
            <a:pPr algn="ctr" eaLnBrk="1" hangingPunct="1"/>
            <a:r>
              <a:rPr lang="en-US" sz="1800" dirty="0">
                <a:solidFill>
                  <a:prstClr val="black"/>
                </a:solidFill>
                <a:latin typeface="Avenir Book" panose="02000503020000020003" pitchFamily="2" charset="0"/>
                <a:ea typeface="Avenir Medium" charset="0"/>
                <a:cs typeface="Avenir Medium" charset="0"/>
              </a:rPr>
              <a:t>Consumer members own the company.</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3"/>
            </a:pPr>
            <a:r>
              <a:rPr lang="en-US" sz="2800" dirty="0">
                <a:solidFill>
                  <a:prstClr val="black"/>
                </a:solidFill>
                <a:latin typeface="Avenir Book" panose="02000503020000020003" pitchFamily="2" charset="0"/>
                <a:ea typeface="Avenir Medium" charset="0"/>
                <a:cs typeface="Avenir Medium" charset="0"/>
              </a:rPr>
              <a:t>Producer/Marketing</a:t>
            </a:r>
          </a:p>
          <a:p>
            <a:pPr algn="ctr" eaLnBrk="1" hangingPunct="1"/>
            <a:r>
              <a:rPr lang="en-US" sz="1800" dirty="0">
                <a:solidFill>
                  <a:prstClr val="black"/>
                </a:solidFill>
                <a:latin typeface="Avenir Book" panose="02000503020000020003" pitchFamily="2" charset="0"/>
                <a:ea typeface="Avenir Medium" charset="0"/>
                <a:cs typeface="Avenir Medium" charset="0"/>
              </a:rPr>
              <a:t>Independent owners come together under one label to market their products.</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9A629854-7FC3-1C7E-8FCC-D4C0F93B1A2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E41F65D9-0E2D-CE5B-5164-8E80CA7A55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3612233D-2D35-9357-4318-48E60FFFA87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0C22FD-E0F0-5FAF-A781-B98BF9802698}"/>
              </a:ext>
            </a:extLst>
          </p:cNvPr>
          <p:cNvPicPr>
            <a:picLocks noChangeAspect="1"/>
          </p:cNvPicPr>
          <p:nvPr/>
        </p:nvPicPr>
        <p:blipFill>
          <a:blip r:embed="rId3"/>
          <a:stretch>
            <a:fillRect/>
          </a:stretch>
        </p:blipFill>
        <p:spPr>
          <a:xfrm>
            <a:off x="154422" y="4914538"/>
            <a:ext cx="2539852" cy="1783080"/>
          </a:xfrm>
          <a:prstGeom prst="rect">
            <a:avLst/>
          </a:prstGeom>
          <a:ln>
            <a:solidFill>
              <a:srgbClr val="000000"/>
            </a:solidFill>
          </a:ln>
        </p:spPr>
      </p:pic>
    </p:spTree>
    <p:extLst>
      <p:ext uri="{BB962C8B-B14F-4D97-AF65-F5344CB8AC3E}">
        <p14:creationId xmlns:p14="http://schemas.microsoft.com/office/powerpoint/2010/main" val="1842206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4D3D08-4D32-767F-B6F5-1D1E7739B7E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0F771853-FD00-151E-D164-1DB04F6542CD}"/>
              </a:ext>
            </a:extLst>
          </p:cNvPr>
          <p:cNvSpPr/>
          <p:nvPr/>
        </p:nvSpPr>
        <p:spPr>
          <a:xfrm>
            <a:off x="0" y="315611"/>
            <a:ext cx="9144000" cy="1446550"/>
          </a:xfrm>
          <a:prstGeom prst="rect">
            <a:avLst/>
          </a:prstGeom>
        </p:spPr>
        <p:txBody>
          <a:bodyPr wrap="square">
            <a:spAutoFit/>
          </a:bodyPr>
          <a:lstStyle/>
          <a:p>
            <a:pPr algn="ctr">
              <a:defRPr/>
            </a:pPr>
            <a:r>
              <a:rPr lang="en-US" sz="4400" dirty="0">
                <a:ln w="0"/>
                <a:solidFill>
                  <a:prstClr val="black"/>
                </a:solidFill>
                <a:latin typeface="Avenir Book" panose="02000503020000020003" pitchFamily="2" charset="0"/>
                <a:ea typeface="Avenir Medium" charset="0"/>
                <a:cs typeface="Avenir Medium" charset="0"/>
              </a:rPr>
              <a:t>Examples of </a:t>
            </a:r>
          </a:p>
          <a:p>
            <a:pPr algn="ctr">
              <a:defRPr/>
            </a:pPr>
            <a:r>
              <a:rPr lang="en-US" sz="4400" u="sng" dirty="0">
                <a:ln w="0"/>
                <a:solidFill>
                  <a:prstClr val="black"/>
                </a:solidFill>
                <a:latin typeface="Avenir Book" panose="02000503020000020003" pitchFamily="2" charset="0"/>
                <a:ea typeface="Avenir Medium" charset="0"/>
                <a:cs typeface="Avenir Medium" charset="0"/>
              </a:rPr>
              <a:t>Producer/Marketing</a:t>
            </a:r>
            <a:r>
              <a:rPr lang="en-US" sz="4400" dirty="0">
                <a:ln w="0"/>
                <a:solidFill>
                  <a:prstClr val="black"/>
                </a:solidFill>
                <a:latin typeface="Avenir Book" panose="02000503020000020003" pitchFamily="2" charset="0"/>
                <a:ea typeface="Avenir Medium" charset="0"/>
                <a:cs typeface="Avenir Medium" charset="0"/>
              </a:rPr>
              <a:t> Co-ops</a:t>
            </a:r>
          </a:p>
        </p:txBody>
      </p:sp>
      <p:sp>
        <p:nvSpPr>
          <p:cNvPr id="6" name="Rectangle 5">
            <a:extLst>
              <a:ext uri="{FF2B5EF4-FFF2-40B4-BE49-F238E27FC236}">
                <a16:creationId xmlns:a16="http://schemas.microsoft.com/office/drawing/2014/main" id="{FF733799-E7F2-58FC-C8BA-F9FC9997EAD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32936FA6-03DE-C8C2-B134-8C2DB0DE210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descr="A box of butter on a white surface&#10;&#10;Description automatically generated">
            <a:extLst>
              <a:ext uri="{FF2B5EF4-FFF2-40B4-BE49-F238E27FC236}">
                <a16:creationId xmlns:a16="http://schemas.microsoft.com/office/drawing/2014/main" id="{A1C9D3D3-C4A1-5798-F18F-CF522B9ED592}"/>
              </a:ext>
            </a:extLst>
          </p:cNvPr>
          <p:cNvPicPr>
            <a:picLocks noChangeAspect="1"/>
          </p:cNvPicPr>
          <p:nvPr/>
        </p:nvPicPr>
        <p:blipFill rotWithShape="1">
          <a:blip r:embed="rId3">
            <a:extLst>
              <a:ext uri="{28A0092B-C50C-407E-A947-70E740481C1C}">
                <a14:useLocalDpi xmlns:a14="http://schemas.microsoft.com/office/drawing/2010/main" val="0"/>
              </a:ext>
            </a:extLst>
          </a:blip>
          <a:srcRect l="14332" t="22198" r="17269" b="21657"/>
          <a:stretch/>
        </p:blipFill>
        <p:spPr>
          <a:xfrm>
            <a:off x="552375" y="2257653"/>
            <a:ext cx="2643353" cy="1446550"/>
          </a:xfrm>
          <a:prstGeom prst="rect">
            <a:avLst/>
          </a:prstGeom>
        </p:spPr>
      </p:pic>
      <p:sp>
        <p:nvSpPr>
          <p:cNvPr id="19" name="TextBox 18">
            <a:extLst>
              <a:ext uri="{FF2B5EF4-FFF2-40B4-BE49-F238E27FC236}">
                <a16:creationId xmlns:a16="http://schemas.microsoft.com/office/drawing/2014/main" id="{E4D1D9E5-D781-40F4-AB8F-A510E4ABCE19}"/>
              </a:ext>
            </a:extLst>
          </p:cNvPr>
          <p:cNvSpPr txBox="1"/>
          <p:nvPr/>
        </p:nvSpPr>
        <p:spPr>
          <a:xfrm>
            <a:off x="1033594" y="3667574"/>
            <a:ext cx="1680909" cy="369332"/>
          </a:xfrm>
          <a:prstGeom prst="rect">
            <a:avLst/>
          </a:prstGeom>
          <a:noFill/>
        </p:spPr>
        <p:txBody>
          <a:bodyPr wrap="none" rtlCol="0">
            <a:spAutoFit/>
          </a:bodyPr>
          <a:lstStyle/>
          <a:p>
            <a:r>
              <a:rPr lang="en-US" dirty="0">
                <a:latin typeface="Avenir Book" panose="02000503020000020003" pitchFamily="2" charset="0"/>
              </a:rPr>
              <a:t>Dairy Products</a:t>
            </a:r>
          </a:p>
        </p:txBody>
      </p:sp>
      <p:pic>
        <p:nvPicPr>
          <p:cNvPr id="2056" name="Picture 8" descr="undefined">
            <a:extLst>
              <a:ext uri="{FF2B5EF4-FFF2-40B4-BE49-F238E27FC236}">
                <a16:creationId xmlns:a16="http://schemas.microsoft.com/office/drawing/2014/main" id="{A4C12241-6434-8831-9BA4-29757F45EE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0791" y="1948845"/>
            <a:ext cx="3182583" cy="189242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BD337A14-E532-E2C9-BAFA-1BAE6BF83AFF}"/>
              </a:ext>
            </a:extLst>
          </p:cNvPr>
          <p:cNvSpPr txBox="1"/>
          <p:nvPr/>
        </p:nvSpPr>
        <p:spPr>
          <a:xfrm>
            <a:off x="6268772" y="3626167"/>
            <a:ext cx="2166619" cy="369332"/>
          </a:xfrm>
          <a:prstGeom prst="rect">
            <a:avLst/>
          </a:prstGeom>
          <a:noFill/>
        </p:spPr>
        <p:txBody>
          <a:bodyPr wrap="none" rtlCol="0">
            <a:spAutoFit/>
          </a:bodyPr>
          <a:lstStyle/>
          <a:p>
            <a:r>
              <a:rPr lang="en-US" dirty="0">
                <a:latin typeface="Avenir Book" panose="02000503020000020003" pitchFamily="2" charset="0"/>
              </a:rPr>
              <a:t>Cranberry Products</a:t>
            </a:r>
          </a:p>
        </p:txBody>
      </p:sp>
      <p:pic>
        <p:nvPicPr>
          <p:cNvPr id="2058" name="Picture 10" descr="undefined">
            <a:extLst>
              <a:ext uri="{FF2B5EF4-FFF2-40B4-BE49-F238E27FC236}">
                <a16:creationId xmlns:a16="http://schemas.microsoft.com/office/drawing/2014/main" id="{76E4F3B9-6906-2C76-1B88-62B647CDC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51" y="4590042"/>
            <a:ext cx="3173397" cy="151562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A2B5954-C132-6A1F-5AFD-9E364D4A547D}"/>
              </a:ext>
            </a:extLst>
          </p:cNvPr>
          <p:cNvSpPr txBox="1"/>
          <p:nvPr/>
        </p:nvSpPr>
        <p:spPr>
          <a:xfrm>
            <a:off x="978291" y="6065646"/>
            <a:ext cx="1791516" cy="369332"/>
          </a:xfrm>
          <a:prstGeom prst="rect">
            <a:avLst/>
          </a:prstGeom>
          <a:noFill/>
        </p:spPr>
        <p:txBody>
          <a:bodyPr wrap="none" rtlCol="0">
            <a:spAutoFit/>
          </a:bodyPr>
          <a:lstStyle/>
          <a:p>
            <a:r>
              <a:rPr lang="en-US" dirty="0">
                <a:latin typeface="Avenir Book" panose="02000503020000020003" pitchFamily="2" charset="0"/>
              </a:rPr>
              <a:t>Grape Products</a:t>
            </a:r>
          </a:p>
        </p:txBody>
      </p:sp>
      <p:pic>
        <p:nvPicPr>
          <p:cNvPr id="25" name="Picture 24" descr="A plastic bottle of soda&#10;&#10;Description automatically generated">
            <a:extLst>
              <a:ext uri="{FF2B5EF4-FFF2-40B4-BE49-F238E27FC236}">
                <a16:creationId xmlns:a16="http://schemas.microsoft.com/office/drawing/2014/main" id="{9F5944F2-8CEC-59B4-400A-CBCF63AC12E3}"/>
              </a:ext>
            </a:extLst>
          </p:cNvPr>
          <p:cNvPicPr>
            <a:picLocks noChangeAspect="1"/>
          </p:cNvPicPr>
          <p:nvPr/>
        </p:nvPicPr>
        <p:blipFill rotWithShape="1">
          <a:blip r:embed="rId6">
            <a:extLst>
              <a:ext uri="{28A0092B-C50C-407E-A947-70E740481C1C}">
                <a14:useLocalDpi xmlns:a14="http://schemas.microsoft.com/office/drawing/2010/main" val="0"/>
              </a:ext>
            </a:extLst>
          </a:blip>
          <a:srcRect l="25923" t="4602" r="25923" b="10277"/>
          <a:stretch/>
        </p:blipFill>
        <p:spPr>
          <a:xfrm>
            <a:off x="3971065" y="2215794"/>
            <a:ext cx="1352348" cy="3585695"/>
          </a:xfrm>
          <a:prstGeom prst="rect">
            <a:avLst/>
          </a:prstGeom>
        </p:spPr>
      </p:pic>
      <p:sp>
        <p:nvSpPr>
          <p:cNvPr id="26" name="TextBox 25">
            <a:extLst>
              <a:ext uri="{FF2B5EF4-FFF2-40B4-BE49-F238E27FC236}">
                <a16:creationId xmlns:a16="http://schemas.microsoft.com/office/drawing/2014/main" id="{E290CE50-AC48-DF49-20D6-7AD3A621E7D3}"/>
              </a:ext>
            </a:extLst>
          </p:cNvPr>
          <p:cNvSpPr txBox="1"/>
          <p:nvPr/>
        </p:nvSpPr>
        <p:spPr>
          <a:xfrm>
            <a:off x="3775526" y="5764839"/>
            <a:ext cx="1743426" cy="369332"/>
          </a:xfrm>
          <a:prstGeom prst="rect">
            <a:avLst/>
          </a:prstGeom>
          <a:noFill/>
        </p:spPr>
        <p:txBody>
          <a:bodyPr wrap="none" rtlCol="0">
            <a:spAutoFit/>
          </a:bodyPr>
          <a:lstStyle/>
          <a:p>
            <a:r>
              <a:rPr lang="en-US" dirty="0">
                <a:latin typeface="Avenir Book" panose="02000503020000020003" pitchFamily="2" charset="0"/>
              </a:rPr>
              <a:t>Citrus Products</a:t>
            </a:r>
          </a:p>
        </p:txBody>
      </p:sp>
      <p:pic>
        <p:nvPicPr>
          <p:cNvPr id="2062" name="Picture 14" descr="undefined">
            <a:extLst>
              <a:ext uri="{FF2B5EF4-FFF2-40B4-BE49-F238E27FC236}">
                <a16:creationId xmlns:a16="http://schemas.microsoft.com/office/drawing/2014/main" id="{DF77D526-D7DB-A0D3-839C-CAD3AECD11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08767" y="4193136"/>
            <a:ext cx="2749425" cy="202541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2BC33875-F2FA-92FC-988E-3862F2F05A47}"/>
              </a:ext>
            </a:extLst>
          </p:cNvPr>
          <p:cNvSpPr txBox="1"/>
          <p:nvPr/>
        </p:nvSpPr>
        <p:spPr>
          <a:xfrm>
            <a:off x="6418781" y="6033880"/>
            <a:ext cx="1966885" cy="369332"/>
          </a:xfrm>
          <a:prstGeom prst="rect">
            <a:avLst/>
          </a:prstGeom>
          <a:noFill/>
        </p:spPr>
        <p:txBody>
          <a:bodyPr wrap="none" rtlCol="0">
            <a:spAutoFit/>
          </a:bodyPr>
          <a:lstStyle/>
          <a:p>
            <a:r>
              <a:rPr lang="en-US" dirty="0">
                <a:latin typeface="Avenir Book" panose="02000503020000020003" pitchFamily="2" charset="0"/>
              </a:rPr>
              <a:t>Organic Products</a:t>
            </a:r>
          </a:p>
        </p:txBody>
      </p:sp>
    </p:spTree>
    <p:extLst>
      <p:ext uri="{BB962C8B-B14F-4D97-AF65-F5344CB8AC3E}">
        <p14:creationId xmlns:p14="http://schemas.microsoft.com/office/powerpoint/2010/main" val="74202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 y="341592"/>
            <a:ext cx="9144000" cy="1446550"/>
          </a:xfrm>
          <a:prstGeom prst="rect">
            <a:avLst/>
          </a:prstGeom>
        </p:spPr>
        <p:txBody>
          <a:bodyPr wrap="square">
            <a:spAutoFit/>
          </a:bodyPr>
          <a:lstStyle/>
          <a:p>
            <a:pPr algn="ctr">
              <a:defRPr/>
            </a:pPr>
            <a:r>
              <a:rPr lang="en-US" sz="4400" u="sng" dirty="0">
                <a:ln w="0"/>
                <a:solidFill>
                  <a:prstClr val="black"/>
                </a:solidFill>
                <a:latin typeface="Avenir Book" panose="02000503020000020003" pitchFamily="2" charset="0"/>
                <a:ea typeface="Avenir Medium" charset="0"/>
                <a:cs typeface="Avenir Medium" charset="0"/>
              </a:rPr>
              <a:t>Four Types of Co-ops</a:t>
            </a:r>
          </a:p>
          <a:p>
            <a:pPr algn="ctr">
              <a:defRPr/>
            </a:pPr>
            <a:endParaRPr lang="en-US" sz="4400" dirty="0">
              <a:ln w="0"/>
              <a:solidFill>
                <a:prstClr val="black"/>
              </a:solidFill>
              <a:latin typeface="Avenir Book" panose="02000503020000020003" pitchFamily="2" charset="0"/>
              <a:ea typeface="Avenir Medium" charset="0"/>
              <a:cs typeface="Avenir Medium" charset="0"/>
            </a:endParaRPr>
          </a:p>
        </p:txBody>
      </p:sp>
      <p:sp>
        <p:nvSpPr>
          <p:cNvPr id="5" name="TextBox 4"/>
          <p:cNvSpPr txBox="1">
            <a:spLocks noChangeArrowheads="1"/>
          </p:cNvSpPr>
          <p:nvPr/>
        </p:nvSpPr>
        <p:spPr bwMode="auto">
          <a:xfrm>
            <a:off x="15240" y="1332192"/>
            <a:ext cx="9128760" cy="350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514350" indent="-514350" algn="ctr" eaLnBrk="1" hangingPunct="1">
              <a:buFont typeface="+mj-lt"/>
              <a:buAutoNum type="arabicPeriod"/>
            </a:pPr>
            <a:r>
              <a:rPr lang="en-US" sz="2800" dirty="0">
                <a:solidFill>
                  <a:prstClr val="black"/>
                </a:solidFill>
                <a:latin typeface="Avenir Book" panose="02000503020000020003" pitchFamily="2" charset="0"/>
                <a:ea typeface="Avenir Medium" charset="0"/>
                <a:cs typeface="Avenir Medium" charset="0"/>
              </a:rPr>
              <a:t>Worker</a:t>
            </a:r>
          </a:p>
          <a:p>
            <a:pPr algn="ctr" eaLnBrk="1" hangingPunct="1"/>
            <a:r>
              <a:rPr lang="en-US" sz="2000" dirty="0">
                <a:solidFill>
                  <a:prstClr val="black"/>
                </a:solidFill>
                <a:latin typeface="Avenir Book" panose="02000503020000020003" pitchFamily="2" charset="0"/>
                <a:ea typeface="Avenir Medium" charset="0"/>
                <a:cs typeface="Avenir Medium" charset="0"/>
              </a:rPr>
              <a:t>Workers own the firm.</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2"/>
            </a:pPr>
            <a:r>
              <a:rPr lang="en-US" sz="2800" dirty="0">
                <a:solidFill>
                  <a:prstClr val="black"/>
                </a:solidFill>
                <a:latin typeface="Avenir Book" panose="02000503020000020003" pitchFamily="2" charset="0"/>
                <a:ea typeface="Avenir Medium" charset="0"/>
                <a:cs typeface="Avenir Medium" charset="0"/>
              </a:rPr>
              <a:t>Consumer</a:t>
            </a:r>
          </a:p>
          <a:p>
            <a:pPr algn="ctr" eaLnBrk="1" hangingPunct="1"/>
            <a:r>
              <a:rPr lang="en-US" sz="1800" dirty="0">
                <a:solidFill>
                  <a:prstClr val="black"/>
                </a:solidFill>
                <a:latin typeface="Avenir Book" panose="02000503020000020003" pitchFamily="2" charset="0"/>
                <a:ea typeface="Avenir Medium" charset="0"/>
                <a:cs typeface="Avenir Medium" charset="0"/>
              </a:rPr>
              <a:t>Consumer members own the company.</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3"/>
            </a:pPr>
            <a:r>
              <a:rPr lang="en-US" sz="2800" dirty="0">
                <a:solidFill>
                  <a:prstClr val="black"/>
                </a:solidFill>
                <a:latin typeface="Avenir Book" panose="02000503020000020003" pitchFamily="2" charset="0"/>
                <a:ea typeface="Avenir Medium" charset="0"/>
                <a:cs typeface="Avenir Medium" charset="0"/>
              </a:rPr>
              <a:t>Producer/Marketing</a:t>
            </a:r>
          </a:p>
          <a:p>
            <a:pPr algn="ctr" eaLnBrk="1" hangingPunct="1"/>
            <a:r>
              <a:rPr lang="en-US" sz="1800" dirty="0">
                <a:solidFill>
                  <a:prstClr val="black"/>
                </a:solidFill>
                <a:latin typeface="Avenir Book" panose="02000503020000020003" pitchFamily="2" charset="0"/>
                <a:ea typeface="Avenir Medium" charset="0"/>
                <a:cs typeface="Avenir Medium" charset="0"/>
              </a:rPr>
              <a:t>Independent owners come together under one label to market their products.</a:t>
            </a:r>
          </a:p>
          <a:p>
            <a:pPr marL="457200" indent="-457200" algn="ctr" eaLnBrk="1" hangingPunct="1">
              <a:buFont typeface="+mj-lt"/>
              <a:buAutoNum type="arabicPeriod"/>
            </a:pPr>
            <a:endParaRPr lang="en-US" sz="1200" dirty="0">
              <a:solidFill>
                <a:prstClr val="black"/>
              </a:solidFill>
              <a:latin typeface="Avenir Book" panose="02000503020000020003" pitchFamily="2" charset="0"/>
              <a:ea typeface="Avenir Medium" charset="0"/>
              <a:cs typeface="Avenir Medium" charset="0"/>
            </a:endParaRPr>
          </a:p>
          <a:p>
            <a:pPr marL="514350" indent="-514350" algn="ctr" eaLnBrk="1" hangingPunct="1">
              <a:buFont typeface="+mj-lt"/>
              <a:buAutoNum type="arabicPeriod" startAt="4"/>
            </a:pPr>
            <a:r>
              <a:rPr lang="en-US" sz="2800" dirty="0">
                <a:solidFill>
                  <a:prstClr val="black"/>
                </a:solidFill>
                <a:latin typeface="Avenir Book" panose="02000503020000020003" pitchFamily="2" charset="0"/>
                <a:ea typeface="Avenir Medium" charset="0"/>
                <a:cs typeface="Avenir Medium" charset="0"/>
              </a:rPr>
              <a:t>Purchasing/Retail</a:t>
            </a:r>
          </a:p>
          <a:p>
            <a:pPr algn="ctr" eaLnBrk="1" hangingPunct="1"/>
            <a:r>
              <a:rPr lang="en-US" sz="1800" dirty="0">
                <a:solidFill>
                  <a:prstClr val="black"/>
                </a:solidFill>
                <a:latin typeface="Avenir Book" panose="02000503020000020003" pitchFamily="2" charset="0"/>
                <a:ea typeface="Avenir Medium" charset="0"/>
                <a:cs typeface="Avenir Medium" charset="0"/>
              </a:rPr>
              <a:t>Independent owners come together under one label to purchase inputs.</a:t>
            </a:r>
          </a:p>
        </p:txBody>
      </p:sp>
      <p:sp>
        <p:nvSpPr>
          <p:cNvPr id="4" name="Rectangle 3">
            <a:extLst>
              <a:ext uri="{FF2B5EF4-FFF2-40B4-BE49-F238E27FC236}">
                <a16:creationId xmlns:a16="http://schemas.microsoft.com/office/drawing/2014/main" id="{FEAB7E5D-4173-705B-F59F-6449ACF6E41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6CC6BF22-7D88-7BC1-F571-64D79B402F2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2F1FB67B-EC44-8008-13F1-6FC9B44D51D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BA52850-D89B-9188-D37A-7AD9E239B4D9}"/>
              </a:ext>
            </a:extLst>
          </p:cNvPr>
          <p:cNvPicPr>
            <a:picLocks noChangeAspect="1"/>
          </p:cNvPicPr>
          <p:nvPr/>
        </p:nvPicPr>
        <p:blipFill>
          <a:blip r:embed="rId3"/>
          <a:stretch>
            <a:fillRect/>
          </a:stretch>
        </p:blipFill>
        <p:spPr>
          <a:xfrm>
            <a:off x="154422" y="4914538"/>
            <a:ext cx="2539852" cy="1783080"/>
          </a:xfrm>
          <a:prstGeom prst="rect">
            <a:avLst/>
          </a:prstGeom>
          <a:ln>
            <a:solidFill>
              <a:srgbClr val="000000"/>
            </a:solidFill>
          </a:ln>
        </p:spPr>
      </p:pic>
    </p:spTree>
    <p:extLst>
      <p:ext uri="{BB962C8B-B14F-4D97-AF65-F5344CB8AC3E}">
        <p14:creationId xmlns:p14="http://schemas.microsoft.com/office/powerpoint/2010/main" val="385919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15611"/>
            <a:ext cx="9144000" cy="1446550"/>
          </a:xfrm>
          <a:prstGeom prst="rect">
            <a:avLst/>
          </a:prstGeom>
        </p:spPr>
        <p:txBody>
          <a:bodyPr wrap="square">
            <a:spAutoFit/>
          </a:bodyPr>
          <a:lstStyle/>
          <a:p>
            <a:pPr algn="ctr">
              <a:defRPr/>
            </a:pPr>
            <a:r>
              <a:rPr lang="en-US" sz="4400" dirty="0">
                <a:ln w="0"/>
                <a:solidFill>
                  <a:prstClr val="black"/>
                </a:solidFill>
                <a:latin typeface="Avenir Book" panose="02000503020000020003" pitchFamily="2" charset="0"/>
                <a:ea typeface="Avenir Medium" charset="0"/>
                <a:cs typeface="Avenir Medium" charset="0"/>
              </a:rPr>
              <a:t>Examples of </a:t>
            </a:r>
          </a:p>
          <a:p>
            <a:pPr algn="ctr">
              <a:defRPr/>
            </a:pPr>
            <a:r>
              <a:rPr lang="en-US" sz="4400" u="sng" dirty="0">
                <a:ln w="0"/>
                <a:solidFill>
                  <a:prstClr val="black"/>
                </a:solidFill>
                <a:latin typeface="Avenir Book" panose="02000503020000020003" pitchFamily="2" charset="0"/>
                <a:ea typeface="Avenir Medium" charset="0"/>
                <a:cs typeface="Avenir Medium" charset="0"/>
              </a:rPr>
              <a:t>Purchasing/Retail </a:t>
            </a:r>
            <a:r>
              <a:rPr lang="en-US" sz="4400" dirty="0">
                <a:ln w="0"/>
                <a:solidFill>
                  <a:prstClr val="black"/>
                </a:solidFill>
                <a:latin typeface="Avenir Book" panose="02000503020000020003" pitchFamily="2" charset="0"/>
                <a:ea typeface="Avenir Medium" charset="0"/>
                <a:cs typeface="Avenir Medium" charset="0"/>
              </a:rPr>
              <a:t>Co-ops</a:t>
            </a:r>
          </a:p>
        </p:txBody>
      </p:sp>
      <p:sp>
        <p:nvSpPr>
          <p:cNvPr id="6" name="Rectangle 5">
            <a:extLst>
              <a:ext uri="{FF2B5EF4-FFF2-40B4-BE49-F238E27FC236}">
                <a16:creationId xmlns:a16="http://schemas.microsoft.com/office/drawing/2014/main" id="{3E500CBC-2CF7-926F-F5B2-B6056AAB827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1026" name="Picture 2">
            <a:extLst>
              <a:ext uri="{FF2B5EF4-FFF2-40B4-BE49-F238E27FC236}">
                <a16:creationId xmlns:a16="http://schemas.microsoft.com/office/drawing/2014/main" id="{5382BEE3-B382-C311-DEB1-ABAFCD665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4784" y="2572868"/>
            <a:ext cx="3126363" cy="3126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755243F-2D5B-E773-9F0B-1F1ACFC42418}"/>
              </a:ext>
            </a:extLst>
          </p:cNvPr>
          <p:cNvSpPr txBox="1"/>
          <p:nvPr/>
        </p:nvSpPr>
        <p:spPr>
          <a:xfrm>
            <a:off x="3809638" y="5145485"/>
            <a:ext cx="1261884" cy="369332"/>
          </a:xfrm>
          <a:prstGeom prst="rect">
            <a:avLst/>
          </a:prstGeom>
          <a:noFill/>
        </p:spPr>
        <p:txBody>
          <a:bodyPr wrap="none" rtlCol="0">
            <a:spAutoFit/>
          </a:bodyPr>
          <a:lstStyle/>
          <a:p>
            <a:r>
              <a:rPr lang="en-US" dirty="0">
                <a:latin typeface="Avenir Book" panose="02000503020000020003" pitchFamily="2" charset="0"/>
              </a:rPr>
              <a:t>Auto Parts</a:t>
            </a:r>
          </a:p>
        </p:txBody>
      </p:sp>
      <p:pic>
        <p:nvPicPr>
          <p:cNvPr id="1028" name="Picture 4">
            <a:extLst>
              <a:ext uri="{FF2B5EF4-FFF2-40B4-BE49-F238E27FC236}">
                <a16:creationId xmlns:a16="http://schemas.microsoft.com/office/drawing/2014/main" id="{237BC136-2CB7-2E5E-1F98-48F7F54A39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376" y="2045665"/>
            <a:ext cx="2448531" cy="15025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14BBD81-87B4-C388-AEDC-EB020BCEEC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232" y="4215299"/>
            <a:ext cx="2478855" cy="205068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E20550A-78CA-616C-30DA-1270E0D49365}"/>
              </a:ext>
            </a:extLst>
          </p:cNvPr>
          <p:cNvSpPr txBox="1"/>
          <p:nvPr/>
        </p:nvSpPr>
        <p:spPr>
          <a:xfrm>
            <a:off x="1022905" y="6180355"/>
            <a:ext cx="1171154" cy="369332"/>
          </a:xfrm>
          <a:prstGeom prst="rect">
            <a:avLst/>
          </a:prstGeom>
          <a:noFill/>
        </p:spPr>
        <p:txBody>
          <a:bodyPr wrap="none" rtlCol="0">
            <a:spAutoFit/>
          </a:bodyPr>
          <a:lstStyle/>
          <a:p>
            <a:r>
              <a:rPr lang="en-US" dirty="0">
                <a:latin typeface="Avenir Book" panose="02000503020000020003" pitchFamily="2" charset="0"/>
              </a:rPr>
              <a:t>Groceries</a:t>
            </a:r>
          </a:p>
        </p:txBody>
      </p:sp>
      <p:pic>
        <p:nvPicPr>
          <p:cNvPr id="1034" name="Picture 10" descr="undefined">
            <a:extLst>
              <a:ext uri="{FF2B5EF4-FFF2-40B4-BE49-F238E27FC236}">
                <a16:creationId xmlns:a16="http://schemas.microsoft.com/office/drawing/2014/main" id="{AFAE2764-9B63-18F0-FD12-F20B97BF6F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07326" y="45992"/>
            <a:ext cx="72257476" cy="10821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157EE4C8-B15B-3CE9-77CE-E0B6165087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471" y="4215299"/>
            <a:ext cx="2063706" cy="18854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BD11FCE-F775-B987-3BA9-47B79D9B309B}"/>
              </a:ext>
            </a:extLst>
          </p:cNvPr>
          <p:cNvSpPr txBox="1"/>
          <p:nvPr/>
        </p:nvSpPr>
        <p:spPr>
          <a:xfrm>
            <a:off x="7077108" y="6173057"/>
            <a:ext cx="846707" cy="369332"/>
          </a:xfrm>
          <a:prstGeom prst="rect">
            <a:avLst/>
          </a:prstGeom>
          <a:noFill/>
        </p:spPr>
        <p:txBody>
          <a:bodyPr wrap="none" rtlCol="0">
            <a:spAutoFit/>
          </a:bodyPr>
          <a:lstStyle/>
          <a:p>
            <a:r>
              <a:rPr lang="en-US" dirty="0">
                <a:latin typeface="Avenir Book" panose="02000503020000020003" pitchFamily="2" charset="0"/>
              </a:rPr>
              <a:t>Hotels</a:t>
            </a:r>
          </a:p>
        </p:txBody>
      </p:sp>
      <p:sp>
        <p:nvSpPr>
          <p:cNvPr id="15" name="Rectangle 14">
            <a:extLst>
              <a:ext uri="{FF2B5EF4-FFF2-40B4-BE49-F238E27FC236}">
                <a16:creationId xmlns:a16="http://schemas.microsoft.com/office/drawing/2014/main" id="{0DCA40FC-9DFF-089A-2A7E-39DF4B2D8E4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6" name="Straight Connector 15">
            <a:extLst>
              <a:ext uri="{FF2B5EF4-FFF2-40B4-BE49-F238E27FC236}">
                <a16:creationId xmlns:a16="http://schemas.microsoft.com/office/drawing/2014/main" id="{44B149B1-402B-08AE-3890-5D69D6E2F3D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7716D15-2033-2C8E-E7A4-4FDCC9893E62}"/>
              </a:ext>
            </a:extLst>
          </p:cNvPr>
          <p:cNvSpPr txBox="1"/>
          <p:nvPr/>
        </p:nvSpPr>
        <p:spPr>
          <a:xfrm>
            <a:off x="1057509" y="3532407"/>
            <a:ext cx="1173398" cy="369332"/>
          </a:xfrm>
          <a:prstGeom prst="rect">
            <a:avLst/>
          </a:prstGeom>
          <a:noFill/>
        </p:spPr>
        <p:txBody>
          <a:bodyPr wrap="none" rtlCol="0">
            <a:spAutoFit/>
          </a:bodyPr>
          <a:lstStyle/>
          <a:p>
            <a:r>
              <a:rPr lang="en-US" dirty="0">
                <a:latin typeface="Avenir Book" panose="02000503020000020003" pitchFamily="2" charset="0"/>
              </a:rPr>
              <a:t>Hardware</a:t>
            </a:r>
          </a:p>
        </p:txBody>
      </p:sp>
      <p:pic>
        <p:nvPicPr>
          <p:cNvPr id="18" name="Picture 17" descr="A sign on the front of a building&#10;&#10;Description automatically generated">
            <a:extLst>
              <a:ext uri="{FF2B5EF4-FFF2-40B4-BE49-F238E27FC236}">
                <a16:creationId xmlns:a16="http://schemas.microsoft.com/office/drawing/2014/main" id="{698DACF8-1477-F6F3-DF2C-F229E1A0C3A5}"/>
              </a:ext>
            </a:extLst>
          </p:cNvPr>
          <p:cNvPicPr>
            <a:picLocks noChangeAspect="1"/>
          </p:cNvPicPr>
          <p:nvPr/>
        </p:nvPicPr>
        <p:blipFill rotWithShape="1">
          <a:blip r:embed="rId8">
            <a:extLst>
              <a:ext uri="{28A0092B-C50C-407E-A947-70E740481C1C}">
                <a14:useLocalDpi xmlns:a14="http://schemas.microsoft.com/office/drawing/2010/main" val="0"/>
              </a:ext>
            </a:extLst>
          </a:blip>
          <a:srcRect l="38872" t="23584" r="45265" b="56825"/>
          <a:stretch/>
        </p:blipFill>
        <p:spPr>
          <a:xfrm>
            <a:off x="6343694" y="1980207"/>
            <a:ext cx="2074308" cy="1714500"/>
          </a:xfrm>
          <a:prstGeom prst="rect">
            <a:avLst/>
          </a:prstGeom>
        </p:spPr>
      </p:pic>
      <p:sp>
        <p:nvSpPr>
          <p:cNvPr id="19" name="TextBox 18">
            <a:extLst>
              <a:ext uri="{FF2B5EF4-FFF2-40B4-BE49-F238E27FC236}">
                <a16:creationId xmlns:a16="http://schemas.microsoft.com/office/drawing/2014/main" id="{2F7B11AE-B59F-1D2E-4A2F-2B11DC110BDD}"/>
              </a:ext>
            </a:extLst>
          </p:cNvPr>
          <p:cNvSpPr txBox="1"/>
          <p:nvPr/>
        </p:nvSpPr>
        <p:spPr>
          <a:xfrm>
            <a:off x="6973802" y="3686400"/>
            <a:ext cx="1043876" cy="369332"/>
          </a:xfrm>
          <a:prstGeom prst="rect">
            <a:avLst/>
          </a:prstGeom>
          <a:noFill/>
        </p:spPr>
        <p:txBody>
          <a:bodyPr wrap="none" rtlCol="0">
            <a:spAutoFit/>
          </a:bodyPr>
          <a:lstStyle/>
          <a:p>
            <a:r>
              <a:rPr lang="en-US" dirty="0">
                <a:latin typeface="Avenir Book" panose="02000503020000020003" pitchFamily="2" charset="0"/>
              </a:rPr>
              <a:t>Flooring</a:t>
            </a:r>
          </a:p>
        </p:txBody>
      </p:sp>
    </p:spTree>
    <p:extLst>
      <p:ext uri="{BB962C8B-B14F-4D97-AF65-F5344CB8AC3E}">
        <p14:creationId xmlns:p14="http://schemas.microsoft.com/office/powerpoint/2010/main" val="1732975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7AD99F-9BA7-B731-9603-1CE1450A2B1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146438" name="Rectangle 4"/>
          <p:cNvSpPr>
            <a:spLocks noChangeArrowheads="1"/>
          </p:cNvSpPr>
          <p:nvPr/>
        </p:nvSpPr>
        <p:spPr bwMode="auto">
          <a:xfrm>
            <a:off x="76200" y="2019641"/>
            <a:ext cx="4267200" cy="3785652"/>
          </a:xfrm>
          <a:prstGeom prst="rect">
            <a:avLst/>
          </a:prstGeom>
          <a:noFill/>
          <a:ln w="9525">
            <a:noFill/>
            <a:miter lim="800000"/>
            <a:headEnd/>
            <a:tailEnd/>
          </a:ln>
        </p:spPr>
        <p:txBody>
          <a:bodyPr wrap="squar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Worker-Owned Co-op</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Consumer Co-op	</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Producer/Marketing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a:t>
            </a: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Retail/Purchasing Co-op</a:t>
            </a:r>
          </a:p>
        </p:txBody>
      </p:sp>
      <p:sp>
        <p:nvSpPr>
          <p:cNvPr id="15" name="Rectangle 4"/>
          <p:cNvSpPr>
            <a:spLocks noChangeArrowheads="1"/>
          </p:cNvSpPr>
          <p:nvPr/>
        </p:nvSpPr>
        <p:spPr bwMode="auto">
          <a:xfrm>
            <a:off x="4131733" y="2028110"/>
            <a:ext cx="4936067" cy="3785652"/>
          </a:xfrm>
          <a:prstGeom prst="rect">
            <a:avLst/>
          </a:prstGeom>
          <a:noFill/>
          <a:ln w="9525">
            <a:noFill/>
            <a:miter lim="800000"/>
            <a:headEnd/>
            <a:tailEnd/>
          </a:ln>
        </p:spPr>
        <p:txBody>
          <a:bodyPr wrap="squar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Customers who buy the product own the business.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Businesses come together to buy in bulk.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Those who work in the business own the business.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Businesses come together to sell their products under one label. </a:t>
            </a:r>
          </a:p>
        </p:txBody>
      </p:sp>
      <p:sp>
        <p:nvSpPr>
          <p:cNvPr id="17" name="Rectangle 4"/>
          <p:cNvSpPr>
            <a:spLocks noChangeArrowheads="1"/>
          </p:cNvSpPr>
          <p:nvPr/>
        </p:nvSpPr>
        <p:spPr bwMode="auto">
          <a:xfrm>
            <a:off x="-33869" y="449876"/>
            <a:ext cx="9177868" cy="523220"/>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dirty="0">
                <a:solidFill>
                  <a:srgbClr val="000000"/>
                </a:solidFill>
                <a:latin typeface="Avenir Book" panose="02000503020000020003" pitchFamily="2" charset="0"/>
                <a:ea typeface="Avenir Medium" charset="0"/>
                <a:cs typeface="Avenir Medium" charset="0"/>
              </a:rPr>
              <a:t>M</a:t>
            </a:r>
            <a:r>
              <a:rPr kumimoji="0" lang="en-US" sz="28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atch</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the type of co-op with the correct description.</a:t>
            </a:r>
          </a:p>
        </p:txBody>
      </p:sp>
      <p:sp>
        <p:nvSpPr>
          <p:cNvPr id="2" name="Rectangle 1"/>
          <p:cNvSpPr/>
          <p:nvPr/>
        </p:nvSpPr>
        <p:spPr bwMode="auto">
          <a:xfrm>
            <a:off x="76200" y="1920766"/>
            <a:ext cx="3733777"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pitchFamily="34" charset="0"/>
              <a:ea typeface="ＭＳ Ｐゴシック" charset="0"/>
              <a:cs typeface="ＭＳ Ｐゴシック" charset="0"/>
            </a:endParaRPr>
          </a:p>
        </p:txBody>
      </p:sp>
      <p:sp>
        <p:nvSpPr>
          <p:cNvPr id="19" name="Rectangle 18"/>
          <p:cNvSpPr/>
          <p:nvPr/>
        </p:nvSpPr>
        <p:spPr bwMode="auto">
          <a:xfrm>
            <a:off x="4114800" y="1905000"/>
            <a:ext cx="4953000"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pitchFamily="34" charset="0"/>
              <a:ea typeface="ＭＳ Ｐゴシック" charset="0"/>
              <a:cs typeface="ＭＳ Ｐゴシック" charset="0"/>
            </a:endParaRPr>
          </a:p>
        </p:txBody>
      </p:sp>
      <p:sp>
        <p:nvSpPr>
          <p:cNvPr id="20" name="Rectangle 4"/>
          <p:cNvSpPr>
            <a:spLocks noChangeArrowheads="1"/>
          </p:cNvSpPr>
          <p:nvPr/>
        </p:nvSpPr>
        <p:spPr bwMode="auto">
          <a:xfrm>
            <a:off x="381000" y="1295400"/>
            <a:ext cx="2819400" cy="461665"/>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Type of Co-op</a:t>
            </a:r>
          </a:p>
        </p:txBody>
      </p:sp>
      <p:sp>
        <p:nvSpPr>
          <p:cNvPr id="21" name="Rectangle 4"/>
          <p:cNvSpPr>
            <a:spLocks noChangeArrowheads="1"/>
          </p:cNvSpPr>
          <p:nvPr/>
        </p:nvSpPr>
        <p:spPr bwMode="auto">
          <a:xfrm>
            <a:off x="5105400" y="1295400"/>
            <a:ext cx="2971800" cy="461665"/>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Description</a:t>
            </a:r>
          </a:p>
        </p:txBody>
      </p:sp>
      <p:pic>
        <p:nvPicPr>
          <p:cNvPr id="22" name="Picture 21">
            <a:extLst>
              <a:ext uri="{FF2B5EF4-FFF2-40B4-BE49-F238E27FC236}">
                <a16:creationId xmlns:a16="http://schemas.microsoft.com/office/drawing/2014/main" id="{AFC3A648-01B9-D847-9724-FAB48709D940}"/>
              </a:ext>
            </a:extLst>
          </p:cNvPr>
          <p:cNvPicPr>
            <a:picLocks noChangeAspect="1"/>
          </p:cNvPicPr>
          <p:nvPr/>
        </p:nvPicPr>
        <p:blipFill>
          <a:blip r:embed="rId3"/>
          <a:stretch>
            <a:fillRect/>
          </a:stretch>
        </p:blipFill>
        <p:spPr>
          <a:xfrm>
            <a:off x="3393594" y="1223435"/>
            <a:ext cx="866631" cy="1394661"/>
          </a:xfrm>
          <a:prstGeom prst="rect">
            <a:avLst/>
          </a:prstGeom>
        </p:spPr>
      </p:pic>
      <p:cxnSp>
        <p:nvCxnSpPr>
          <p:cNvPr id="4" name="Straight Connector 3">
            <a:extLst>
              <a:ext uri="{FF2B5EF4-FFF2-40B4-BE49-F238E27FC236}">
                <a16:creationId xmlns:a16="http://schemas.microsoft.com/office/drawing/2014/main" id="{3CC58749-1EC1-B6D0-7419-692C2D1EBA7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419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9F008C9E-9D8D-BA11-F485-B8F6D7508ECB}"/>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3C11BF79-9AC8-B26B-E5FF-FFEB8BBA8B4A}"/>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Types of Co-ops</a:t>
            </a:r>
          </a:p>
        </p:txBody>
      </p:sp>
      <p:pic>
        <p:nvPicPr>
          <p:cNvPr id="13" name="Picture 12">
            <a:extLst>
              <a:ext uri="{FF2B5EF4-FFF2-40B4-BE49-F238E27FC236}">
                <a16:creationId xmlns:a16="http://schemas.microsoft.com/office/drawing/2014/main" id="{3D9D5904-4FCD-319D-35D3-B19253CE1A60}"/>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B2F98927-0E8D-7FA8-AFED-BC0C9876E401}"/>
              </a:ext>
            </a:extLst>
          </p:cNvPr>
          <p:cNvSpPr txBox="1"/>
          <p:nvPr/>
        </p:nvSpPr>
        <p:spPr>
          <a:xfrm>
            <a:off x="197485" y="1866280"/>
            <a:ext cx="8749030" cy="3046988"/>
          </a:xfrm>
          <a:prstGeom prst="rect">
            <a:avLst/>
          </a:prstGeom>
          <a:noFill/>
        </p:spPr>
        <p:txBody>
          <a:bodyPr wrap="square">
            <a:spAutoFit/>
          </a:bodyPr>
          <a:lstStyle/>
          <a:p>
            <a:pPr marL="9525" marR="0" lvl="0" indent="0" algn="l" defTabSz="914400" rtl="0" eaLnBrk="0" fontAlgn="base" latinLnBrk="0" hangingPunct="0">
              <a:lnSpc>
                <a:spcPct val="100000"/>
              </a:lnSpc>
              <a:spcBef>
                <a:spcPts val="0"/>
              </a:spcBef>
              <a:spcAft>
                <a:spcPts val="0"/>
              </a:spcAft>
              <a:buClrTx/>
              <a:buSzTx/>
              <a:buFontTx/>
              <a:buNone/>
              <a:tabLst/>
              <a:defRPr/>
            </a:pPr>
            <a:endPar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9525" marR="0" lvl="0" indent="0" algn="l" defTabSz="914400" rtl="0" eaLnBrk="0" fontAlgn="base" latinLnBrk="0" hangingPunct="0">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What is a worker-owned co-op? </a:t>
            </a:r>
          </a:p>
          <a:p>
            <a:pPr marL="9525" marR="0" lvl="0" indent="0" algn="l" defTabSz="914400" rtl="0" eaLnBrk="0" fontAlgn="base" latinLnBrk="0" hangingPunct="0">
              <a:lnSpc>
                <a:spcPct val="100000"/>
              </a:lnSpc>
              <a:spcBef>
                <a:spcPts val="0"/>
              </a:spcBef>
              <a:spcAft>
                <a:spcPts val="0"/>
              </a:spcAft>
              <a:buClrTx/>
              <a:buSzTx/>
              <a:buFontTx/>
              <a:buNone/>
              <a:tabLst/>
              <a:defRPr/>
            </a:pPr>
            <a:endPar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endParaRP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Customers who buy the product own the business. </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Businesses come together to buy in bulk. </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Those who work in the business own the business. </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Businesses come together to sell their products under one label. </a:t>
            </a:r>
          </a:p>
        </p:txBody>
      </p:sp>
      <p:sp>
        <p:nvSpPr>
          <p:cNvPr id="4" name="Rectangle 3">
            <a:extLst>
              <a:ext uri="{FF2B5EF4-FFF2-40B4-BE49-F238E27FC236}">
                <a16:creationId xmlns:a16="http://schemas.microsoft.com/office/drawing/2014/main" id="{5700EAA4-C1AB-3C2E-A34C-7089E545A4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402685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5" end="5"/>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18" name="Rectangle 9"/>
          <p:cNvSpPr>
            <a:spLocks noChangeArrowheads="1"/>
          </p:cNvSpPr>
          <p:nvPr/>
        </p:nvSpPr>
        <p:spPr bwMode="auto">
          <a:xfrm>
            <a:off x="4114800" y="4036071"/>
            <a:ext cx="4953000" cy="914400"/>
          </a:xfrm>
          <a:prstGeom prst="rect">
            <a:avLst/>
          </a:prstGeom>
          <a:solidFill>
            <a:srgbClr val="802C36">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89" name="Rectangle 9"/>
          <p:cNvSpPr>
            <a:spLocks noChangeArrowheads="1"/>
          </p:cNvSpPr>
          <p:nvPr/>
        </p:nvSpPr>
        <p:spPr bwMode="auto">
          <a:xfrm>
            <a:off x="76200" y="1924878"/>
            <a:ext cx="3733777" cy="932688"/>
          </a:xfrm>
          <a:prstGeom prst="rect">
            <a:avLst/>
          </a:prstGeom>
          <a:solidFill>
            <a:srgbClr val="802C36">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0" name="Rectangle 10"/>
          <p:cNvSpPr>
            <a:spLocks noChangeArrowheads="1"/>
          </p:cNvSpPr>
          <p:nvPr/>
        </p:nvSpPr>
        <p:spPr bwMode="auto">
          <a:xfrm>
            <a:off x="4114800" y="1905469"/>
            <a:ext cx="4953000" cy="923217"/>
          </a:xfrm>
          <a:prstGeom prst="rect">
            <a:avLst/>
          </a:prstGeom>
          <a:solidFill>
            <a:srgbClr val="538055">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1" name="Rectangle 11"/>
          <p:cNvSpPr>
            <a:spLocks noChangeArrowheads="1"/>
          </p:cNvSpPr>
          <p:nvPr/>
        </p:nvSpPr>
        <p:spPr bwMode="auto">
          <a:xfrm>
            <a:off x="4114800" y="5105400"/>
            <a:ext cx="4953000" cy="914400"/>
          </a:xfrm>
          <a:prstGeom prst="rect">
            <a:avLst/>
          </a:prstGeom>
          <a:solidFill>
            <a:srgbClr val="343C80">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2" name="Rectangle 12"/>
          <p:cNvSpPr>
            <a:spLocks noChangeArrowheads="1"/>
          </p:cNvSpPr>
          <p:nvPr/>
        </p:nvSpPr>
        <p:spPr bwMode="auto">
          <a:xfrm>
            <a:off x="4114800" y="2971800"/>
            <a:ext cx="4953000" cy="914400"/>
          </a:xfrm>
          <a:prstGeom prst="rect">
            <a:avLst/>
          </a:prstGeom>
          <a:solidFill>
            <a:srgbClr val="CFC93E">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5" name="Rectangle 6"/>
          <p:cNvSpPr>
            <a:spLocks noChangeArrowheads="1"/>
          </p:cNvSpPr>
          <p:nvPr/>
        </p:nvSpPr>
        <p:spPr bwMode="auto">
          <a:xfrm>
            <a:off x="76200" y="2987566"/>
            <a:ext cx="3733800" cy="914400"/>
          </a:xfrm>
          <a:prstGeom prst="rect">
            <a:avLst/>
          </a:prstGeom>
          <a:solidFill>
            <a:srgbClr val="538055">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6" name="Rectangle 7"/>
          <p:cNvSpPr>
            <a:spLocks noChangeArrowheads="1"/>
          </p:cNvSpPr>
          <p:nvPr/>
        </p:nvSpPr>
        <p:spPr bwMode="auto">
          <a:xfrm>
            <a:off x="76177" y="4059460"/>
            <a:ext cx="3733800" cy="914400"/>
          </a:xfrm>
          <a:prstGeom prst="rect">
            <a:avLst/>
          </a:prstGeom>
          <a:solidFill>
            <a:srgbClr val="343C80">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7" name="Rectangle 8"/>
          <p:cNvSpPr>
            <a:spLocks noChangeArrowheads="1"/>
          </p:cNvSpPr>
          <p:nvPr/>
        </p:nvSpPr>
        <p:spPr bwMode="auto">
          <a:xfrm>
            <a:off x="76177" y="5131354"/>
            <a:ext cx="3733800" cy="914400"/>
          </a:xfrm>
          <a:prstGeom prst="rect">
            <a:avLst/>
          </a:prstGeom>
          <a:solidFill>
            <a:srgbClr val="CFC93E">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 name="Rectangle 1"/>
          <p:cNvSpPr/>
          <p:nvPr/>
        </p:nvSpPr>
        <p:spPr bwMode="auto">
          <a:xfrm>
            <a:off x="76200" y="1920766"/>
            <a:ext cx="3733777"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sp>
        <p:nvSpPr>
          <p:cNvPr id="19" name="Rectangle 18"/>
          <p:cNvSpPr/>
          <p:nvPr/>
        </p:nvSpPr>
        <p:spPr bwMode="auto">
          <a:xfrm>
            <a:off x="4114800" y="1905000"/>
            <a:ext cx="4953000"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sp>
        <p:nvSpPr>
          <p:cNvPr id="3" name="Rectangle 2">
            <a:extLst>
              <a:ext uri="{FF2B5EF4-FFF2-40B4-BE49-F238E27FC236}">
                <a16:creationId xmlns:a16="http://schemas.microsoft.com/office/drawing/2014/main" id="{6D3B3364-FA8F-0C47-D7DB-8C588005082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4BAA756A-4CCC-64D0-BCEF-24B0DE329CFF}"/>
              </a:ext>
            </a:extLst>
          </p:cNvPr>
          <p:cNvSpPr>
            <a:spLocks noChangeArrowheads="1"/>
          </p:cNvSpPr>
          <p:nvPr/>
        </p:nvSpPr>
        <p:spPr bwMode="auto">
          <a:xfrm>
            <a:off x="381000" y="1295400"/>
            <a:ext cx="2819400" cy="461665"/>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Type of Co-op</a:t>
            </a:r>
          </a:p>
        </p:txBody>
      </p:sp>
      <p:sp>
        <p:nvSpPr>
          <p:cNvPr id="6" name="Rectangle 4">
            <a:extLst>
              <a:ext uri="{FF2B5EF4-FFF2-40B4-BE49-F238E27FC236}">
                <a16:creationId xmlns:a16="http://schemas.microsoft.com/office/drawing/2014/main" id="{CB481D68-7377-CD14-2F28-6206A5BD085F}"/>
              </a:ext>
            </a:extLst>
          </p:cNvPr>
          <p:cNvSpPr>
            <a:spLocks noChangeArrowheads="1"/>
          </p:cNvSpPr>
          <p:nvPr/>
        </p:nvSpPr>
        <p:spPr bwMode="auto">
          <a:xfrm>
            <a:off x="5105400" y="1295400"/>
            <a:ext cx="2971800" cy="461665"/>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Description</a:t>
            </a:r>
          </a:p>
        </p:txBody>
      </p:sp>
      <p:sp>
        <p:nvSpPr>
          <p:cNvPr id="7" name="Rectangle 4">
            <a:extLst>
              <a:ext uri="{FF2B5EF4-FFF2-40B4-BE49-F238E27FC236}">
                <a16:creationId xmlns:a16="http://schemas.microsoft.com/office/drawing/2014/main" id="{13661013-0112-63BD-7D48-76A1A7B06F14}"/>
              </a:ext>
            </a:extLst>
          </p:cNvPr>
          <p:cNvSpPr>
            <a:spLocks noChangeArrowheads="1"/>
          </p:cNvSpPr>
          <p:nvPr/>
        </p:nvSpPr>
        <p:spPr bwMode="auto">
          <a:xfrm>
            <a:off x="76200" y="2019641"/>
            <a:ext cx="4267200" cy="3785652"/>
          </a:xfrm>
          <a:prstGeom prst="rect">
            <a:avLst/>
          </a:prstGeom>
          <a:noFill/>
          <a:ln w="9525">
            <a:noFill/>
            <a:miter lim="800000"/>
            <a:headEnd/>
            <a:tailEnd/>
          </a:ln>
        </p:spPr>
        <p:txBody>
          <a:bodyPr wrap="squar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Worker-Owned Co-op</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Consumer Co-op	</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Producer/Marketing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a:t>
            </a: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4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Retail/Purchasing Co-op</a:t>
            </a:r>
          </a:p>
        </p:txBody>
      </p:sp>
      <p:sp>
        <p:nvSpPr>
          <p:cNvPr id="8" name="Rectangle 4">
            <a:extLst>
              <a:ext uri="{FF2B5EF4-FFF2-40B4-BE49-F238E27FC236}">
                <a16:creationId xmlns:a16="http://schemas.microsoft.com/office/drawing/2014/main" id="{47C49D11-C398-FD57-CF78-6C13CD080D17}"/>
              </a:ext>
            </a:extLst>
          </p:cNvPr>
          <p:cNvSpPr>
            <a:spLocks noChangeArrowheads="1"/>
          </p:cNvSpPr>
          <p:nvPr/>
        </p:nvSpPr>
        <p:spPr bwMode="auto">
          <a:xfrm>
            <a:off x="4131733" y="2028110"/>
            <a:ext cx="4936067" cy="3785652"/>
          </a:xfrm>
          <a:prstGeom prst="rect">
            <a:avLst/>
          </a:prstGeom>
          <a:noFill/>
          <a:ln w="9525">
            <a:noFill/>
            <a:miter lim="800000"/>
            <a:headEnd/>
            <a:tailEnd/>
          </a:ln>
        </p:spPr>
        <p:txBody>
          <a:bodyPr wrap="square" anchor="ctr">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Customers who buy the product own the business.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Businesses come together to buy in bulk.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Those who work in the business own the business.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Businesses come together to sell their products under one label. </a:t>
            </a:r>
          </a:p>
        </p:txBody>
      </p:sp>
      <p:sp>
        <p:nvSpPr>
          <p:cNvPr id="11" name="Rectangle 10">
            <a:extLst>
              <a:ext uri="{FF2B5EF4-FFF2-40B4-BE49-F238E27FC236}">
                <a16:creationId xmlns:a16="http://schemas.microsoft.com/office/drawing/2014/main" id="{15DBFCB9-E612-B84A-FE02-CAC16C215C84}"/>
              </a:ext>
            </a:extLst>
          </p:cNvPr>
          <p:cNvSpPr/>
          <p:nvPr/>
        </p:nvSpPr>
        <p:spPr>
          <a:xfrm>
            <a:off x="3842514" y="5669719"/>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12" name="Daily_Double">
            <a:hlinkClick r:id="" action="ppaction://media"/>
            <a:extLst>
              <a:ext uri="{FF2B5EF4-FFF2-40B4-BE49-F238E27FC236}">
                <a16:creationId xmlns:a16="http://schemas.microsoft.com/office/drawing/2014/main" id="{CB73DBB6-9613-678C-7280-702243383D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5928217"/>
            <a:ext cx="812800" cy="812800"/>
          </a:xfrm>
          <a:prstGeom prst="rect">
            <a:avLst/>
          </a:prstGeom>
        </p:spPr>
      </p:pic>
      <p:sp>
        <p:nvSpPr>
          <p:cNvPr id="9" name="Rectangle 4">
            <a:extLst>
              <a:ext uri="{FF2B5EF4-FFF2-40B4-BE49-F238E27FC236}">
                <a16:creationId xmlns:a16="http://schemas.microsoft.com/office/drawing/2014/main" id="{BC7294A8-F7F8-DCB1-6C1F-6ECBF112F60A}"/>
              </a:ext>
            </a:extLst>
          </p:cNvPr>
          <p:cNvSpPr>
            <a:spLocks noChangeArrowheads="1"/>
          </p:cNvSpPr>
          <p:nvPr/>
        </p:nvSpPr>
        <p:spPr bwMode="auto">
          <a:xfrm>
            <a:off x="-33869" y="449876"/>
            <a:ext cx="9177868" cy="523220"/>
          </a:xfrm>
          <a:prstGeom prst="rect">
            <a:avLst/>
          </a:prstGeom>
          <a:noFill/>
          <a:ln w="9525">
            <a:noFill/>
            <a:miter lim="800000"/>
            <a:headEnd/>
            <a:tailEnd/>
          </a:ln>
        </p:spPr>
        <p:txBody>
          <a:bodyPr wrap="square" anchor="ctr">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dirty="0">
                <a:solidFill>
                  <a:srgbClr val="000000"/>
                </a:solidFill>
                <a:latin typeface="Avenir Book" panose="02000503020000020003" pitchFamily="2" charset="0"/>
                <a:ea typeface="Avenir Medium" charset="0"/>
                <a:cs typeface="Avenir Medium" charset="0"/>
              </a:rPr>
              <a:t>M</a:t>
            </a:r>
            <a:r>
              <a:rPr kumimoji="0" lang="en-US" sz="28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atch</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the type of co-op with the correct description.</a:t>
            </a:r>
          </a:p>
        </p:txBody>
      </p:sp>
      <p:sp>
        <p:nvSpPr>
          <p:cNvPr id="10" name="Rectangle 9">
            <a:extLst>
              <a:ext uri="{FF2B5EF4-FFF2-40B4-BE49-F238E27FC236}">
                <a16:creationId xmlns:a16="http://schemas.microsoft.com/office/drawing/2014/main" id="{03839E9F-5D70-5854-C1C2-98E85F4F402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18038165-B82C-9180-566E-9CC2ADC7329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2544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6435"/>
                                        </p:tgtEl>
                                        <p:attrNameLst>
                                          <p:attrName>style.visibility</p:attrName>
                                        </p:attrNameLst>
                                      </p:cBhvr>
                                      <p:to>
                                        <p:strVal val="visible"/>
                                      </p:to>
                                    </p:set>
                                    <p:animEffect transition="in" filter="fade">
                                      <p:cBhvr>
                                        <p:cTn id="7" dur="2000"/>
                                        <p:tgtEl>
                                          <p:spTgt spid="1464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0890"/>
                                        </p:tgtEl>
                                        <p:attrNameLst>
                                          <p:attrName>style.visibility</p:attrName>
                                        </p:attrNameLst>
                                      </p:cBhvr>
                                      <p:to>
                                        <p:strVal val="visible"/>
                                      </p:to>
                                    </p:set>
                                    <p:animEffect transition="in" filter="fade">
                                      <p:cBhvr>
                                        <p:cTn id="10" dur="2000"/>
                                        <p:tgtEl>
                                          <p:spTgt spid="25089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6436"/>
                                        </p:tgtEl>
                                        <p:attrNameLst>
                                          <p:attrName>style.visibility</p:attrName>
                                        </p:attrNameLst>
                                      </p:cBhvr>
                                      <p:to>
                                        <p:strVal val="visible"/>
                                      </p:to>
                                    </p:set>
                                    <p:animEffect transition="in" filter="fade">
                                      <p:cBhvr>
                                        <p:cTn id="15" dur="2000"/>
                                        <p:tgtEl>
                                          <p:spTgt spid="14643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0891"/>
                                        </p:tgtEl>
                                        <p:attrNameLst>
                                          <p:attrName>style.visibility</p:attrName>
                                        </p:attrNameLst>
                                      </p:cBhvr>
                                      <p:to>
                                        <p:strVal val="visible"/>
                                      </p:to>
                                    </p:set>
                                    <p:animEffect transition="in" filter="fade">
                                      <p:cBhvr>
                                        <p:cTn id="18" dur="2000"/>
                                        <p:tgtEl>
                                          <p:spTgt spid="25089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6437"/>
                                        </p:tgtEl>
                                        <p:attrNameLst>
                                          <p:attrName>style.visibility</p:attrName>
                                        </p:attrNameLst>
                                      </p:cBhvr>
                                      <p:to>
                                        <p:strVal val="visible"/>
                                      </p:to>
                                    </p:set>
                                    <p:animEffect transition="in" filter="fade">
                                      <p:cBhvr>
                                        <p:cTn id="23" dur="2000"/>
                                        <p:tgtEl>
                                          <p:spTgt spid="1464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0892"/>
                                        </p:tgtEl>
                                        <p:attrNameLst>
                                          <p:attrName>style.visibility</p:attrName>
                                        </p:attrNameLst>
                                      </p:cBhvr>
                                      <p:to>
                                        <p:strVal val="visible"/>
                                      </p:to>
                                    </p:set>
                                    <p:animEffect transition="in" filter="fade">
                                      <p:cBhvr>
                                        <p:cTn id="26" dur="2000"/>
                                        <p:tgtEl>
                                          <p:spTgt spid="25089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childTnLst>
                                </p:cTn>
                              </p:par>
                              <p:par>
                                <p:cTn id="32" presetID="1" presetClass="mediacall" presetSubtype="0" fill="hold" nodeType="withEffect">
                                  <p:stCondLst>
                                    <p:cond delay="0"/>
                                  </p:stCondLst>
                                  <p:childTnLst>
                                    <p:cmd type="call" cmd="playFrom(0.0)">
                                      <p:cBhvr>
                                        <p:cTn id="33" dur="2269" fill="hold"/>
                                        <p:tgtEl>
                                          <p:spTgt spid="12"/>
                                        </p:tgtEl>
                                      </p:cBhvr>
                                    </p:cmd>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6061">
                <p:cTn id="38"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250890" grpId="0" animBg="1"/>
      <p:bldP spid="250891" grpId="0" animBg="1"/>
      <p:bldP spid="250892" grpId="0" animBg="1"/>
      <p:bldP spid="146435" grpId="0" animBg="1"/>
      <p:bldP spid="146436" grpId="0" animBg="1"/>
      <p:bldP spid="146437" grpId="0" animBg="1"/>
      <p:bldP spid="11" grpId="0" animBg="1"/>
      <p:bldP spid="1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3383280"/>
            <a:ext cx="184731" cy="369332"/>
          </a:xfrm>
          <a:prstGeom prst="rect">
            <a:avLst/>
          </a:prstGeom>
          <a:noFill/>
        </p:spPr>
        <p:txBody>
          <a:bodyPr wrap="none" rtlCol="0">
            <a:spAutoFit/>
          </a:bodyPr>
          <a:lstStyle/>
          <a:p>
            <a:endParaRPr lang="en-US" dirty="0">
              <a:solidFill>
                <a:prstClr val="black"/>
              </a:solidFill>
              <a:latin typeface="Avenir Book" panose="02000503020000020003" pitchFamily="2" charset="0"/>
            </a:endParaRPr>
          </a:p>
        </p:txBody>
      </p:sp>
      <p:sp>
        <p:nvSpPr>
          <p:cNvPr id="2" name="Rectangle 1">
            <a:extLst>
              <a:ext uri="{FF2B5EF4-FFF2-40B4-BE49-F238E27FC236}">
                <a16:creationId xmlns:a16="http://schemas.microsoft.com/office/drawing/2014/main" id="{8D11856A-0790-6A83-C2E5-9CC7832726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BC86A721-74B3-F644-AA1D-30BCF61FDD5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Cooperative Ownership in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97EC1A22-39E9-8CFD-6DCE-7231F28F59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descr="A group of people standing together&#10;&#10;Description automatically generated">
            <a:extLst>
              <a:ext uri="{FF2B5EF4-FFF2-40B4-BE49-F238E27FC236}">
                <a16:creationId xmlns:a16="http://schemas.microsoft.com/office/drawing/2014/main" id="{141B0BBD-DC4B-CE9C-A29E-7D2503443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4626" y="631189"/>
            <a:ext cx="3594743" cy="5709298"/>
          </a:xfrm>
          <a:prstGeom prst="rect">
            <a:avLst/>
          </a:prstGeom>
        </p:spPr>
      </p:pic>
    </p:spTree>
    <p:extLst>
      <p:ext uri="{BB962C8B-B14F-4D97-AF65-F5344CB8AC3E}">
        <p14:creationId xmlns:p14="http://schemas.microsoft.com/office/powerpoint/2010/main" val="522039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DA3E4-F651-AF0E-709E-111BD32E5429}"/>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74EC0D5C-8D02-F746-295C-5CEC43E7C55C}"/>
              </a:ext>
            </a:extLst>
          </p:cNvPr>
          <p:cNvSpPr/>
          <p:nvPr/>
        </p:nvSpPr>
        <p:spPr>
          <a:xfrm>
            <a:off x="42417" y="206350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170CD02-0F16-5125-28AB-B96EF806AC97}"/>
              </a:ext>
            </a:extLst>
          </p:cNvPr>
          <p:cNvSpPr/>
          <p:nvPr/>
        </p:nvSpPr>
        <p:spPr>
          <a:xfrm>
            <a:off x="256482" y="77128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922C1D2A-E19E-FBA3-FB6A-24D5AEC69BF6}"/>
              </a:ext>
            </a:extLst>
          </p:cNvPr>
          <p:cNvSpPr txBox="1"/>
          <p:nvPr/>
        </p:nvSpPr>
        <p:spPr>
          <a:xfrm>
            <a:off x="153590" y="40743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911AB3BA-2C4F-7466-077F-9179EEBDB186}"/>
              </a:ext>
            </a:extLst>
          </p:cNvPr>
          <p:cNvSpPr txBox="1"/>
          <p:nvPr/>
        </p:nvSpPr>
        <p:spPr>
          <a:xfrm>
            <a:off x="512432" y="71431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4" name="TextBox 13">
            <a:extLst>
              <a:ext uri="{FF2B5EF4-FFF2-40B4-BE49-F238E27FC236}">
                <a16:creationId xmlns:a16="http://schemas.microsoft.com/office/drawing/2014/main" id="{487F826A-751A-AE5E-2975-4137043E36AE}"/>
              </a:ext>
            </a:extLst>
          </p:cNvPr>
          <p:cNvSpPr txBox="1"/>
          <p:nvPr/>
        </p:nvSpPr>
        <p:spPr>
          <a:xfrm>
            <a:off x="303303" y="230829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E046C038-F7DB-C62D-3798-CF4BEF4B33FF}"/>
              </a:ext>
            </a:extLst>
          </p:cNvPr>
          <p:cNvSpPr txBox="1"/>
          <p:nvPr/>
        </p:nvSpPr>
        <p:spPr>
          <a:xfrm>
            <a:off x="639101" y="262072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26" name="Hexagon 25">
            <a:extLst>
              <a:ext uri="{FF2B5EF4-FFF2-40B4-BE49-F238E27FC236}">
                <a16:creationId xmlns:a16="http://schemas.microsoft.com/office/drawing/2014/main" id="{295DD1CD-D637-BEFB-4671-D955C14CD545}"/>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000EBF5C-8F96-FF68-CCD8-C317CC922363}"/>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1ECBBA78-26DB-92FE-4C46-DE3342B513F2}"/>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3" name="Picture 22" descr="A picture containing text, furniture, table, seat&#10;&#10;Description automatically generated">
            <a:extLst>
              <a:ext uri="{FF2B5EF4-FFF2-40B4-BE49-F238E27FC236}">
                <a16:creationId xmlns:a16="http://schemas.microsoft.com/office/drawing/2014/main" id="{A141639B-FB2D-661A-B581-D688A74C424B}"/>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665515F2-C514-8A2C-E797-711D616CFCE9}"/>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C296A8D6-5ADD-057F-82D1-E7D6776D6D6A}"/>
              </a:ext>
            </a:extLst>
          </p:cNvPr>
          <p:cNvSpPr/>
          <p:nvPr/>
        </p:nvSpPr>
        <p:spPr>
          <a:xfrm>
            <a:off x="5668517" y="210160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ADDFA005-B39D-965E-DB8F-4FF5DFB25501}"/>
              </a:ext>
            </a:extLst>
          </p:cNvPr>
          <p:cNvSpPr/>
          <p:nvPr/>
        </p:nvSpPr>
        <p:spPr>
          <a:xfrm>
            <a:off x="5882582" y="80938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F177CC79-DD8F-8EDE-F319-F5965AA52247}"/>
              </a:ext>
            </a:extLst>
          </p:cNvPr>
          <p:cNvSpPr txBox="1"/>
          <p:nvPr/>
        </p:nvSpPr>
        <p:spPr>
          <a:xfrm>
            <a:off x="5779690" y="44553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C57E4311-E583-2607-8518-4DBF20B535C1}"/>
              </a:ext>
            </a:extLst>
          </p:cNvPr>
          <p:cNvSpPr txBox="1"/>
          <p:nvPr/>
        </p:nvSpPr>
        <p:spPr>
          <a:xfrm>
            <a:off x="6138532" y="75241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51" name="TextBox 50">
            <a:extLst>
              <a:ext uri="{FF2B5EF4-FFF2-40B4-BE49-F238E27FC236}">
                <a16:creationId xmlns:a16="http://schemas.microsoft.com/office/drawing/2014/main" id="{17E76F08-B849-E461-4B60-DE5FD97D299F}"/>
              </a:ext>
            </a:extLst>
          </p:cNvPr>
          <p:cNvSpPr txBox="1"/>
          <p:nvPr/>
        </p:nvSpPr>
        <p:spPr>
          <a:xfrm>
            <a:off x="5929403" y="234639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1271DABE-36D3-7027-9AE8-F44772C90D6E}"/>
              </a:ext>
            </a:extLst>
          </p:cNvPr>
          <p:cNvSpPr txBox="1"/>
          <p:nvPr/>
        </p:nvSpPr>
        <p:spPr>
          <a:xfrm>
            <a:off x="6265201" y="265882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6" name="Hexagon 55">
            <a:extLst>
              <a:ext uri="{FF2B5EF4-FFF2-40B4-BE49-F238E27FC236}">
                <a16:creationId xmlns:a16="http://schemas.microsoft.com/office/drawing/2014/main" id="{966EF687-E6A8-B807-CC3E-C5576F93810E}"/>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E32B5FFD-82E2-8519-6CB9-4E4051212B61}"/>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C3CB839E-4098-AE03-2BCB-6D9D24572992}"/>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 name="Picture 1">
            <a:extLst>
              <a:ext uri="{FF2B5EF4-FFF2-40B4-BE49-F238E27FC236}">
                <a16:creationId xmlns:a16="http://schemas.microsoft.com/office/drawing/2014/main" id="{8E1C9EE9-BB18-B460-9D7F-649586432B2D}"/>
              </a:ext>
            </a:extLst>
          </p:cNvPr>
          <p:cNvPicPr>
            <a:picLocks noChangeAspect="1"/>
          </p:cNvPicPr>
          <p:nvPr/>
        </p:nvPicPr>
        <p:blipFill>
          <a:blip r:embed="rId4"/>
          <a:stretch>
            <a:fillRect/>
          </a:stretch>
        </p:blipFill>
        <p:spPr>
          <a:xfrm>
            <a:off x="4475875" y="5372910"/>
            <a:ext cx="520700" cy="622300"/>
          </a:xfrm>
          <a:prstGeom prst="rect">
            <a:avLst/>
          </a:prstGeom>
        </p:spPr>
      </p:pic>
      <p:sp>
        <p:nvSpPr>
          <p:cNvPr id="3" name="Rectangle 2">
            <a:extLst>
              <a:ext uri="{FF2B5EF4-FFF2-40B4-BE49-F238E27FC236}">
                <a16:creationId xmlns:a16="http://schemas.microsoft.com/office/drawing/2014/main" id="{F4CB701A-BFE0-6F1D-A449-F12508B8E2E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7A40664B-3F73-BF02-F6BD-9B12F6FA97C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10" name="Straight Connector 9">
            <a:extLst>
              <a:ext uri="{FF2B5EF4-FFF2-40B4-BE49-F238E27FC236}">
                <a16:creationId xmlns:a16="http://schemas.microsoft.com/office/drawing/2014/main" id="{2AA03DFB-5791-7918-C1DC-70329F3F072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7">
            <a:extLst>
              <a:ext uri="{FF2B5EF4-FFF2-40B4-BE49-F238E27FC236}">
                <a16:creationId xmlns:a16="http://schemas.microsoft.com/office/drawing/2014/main" id="{5C724256-3B84-B0C7-F12D-E6294AA4D90A}"/>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cxnSp>
        <p:nvCxnSpPr>
          <p:cNvPr id="18" name="Straight Connector 17">
            <a:extLst>
              <a:ext uri="{FF2B5EF4-FFF2-40B4-BE49-F238E27FC236}">
                <a16:creationId xmlns:a16="http://schemas.microsoft.com/office/drawing/2014/main" id="{130CBD76-4CF9-6C33-D064-1802A23A3CC6}"/>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3350CA65-AE88-4FD5-CE7B-B32D5054C77B}"/>
              </a:ext>
            </a:extLst>
          </p:cNvPr>
          <p:cNvSpPr txBox="1"/>
          <p:nvPr/>
        </p:nvSpPr>
        <p:spPr>
          <a:xfrm rot="5400000">
            <a:off x="2650548" y="1874850"/>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12" name="Rectangle 11">
            <a:extLst>
              <a:ext uri="{FF2B5EF4-FFF2-40B4-BE49-F238E27FC236}">
                <a16:creationId xmlns:a16="http://schemas.microsoft.com/office/drawing/2014/main" id="{5E925B48-0EC3-1AC6-1116-BAF0EEB7D7F2}"/>
              </a:ext>
            </a:extLst>
          </p:cNvPr>
          <p:cNvSpPr/>
          <p:nvPr/>
        </p:nvSpPr>
        <p:spPr>
          <a:xfrm rot="16200000">
            <a:off x="3943562" y="1915266"/>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Tree>
    <p:extLst>
      <p:ext uri="{BB962C8B-B14F-4D97-AF65-F5344CB8AC3E}">
        <p14:creationId xmlns:p14="http://schemas.microsoft.com/office/powerpoint/2010/main" val="2818446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90500" y="713514"/>
            <a:ext cx="87630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spcBef>
                <a:spcPts val="0"/>
              </a:spcBef>
              <a:buFontTx/>
              <a:buNone/>
            </a:pPr>
            <a:endParaRPr lang="en-US" sz="2000" kern="0" dirty="0">
              <a:solidFill>
                <a:srgbClr val="000000"/>
              </a:solidFill>
              <a:latin typeface="Avenir Book" panose="02000503020000020003" pitchFamily="2" charset="0"/>
              <a:ea typeface="Avenir Medium" charset="0"/>
              <a:cs typeface="Avenir Medium" charset="0"/>
            </a:endParaRPr>
          </a:p>
          <a:p>
            <a:pPr marL="0" indent="0" eaLnBrk="1" hangingPunct="1">
              <a:lnSpc>
                <a:spcPct val="80000"/>
              </a:lnSpc>
              <a:spcBef>
                <a:spcPts val="0"/>
              </a:spcBef>
              <a:buFontTx/>
              <a:buNone/>
            </a:pPr>
            <a:r>
              <a:rPr lang="en-US" sz="2000" kern="0" dirty="0" err="1">
                <a:solidFill>
                  <a:srgbClr val="000000"/>
                </a:solidFill>
                <a:latin typeface="Avenir Black" panose="02000503020000020003" pitchFamily="2" charset="0"/>
                <a:ea typeface="Avenir Medium" charset="0"/>
                <a:cs typeface="Avenir Medium" charset="0"/>
              </a:rPr>
              <a:t>i</a:t>
            </a:r>
            <a:r>
              <a:rPr lang="en-US" sz="2000" kern="0" dirty="0">
                <a:solidFill>
                  <a:srgbClr val="000000"/>
                </a:solidFill>
                <a:latin typeface="Avenir Black" panose="02000503020000020003" pitchFamily="2" charset="0"/>
                <a:ea typeface="Avenir Medium" charset="0"/>
                <a:cs typeface="Avenir Medium" charset="0"/>
              </a:rPr>
              <a:t>. Surplus</a:t>
            </a:r>
          </a:p>
          <a:p>
            <a:pPr marL="0" indent="0">
              <a:spcBef>
                <a:spcPts val="0"/>
              </a:spcBef>
              <a:buFontTx/>
              <a:buNone/>
              <a:defRPr/>
            </a:pPr>
            <a:r>
              <a:rPr lang="en-US" sz="1800" kern="0" dirty="0">
                <a:solidFill>
                  <a:srgbClr val="000000"/>
                </a:solidFill>
                <a:latin typeface="Avenir Book" panose="02000503020000020003" pitchFamily="2" charset="0"/>
                <a:ea typeface="Avenir Medium" charset="0"/>
                <a:cs typeface="Avenir Medium" charset="0"/>
              </a:rPr>
              <a:t>For any society to survive, those who produce must produce a surplus.</a:t>
            </a:r>
          </a:p>
          <a:p>
            <a:pPr marL="0" indent="0">
              <a:spcBef>
                <a:spcPts val="0"/>
              </a:spcBef>
              <a:buFontTx/>
              <a:buNone/>
              <a:defRPr/>
            </a:pPr>
            <a:endParaRPr lang="en-US" sz="1800" kern="0" dirty="0">
              <a:solidFill>
                <a:srgbClr val="008000"/>
              </a:solidFill>
              <a:latin typeface="Avenir Book" panose="02000503020000020003" pitchFamily="2" charset="0"/>
              <a:ea typeface="Avenir Medium" charset="0"/>
              <a:cs typeface="Avenir Medium" charset="0"/>
            </a:endParaRPr>
          </a:p>
          <a:p>
            <a:pPr marL="0" indent="0">
              <a:spcBef>
                <a:spcPts val="0"/>
              </a:spcBef>
              <a:buNone/>
              <a:defRPr/>
            </a:pPr>
            <a:r>
              <a:rPr lang="en-US" sz="2000" kern="0" dirty="0">
                <a:solidFill>
                  <a:srgbClr val="000000"/>
                </a:solidFill>
                <a:latin typeface="Avenir Black" panose="02000503020000020003" pitchFamily="2" charset="0"/>
                <a:ea typeface="Avenir Medium" charset="0"/>
                <a:cs typeface="Avenir Medium" charset="0"/>
              </a:rPr>
              <a:t>ii. Class Process</a:t>
            </a:r>
          </a:p>
          <a:p>
            <a:pPr marL="0" indent="0">
              <a:spcBef>
                <a:spcPts val="0"/>
              </a:spcBef>
              <a:buFontTx/>
              <a:buNone/>
              <a:defRPr/>
            </a:pPr>
            <a:r>
              <a:rPr lang="en-US" sz="1800" kern="0" dirty="0">
                <a:solidFill>
                  <a:srgbClr val="000000"/>
                </a:solidFill>
                <a:latin typeface="Avenir Book" panose="02000503020000020003" pitchFamily="2" charset="0"/>
                <a:ea typeface="Avenir Medium" charset="0"/>
                <a:cs typeface="Avenir Medium" charset="0"/>
              </a:rPr>
              <a:t>Societies differ in the production, appropriation, and distribution of the surplus.  </a:t>
            </a:r>
          </a:p>
          <a:p>
            <a:pPr marL="0" indent="0">
              <a:spcBef>
                <a:spcPts val="0"/>
              </a:spcBef>
              <a:buFontTx/>
              <a:buNone/>
              <a:defRPr/>
            </a:pPr>
            <a:endParaRPr lang="en-US" sz="1800" kern="0" dirty="0">
              <a:solidFill>
                <a:srgbClr val="000000"/>
              </a:solidFill>
              <a:latin typeface="Avenir Book" panose="02000503020000020003" pitchFamily="2" charset="0"/>
              <a:ea typeface="Avenir Medium" charset="0"/>
              <a:cs typeface="Avenir Medium" charset="0"/>
            </a:endParaRPr>
          </a:p>
          <a:p>
            <a:pPr marL="0" indent="0">
              <a:spcBef>
                <a:spcPts val="0"/>
              </a:spcBef>
              <a:buFontTx/>
              <a:buNone/>
              <a:defRPr/>
            </a:pPr>
            <a:r>
              <a:rPr lang="en-US" sz="1800" kern="0" dirty="0">
                <a:solidFill>
                  <a:srgbClr val="000000"/>
                </a:solidFill>
                <a:latin typeface="Avenir Black" panose="02000503020000020003" pitchFamily="2" charset="0"/>
                <a:ea typeface="Avenir Medium" charset="0"/>
                <a:cs typeface="Avenir Medium" charset="0"/>
              </a:rPr>
              <a:t>iii. Dynamic Interactions over Surplus</a:t>
            </a:r>
          </a:p>
          <a:p>
            <a:pPr marL="0" indent="0">
              <a:spcBef>
                <a:spcPts val="0"/>
              </a:spcBef>
              <a:buFontTx/>
              <a:buNone/>
              <a:defRPr/>
            </a:pPr>
            <a:r>
              <a:rPr lang="en-US" sz="1800" kern="0" dirty="0">
                <a:solidFill>
                  <a:srgbClr val="000000"/>
                </a:solidFill>
                <a:latin typeface="Avenir Book" panose="02000503020000020003" pitchFamily="2" charset="0"/>
                <a:ea typeface="Avenir Medium" charset="0"/>
                <a:cs typeface="Avenir Medium" charset="0"/>
              </a:rPr>
              <a:t>There is a constant struggle to control the surplus. </a:t>
            </a:r>
          </a:p>
          <a:p>
            <a:pPr marL="0" indent="0">
              <a:buFontTx/>
              <a:buNone/>
              <a:tabLst>
                <a:tab pos="679450" algn="l"/>
              </a:tabLst>
              <a:defRPr/>
            </a:pPr>
            <a:endParaRPr lang="en-US" sz="1800" u="sng" kern="0" dirty="0">
              <a:solidFill>
                <a:srgbClr val="000000"/>
              </a:solidFill>
              <a:latin typeface="Avenir Book" panose="02000503020000020003" pitchFamily="2" charset="0"/>
              <a:ea typeface="Avenir Medium" charset="0"/>
              <a:cs typeface="Avenir Medium" charset="0"/>
            </a:endParaRPr>
          </a:p>
          <a:p>
            <a:pPr marL="0" indent="0">
              <a:buFontTx/>
              <a:buNone/>
              <a:tabLst>
                <a:tab pos="679450" algn="l"/>
              </a:tabLst>
              <a:defRPr/>
            </a:pPr>
            <a:endParaRPr lang="en-US" sz="1800" kern="0" dirty="0">
              <a:solidFill>
                <a:srgbClr val="008000"/>
              </a:solidFill>
              <a:latin typeface="Avenir Book" panose="02000503020000020003" pitchFamily="2" charset="0"/>
              <a:ea typeface="Avenir Medium" charset="0"/>
              <a:cs typeface="Avenir Medium" charset="0"/>
            </a:endParaRP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endParaRPr lang="en-US" sz="1600" kern="0" dirty="0">
              <a:solidFill>
                <a:srgbClr val="000000"/>
              </a:solidFill>
              <a:latin typeface="Avenir Book" panose="02000503020000020003" pitchFamily="2" charset="0"/>
              <a:ea typeface="Avenir Medium" charset="0"/>
              <a:cs typeface="Avenir Medium" charset="0"/>
            </a:endParaRPr>
          </a:p>
        </p:txBody>
      </p:sp>
      <p:sp>
        <p:nvSpPr>
          <p:cNvPr id="7" name="TextBox 6"/>
          <p:cNvSpPr txBox="1"/>
          <p:nvPr/>
        </p:nvSpPr>
        <p:spPr>
          <a:xfrm>
            <a:off x="2387810" y="2340397"/>
            <a:ext cx="1447799" cy="307777"/>
          </a:xfrm>
          <a:prstGeom prst="rect">
            <a:avLst/>
          </a:prstGeom>
          <a:solidFill>
            <a:srgbClr val="FFFFFF"/>
          </a:solidFill>
        </p:spPr>
        <p:txBody>
          <a:bodyPr wrap="square" rtlCol="0">
            <a:spAutoFit/>
          </a:bodyPr>
          <a:lstStyle/>
          <a:p>
            <a:r>
              <a:rPr lang="en-US" sz="1400" dirty="0">
                <a:solidFill>
                  <a:srgbClr val="5DC387"/>
                </a:solidFill>
                <a:latin typeface="Avenir Book" panose="02000503020000020003" pitchFamily="2" charset="0"/>
                <a:ea typeface="Avenir Medium" charset="0"/>
                <a:cs typeface="Avenir Medium" charset="0"/>
              </a:rPr>
              <a:t>(who makes it)</a:t>
            </a:r>
          </a:p>
        </p:txBody>
      </p:sp>
      <p:sp>
        <p:nvSpPr>
          <p:cNvPr id="8" name="TextBox 7"/>
          <p:cNvSpPr txBox="1"/>
          <p:nvPr/>
        </p:nvSpPr>
        <p:spPr>
          <a:xfrm>
            <a:off x="3697064" y="2340397"/>
            <a:ext cx="1447799" cy="307777"/>
          </a:xfrm>
          <a:prstGeom prst="rect">
            <a:avLst/>
          </a:prstGeom>
          <a:solidFill>
            <a:srgbClr val="FFFFFF"/>
          </a:solidFill>
        </p:spPr>
        <p:txBody>
          <a:bodyPr wrap="square" rtlCol="0">
            <a:spAutoFit/>
          </a:bodyPr>
          <a:lstStyle/>
          <a:p>
            <a:pPr algn="ctr"/>
            <a:r>
              <a:rPr lang="en-US" sz="1400" dirty="0">
                <a:solidFill>
                  <a:srgbClr val="5DC387"/>
                </a:solidFill>
                <a:latin typeface="Avenir Book" panose="02000503020000020003" pitchFamily="2" charset="0"/>
                <a:ea typeface="Avenir Medium" charset="0"/>
                <a:cs typeface="Avenir Medium" charset="0"/>
              </a:rPr>
              <a:t>(who takes it)</a:t>
            </a:r>
          </a:p>
        </p:txBody>
      </p:sp>
      <p:sp>
        <p:nvSpPr>
          <p:cNvPr id="9" name="TextBox 8"/>
          <p:cNvSpPr txBox="1"/>
          <p:nvPr/>
        </p:nvSpPr>
        <p:spPr>
          <a:xfrm>
            <a:off x="5527506" y="2346971"/>
            <a:ext cx="1447800" cy="307777"/>
          </a:xfrm>
          <a:prstGeom prst="rect">
            <a:avLst/>
          </a:prstGeom>
          <a:solidFill>
            <a:srgbClr val="FFFFFF"/>
          </a:solidFill>
        </p:spPr>
        <p:txBody>
          <a:bodyPr wrap="square" rtlCol="0">
            <a:spAutoFit/>
          </a:bodyPr>
          <a:lstStyle/>
          <a:p>
            <a:pPr algn="ctr"/>
            <a:r>
              <a:rPr lang="en-US" sz="1400" dirty="0">
                <a:solidFill>
                  <a:srgbClr val="5DC387"/>
                </a:solidFill>
                <a:latin typeface="Avenir Book" panose="02000503020000020003" pitchFamily="2" charset="0"/>
                <a:ea typeface="Avenir Medium" charset="0"/>
                <a:cs typeface="Avenir Medium" charset="0"/>
              </a:rPr>
              <a:t>(who gets it)</a:t>
            </a:r>
          </a:p>
        </p:txBody>
      </p:sp>
      <p:pic>
        <p:nvPicPr>
          <p:cNvPr id="3" name="Picture 2">
            <a:extLst>
              <a:ext uri="{FF2B5EF4-FFF2-40B4-BE49-F238E27FC236}">
                <a16:creationId xmlns:a16="http://schemas.microsoft.com/office/drawing/2014/main" id="{4B97BA63-560D-5E4E-82F5-160B62E88A52}"/>
              </a:ext>
            </a:extLst>
          </p:cNvPr>
          <p:cNvPicPr>
            <a:picLocks noChangeAspect="1"/>
          </p:cNvPicPr>
          <p:nvPr/>
        </p:nvPicPr>
        <p:blipFill>
          <a:blip r:embed="rId2"/>
          <a:stretch>
            <a:fillRect/>
          </a:stretch>
        </p:blipFill>
        <p:spPr>
          <a:xfrm>
            <a:off x="2069173" y="3649972"/>
            <a:ext cx="5005650" cy="2802771"/>
          </a:xfrm>
          <a:prstGeom prst="rect">
            <a:avLst/>
          </a:prstGeom>
          <a:ln>
            <a:solidFill>
              <a:srgbClr val="000000"/>
            </a:solidFill>
          </a:ln>
        </p:spPr>
      </p:pic>
      <p:sp>
        <p:nvSpPr>
          <p:cNvPr id="11" name="TextBox 10">
            <a:extLst>
              <a:ext uri="{FF2B5EF4-FFF2-40B4-BE49-F238E27FC236}">
                <a16:creationId xmlns:a16="http://schemas.microsoft.com/office/drawing/2014/main" id="{B0C322FE-33FD-A442-98D8-4D775A51D466}"/>
              </a:ext>
            </a:extLst>
          </p:cNvPr>
          <p:cNvSpPr txBox="1"/>
          <p:nvPr/>
        </p:nvSpPr>
        <p:spPr>
          <a:xfrm>
            <a:off x="0" y="405257"/>
            <a:ext cx="9144000" cy="438582"/>
          </a:xfrm>
          <a:prstGeom prst="rect">
            <a:avLst/>
          </a:prstGeom>
          <a:noFill/>
        </p:spPr>
        <p:txBody>
          <a:bodyPr wrap="square" rtlCol="0">
            <a:spAutoFit/>
          </a:bodyPr>
          <a:lstStyle/>
          <a:p>
            <a:pPr algn="ctr"/>
            <a:r>
              <a:rPr lang="en-US" sz="2200" dirty="0">
                <a:solidFill>
                  <a:srgbClr val="000000"/>
                </a:solidFill>
                <a:latin typeface="Avenir Black" panose="02000503020000020003" pitchFamily="2" charset="0"/>
                <a:ea typeface="Avenir Medium" charset="0"/>
                <a:cs typeface="Avenir Medium" charset="0"/>
              </a:rPr>
              <a:t>Radical Theory Assumptions</a:t>
            </a:r>
          </a:p>
        </p:txBody>
      </p:sp>
      <p:sp>
        <p:nvSpPr>
          <p:cNvPr id="6" name="Rectangle 5">
            <a:extLst>
              <a:ext uri="{FF2B5EF4-FFF2-40B4-BE49-F238E27FC236}">
                <a16:creationId xmlns:a16="http://schemas.microsoft.com/office/drawing/2014/main" id="{D4D910AF-E62E-3188-06EE-A403CBB212A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13E2597E-69E1-BA7C-8D8A-FA4DFB45AA7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p>
        </p:txBody>
      </p:sp>
      <p:cxnSp>
        <p:nvCxnSpPr>
          <p:cNvPr id="4" name="Straight Connector 3">
            <a:extLst>
              <a:ext uri="{FF2B5EF4-FFF2-40B4-BE49-F238E27FC236}">
                <a16:creationId xmlns:a16="http://schemas.microsoft.com/office/drawing/2014/main" id="{D3920954-C8C8-4E9D-B582-0C1492D78FF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49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2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20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07741" y="429925"/>
            <a:ext cx="7928518" cy="3477875"/>
          </a:xfrm>
          <a:prstGeom prst="rect">
            <a:avLst/>
          </a:prstGeom>
          <a:solidFill>
            <a:srgbClr val="FFFFFF"/>
          </a:solidFill>
        </p:spPr>
        <p:txBody>
          <a:bodyPr wrap="square" rtlCol="0">
            <a:spAutoFit/>
          </a:bodyPr>
          <a:lstStyle/>
          <a:p>
            <a:r>
              <a:rPr lang="en-US" sz="2400" dirty="0">
                <a:latin typeface="Avenir Book" panose="02000503020000020003" pitchFamily="2" charset="0"/>
                <a:ea typeface="Avenir Medium" charset="0"/>
                <a:cs typeface="Avenir Medium" charset="0"/>
              </a:rPr>
              <a:t>Because there is a constant struggle to control the surplus, with ever-changing, ever-shifting, complex, and dynamic forces at play at every moment, there can be no </a:t>
            </a:r>
            <a:r>
              <a:rPr lang="en-US" sz="2400" i="1" dirty="0">
                <a:latin typeface="Avenir Book" panose="02000503020000020003" pitchFamily="2" charset="0"/>
                <a:ea typeface="Avenir Medium" charset="0"/>
                <a:cs typeface="Avenir Medium" charset="0"/>
              </a:rPr>
              <a:t>ceteris paribus</a:t>
            </a:r>
            <a:r>
              <a:rPr lang="en-US" sz="2400" dirty="0">
                <a:latin typeface="Avenir Book" panose="02000503020000020003" pitchFamily="2" charset="0"/>
                <a:ea typeface="Avenir Medium" charset="0"/>
                <a:cs typeface="Avenir Medium" charset="0"/>
              </a:rPr>
              <a:t>. </a:t>
            </a:r>
          </a:p>
          <a:p>
            <a:endParaRPr lang="en-US" sz="1400" dirty="0">
              <a:latin typeface="Avenir Book" panose="02000503020000020003" pitchFamily="2" charset="0"/>
              <a:ea typeface="Avenir Medium" charset="0"/>
              <a:cs typeface="Avenir Medium" charset="0"/>
            </a:endParaRPr>
          </a:p>
          <a:p>
            <a:r>
              <a:rPr lang="en-US" sz="2400" dirty="0">
                <a:latin typeface="Avenir Book" panose="02000503020000020003" pitchFamily="2" charset="0"/>
                <a:ea typeface="Avenir Medium" charset="0"/>
                <a:cs typeface="Avenir Medium" charset="0"/>
              </a:rPr>
              <a:t>Radicals need a way to represent this holistic view of the economy. </a:t>
            </a:r>
          </a:p>
          <a:p>
            <a:endParaRPr lang="en-US" sz="1400" dirty="0">
              <a:latin typeface="Avenir Book" panose="02000503020000020003" pitchFamily="2" charset="0"/>
              <a:ea typeface="Avenir Medium" charset="0"/>
              <a:cs typeface="Avenir Medium" charset="0"/>
            </a:endParaRPr>
          </a:p>
          <a:p>
            <a:r>
              <a:rPr lang="en-US" sz="2400" dirty="0">
                <a:latin typeface="Avenir Book" panose="02000503020000020003" pitchFamily="2" charset="0"/>
                <a:ea typeface="Avenir Medium" charset="0"/>
                <a:cs typeface="Avenir Medium" charset="0"/>
              </a:rPr>
              <a:t>They use a three-dimensional model that looks like a </a:t>
            </a:r>
            <a:r>
              <a:rPr lang="en-US" sz="2400" b="1" dirty="0">
                <a:latin typeface="Avenir Black" panose="02000503020000020003" pitchFamily="2" charset="0"/>
                <a:ea typeface="Avenir Medium" charset="0"/>
                <a:cs typeface="Avenir Medium" charset="0"/>
              </a:rPr>
              <a:t>Rubik’s Cube</a:t>
            </a:r>
            <a:r>
              <a:rPr lang="en-US" sz="2400" dirty="0">
                <a:latin typeface="Avenir Book" panose="02000503020000020003" pitchFamily="2" charset="0"/>
                <a:ea typeface="Avenir Medium" charset="0"/>
                <a:cs typeface="Avenir Medium" charset="0"/>
              </a:rPr>
              <a:t>. </a:t>
            </a:r>
          </a:p>
        </p:txBody>
      </p:sp>
      <p:sp>
        <p:nvSpPr>
          <p:cNvPr id="6" name="Rectangle 5">
            <a:extLst>
              <a:ext uri="{FF2B5EF4-FFF2-40B4-BE49-F238E27FC236}">
                <a16:creationId xmlns:a16="http://schemas.microsoft.com/office/drawing/2014/main" id="{D4D910AF-E62E-3188-06EE-A403CBB212A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E7F04F42-D024-5D46-0970-2B3B6867D67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87ADD095-837F-4889-611F-7AFE5D054F6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7B59BD4-BA7D-37C0-19E3-A8B5AA513977}"/>
              </a:ext>
            </a:extLst>
          </p:cNvPr>
          <p:cNvPicPr>
            <a:picLocks noChangeAspect="1"/>
          </p:cNvPicPr>
          <p:nvPr/>
        </p:nvPicPr>
        <p:blipFill>
          <a:blip r:embed="rId2"/>
          <a:stretch>
            <a:fillRect/>
          </a:stretch>
        </p:blipFill>
        <p:spPr>
          <a:xfrm>
            <a:off x="3048000" y="3429000"/>
            <a:ext cx="3041885" cy="3176983"/>
          </a:xfrm>
          <a:prstGeom prst="rect">
            <a:avLst/>
          </a:prstGeom>
        </p:spPr>
      </p:pic>
    </p:spTree>
    <p:extLst>
      <p:ext uri="{BB962C8B-B14F-4D97-AF65-F5344CB8AC3E}">
        <p14:creationId xmlns:p14="http://schemas.microsoft.com/office/powerpoint/2010/main" val="302331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20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Effect transition="in" filter="fade">
                                      <p:cBhvr>
                                        <p:cTn id="12" dur="2000"/>
                                        <p:tgtEl>
                                          <p:spTgt spid="10">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E3BB4-B2C5-6F6B-0127-882F6894548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8" name="Rectangle 7">
            <a:extLst>
              <a:ext uri="{FF2B5EF4-FFF2-40B4-BE49-F238E27FC236}">
                <a16:creationId xmlns:a16="http://schemas.microsoft.com/office/drawing/2014/main" id="{CA3F9D77-1B81-01B6-BB6C-80FF888A76B2}"/>
              </a:ext>
            </a:extLst>
          </p:cNvPr>
          <p:cNvSpPr/>
          <p:nvPr/>
        </p:nvSpPr>
        <p:spPr>
          <a:xfrm>
            <a:off x="236069" y="526086"/>
            <a:ext cx="7981499" cy="3046988"/>
          </a:xfrm>
          <a:prstGeom prst="rect">
            <a:avLst/>
          </a:prstGeom>
        </p:spPr>
        <p:txBody>
          <a:bodyPr wrap="square">
            <a:spAutoFit/>
          </a:bodyPr>
          <a:lstStyle/>
          <a:p>
            <a:pPr marL="15875">
              <a:tabLst>
                <a:tab pos="512763" algn="l"/>
              </a:tabLst>
            </a:pPr>
            <a:r>
              <a:rPr lang="en-US" sz="2400" dirty="0">
                <a:solidFill>
                  <a:srgbClr val="000000"/>
                </a:solidFill>
                <a:latin typeface="Avenir Book" panose="02000503020000020003" pitchFamily="2" charset="0"/>
                <a:ea typeface="Avenir Medium" charset="0"/>
                <a:cs typeface="Avenir Medium" charset="0"/>
              </a:rPr>
              <a:t>In a standard 3 x 3 Rubik’s Cube, there are 43 quintillion possible arrangements. </a:t>
            </a:r>
          </a:p>
          <a:p>
            <a:pPr marL="15875">
              <a:tabLst>
                <a:tab pos="512763" algn="l"/>
              </a:tabLst>
            </a:pPr>
            <a:endParaRPr lang="en-US" sz="2400" dirty="0">
              <a:solidFill>
                <a:srgbClr val="000000"/>
              </a:solidFill>
              <a:latin typeface="Avenir Book" panose="02000503020000020003" pitchFamily="2" charset="0"/>
              <a:ea typeface="Avenir Medium" charset="0"/>
              <a:cs typeface="Avenir Medium" charset="0"/>
            </a:endParaRPr>
          </a:p>
          <a:p>
            <a:pPr marL="15875">
              <a:tabLst>
                <a:tab pos="512763" algn="l"/>
              </a:tabLst>
            </a:pPr>
            <a:r>
              <a:rPr lang="en-US" sz="2400" dirty="0">
                <a:solidFill>
                  <a:srgbClr val="000000"/>
                </a:solidFill>
                <a:latin typeface="Avenir Book" panose="02000503020000020003" pitchFamily="2" charset="0"/>
                <a:ea typeface="Avenir Medium" charset="0"/>
                <a:cs typeface="Avenir Medium" charset="0"/>
              </a:rPr>
              <a:t>Q: Given this huge number, how can it ever be solved? </a:t>
            </a:r>
          </a:p>
          <a:p>
            <a:pPr marL="15875">
              <a:tabLst>
                <a:tab pos="512763" algn="l"/>
              </a:tabLst>
            </a:pPr>
            <a:endParaRPr lang="en-US" sz="2400" dirty="0">
              <a:solidFill>
                <a:srgbClr val="000000"/>
              </a:solidFill>
              <a:latin typeface="Avenir Book" panose="02000503020000020003" pitchFamily="2" charset="0"/>
              <a:ea typeface="Avenir Medium" charset="0"/>
              <a:cs typeface="Avenir Medium" charset="0"/>
            </a:endParaRPr>
          </a:p>
          <a:p>
            <a:pPr marL="401638" indent="-392113">
              <a:tabLst>
                <a:tab pos="512763" algn="l"/>
              </a:tabLst>
            </a:pPr>
            <a:r>
              <a:rPr lang="en-US" sz="2400" dirty="0">
                <a:solidFill>
                  <a:srgbClr val="000000"/>
                </a:solidFill>
                <a:latin typeface="Avenir Book" panose="02000503020000020003" pitchFamily="2" charset="0"/>
                <a:ea typeface="Avenir Medium" charset="0"/>
                <a:cs typeface="Avenir Medium" charset="0"/>
              </a:rPr>
              <a:t>A: 	Each of the six center pieces is a fixed point around which the others revolve. Once you realize this you can solve the puzzle. </a:t>
            </a:r>
          </a:p>
        </p:txBody>
      </p:sp>
      <p:sp>
        <p:nvSpPr>
          <p:cNvPr id="9" name="Rectangle 8">
            <a:extLst>
              <a:ext uri="{FF2B5EF4-FFF2-40B4-BE49-F238E27FC236}">
                <a16:creationId xmlns:a16="http://schemas.microsoft.com/office/drawing/2014/main" id="{4BA90494-7C7E-DA43-B1D6-81DC5F55AA0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A640ADBE-6762-85C3-3E83-BEA361C0C4C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F8BA3D0-76A8-2611-6876-F264882E168B}"/>
              </a:ext>
            </a:extLst>
          </p:cNvPr>
          <p:cNvPicPr>
            <a:picLocks noChangeAspect="1"/>
          </p:cNvPicPr>
          <p:nvPr/>
        </p:nvPicPr>
        <p:blipFill>
          <a:blip r:embed="rId3"/>
          <a:stretch>
            <a:fillRect/>
          </a:stretch>
        </p:blipFill>
        <p:spPr>
          <a:xfrm>
            <a:off x="3048000" y="3429000"/>
            <a:ext cx="3041885" cy="3176983"/>
          </a:xfrm>
          <a:prstGeom prst="rect">
            <a:avLst/>
          </a:prstGeom>
        </p:spPr>
      </p:pic>
    </p:spTree>
    <p:extLst>
      <p:ext uri="{BB962C8B-B14F-4D97-AF65-F5344CB8AC3E}">
        <p14:creationId xmlns:p14="http://schemas.microsoft.com/office/powerpoint/2010/main" val="51708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706-F20F-372B-61C5-1FF61FE3B3C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F1DDE7E-64C4-6C91-3DDF-E82C96D1053C}"/>
              </a:ext>
            </a:extLst>
          </p:cNvPr>
          <p:cNvPicPr>
            <a:picLocks noChangeAspect="1"/>
          </p:cNvPicPr>
          <p:nvPr/>
        </p:nvPicPr>
        <p:blipFill rotWithShape="1">
          <a:blip r:embed="rId3">
            <a:extLst>
              <a:ext uri="{28A0092B-C50C-407E-A947-70E740481C1C}">
                <a14:useLocalDpi xmlns:a14="http://schemas.microsoft.com/office/drawing/2010/main" val="0"/>
              </a:ext>
            </a:extLst>
          </a:blip>
          <a:srcRect r="6954"/>
          <a:stretch/>
        </p:blipFill>
        <p:spPr>
          <a:xfrm>
            <a:off x="5510071" y="659556"/>
            <a:ext cx="3190206" cy="3516733"/>
          </a:xfrm>
          <a:prstGeom prst="rect">
            <a:avLst/>
          </a:prstGeom>
        </p:spPr>
      </p:pic>
      <p:pic>
        <p:nvPicPr>
          <p:cNvPr id="11" name="Picture 10">
            <a:extLst>
              <a:ext uri="{FF2B5EF4-FFF2-40B4-BE49-F238E27FC236}">
                <a16:creationId xmlns:a16="http://schemas.microsoft.com/office/drawing/2014/main" id="{48E9472C-3B66-66D8-2A89-57BE535FE617}"/>
              </a:ext>
            </a:extLst>
          </p:cNvPr>
          <p:cNvPicPr>
            <a:picLocks noChangeAspect="1"/>
          </p:cNvPicPr>
          <p:nvPr/>
        </p:nvPicPr>
        <p:blipFill rotWithShape="1">
          <a:blip r:embed="rId4">
            <a:extLst>
              <a:ext uri="{28A0092B-C50C-407E-A947-70E740481C1C}">
                <a14:useLocalDpi xmlns:a14="http://schemas.microsoft.com/office/drawing/2010/main" val="0"/>
              </a:ext>
            </a:extLst>
          </a:blip>
          <a:srcRect r="5803"/>
          <a:stretch/>
        </p:blipFill>
        <p:spPr>
          <a:xfrm>
            <a:off x="5392713" y="594560"/>
            <a:ext cx="3307564" cy="3657600"/>
          </a:xfrm>
          <a:prstGeom prst="rect">
            <a:avLst/>
          </a:prstGeom>
          <a:ln>
            <a:noFill/>
          </a:ln>
        </p:spPr>
      </p:pic>
      <p:sp>
        <p:nvSpPr>
          <p:cNvPr id="15" name="TextBox 14">
            <a:extLst>
              <a:ext uri="{FF2B5EF4-FFF2-40B4-BE49-F238E27FC236}">
                <a16:creationId xmlns:a16="http://schemas.microsoft.com/office/drawing/2014/main" id="{2E1A9FB8-BA8F-B359-C2EE-37501A21240D}"/>
              </a:ext>
            </a:extLst>
          </p:cNvPr>
          <p:cNvSpPr txBox="1"/>
          <p:nvPr/>
        </p:nvSpPr>
        <p:spPr>
          <a:xfrm>
            <a:off x="225890" y="3697181"/>
            <a:ext cx="5180371" cy="2462213"/>
          </a:xfrm>
          <a:prstGeom prst="rect">
            <a:avLst/>
          </a:prstGeom>
          <a:noFill/>
        </p:spPr>
        <p:txBody>
          <a:bodyPr wrap="square">
            <a:spAutoFit/>
          </a:bodyPr>
          <a:lstStyle/>
          <a:p>
            <a:pPr marL="473075" marR="0" lvl="0" indent="-457200" algn="l" defTabSz="914400" rtl="0" eaLnBrk="1" fontAlgn="base" latinLnBrk="0" hangingPunct="1">
              <a:lnSpc>
                <a:spcPct val="100000"/>
              </a:lnSpc>
              <a:spcBef>
                <a:spcPct val="0"/>
              </a:spcBef>
              <a:spcAft>
                <a:spcPct val="0"/>
              </a:spcAft>
              <a:buClrTx/>
              <a:buSzTx/>
              <a:buFont typeface="+mj-lt"/>
              <a:buAutoNum type="arabicPeriod"/>
              <a:tabLst>
                <a:tab pos="512763" algn="l"/>
              </a:tabLst>
              <a:defRPr/>
            </a:pP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Ownership</a:t>
            </a:r>
          </a:p>
          <a:p>
            <a:pPr marL="473075" marR="0" lvl="0" indent="-457200" algn="l" defTabSz="914400" rtl="0" eaLnBrk="1" fontAlgn="base" latinLnBrk="0" hangingPunct="1">
              <a:lnSpc>
                <a:spcPct val="100000"/>
              </a:lnSpc>
              <a:spcBef>
                <a:spcPct val="0"/>
              </a:spcBef>
              <a:spcAft>
                <a:spcPct val="0"/>
              </a:spcAft>
              <a:buClrTx/>
              <a:buSzTx/>
              <a:buFont typeface="+mj-lt"/>
              <a:buAutoNum type="arabicPeriod"/>
              <a:tabLst>
                <a:tab pos="512763" algn="l"/>
              </a:tabLst>
              <a:defRPr/>
            </a:pP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Governance</a:t>
            </a:r>
          </a:p>
          <a:p>
            <a:pPr marL="473075" lvl="0" indent="-457200">
              <a:buFont typeface="+mj-lt"/>
              <a:buAutoNum type="arabicPeriod"/>
              <a:tabLst>
                <a:tab pos="512763" algn="l"/>
              </a:tabLst>
              <a:defRPr/>
            </a:pPr>
            <a:r>
              <a:rPr lang="en-US" sz="2200" b="1" dirty="0">
                <a:solidFill>
                  <a:srgbClr val="000000"/>
                </a:solidFill>
                <a:latin typeface="Avenir Black" panose="02000503020000020003" pitchFamily="2" charset="0"/>
                <a:ea typeface="Avenir Medium" charset="0"/>
                <a:cs typeface="Avenir Medium" charset="0"/>
              </a:rPr>
              <a:t>Meeting people’s</a:t>
            </a:r>
          </a:p>
          <a:p>
            <a:pPr marL="15875" lvl="0">
              <a:tabLst>
                <a:tab pos="452438" algn="l"/>
                <a:tab pos="512763" algn="l"/>
              </a:tabLst>
              <a:defRPr/>
            </a:pPr>
            <a:r>
              <a:rPr lang="en-US" sz="2200" b="1" dirty="0">
                <a:solidFill>
                  <a:srgbClr val="000000"/>
                </a:solidFill>
                <a:latin typeface="Avenir Black" panose="02000503020000020003" pitchFamily="2" charset="0"/>
                <a:ea typeface="Avenir Medium" charset="0"/>
                <a:cs typeface="Avenir Medium" charset="0"/>
              </a:rPr>
              <a:t>	material needs</a:t>
            </a:r>
            <a:endPar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a:p>
            <a:pPr marL="473075" marR="0" lvl="0" indent="-457200" algn="l" defTabSz="914400" rtl="0" eaLnBrk="1" fontAlgn="base" latinLnBrk="0" hangingPunct="1">
              <a:lnSpc>
                <a:spcPct val="100000"/>
              </a:lnSpc>
              <a:spcBef>
                <a:spcPct val="0"/>
              </a:spcBef>
              <a:spcAft>
                <a:spcPct val="0"/>
              </a:spcAft>
              <a:buClrTx/>
              <a:buSzTx/>
              <a:buFont typeface="+mj-lt"/>
              <a:buAutoNum type="arabicPeriod" startAt="4"/>
              <a:tabLst>
                <a:tab pos="512763" algn="l"/>
              </a:tabLst>
              <a:defRPr/>
            </a:pP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Production</a:t>
            </a:r>
          </a:p>
          <a:p>
            <a:pPr marL="473075" marR="0" lvl="0" indent="-457200" algn="l" defTabSz="914400" rtl="0" eaLnBrk="1" fontAlgn="base" latinLnBrk="0" hangingPunct="1">
              <a:lnSpc>
                <a:spcPct val="100000"/>
              </a:lnSpc>
              <a:spcBef>
                <a:spcPct val="0"/>
              </a:spcBef>
              <a:spcAft>
                <a:spcPct val="0"/>
              </a:spcAft>
              <a:buClrTx/>
              <a:buSzTx/>
              <a:buFont typeface="+mj-lt"/>
              <a:buAutoNum type="arabicPeriod" startAt="4"/>
              <a:tabLst>
                <a:tab pos="512763" algn="l"/>
              </a:tabLst>
              <a:defRPr/>
            </a:pPr>
            <a:r>
              <a:rPr lang="en-US" sz="2200" b="1" dirty="0">
                <a:solidFill>
                  <a:srgbClr val="000000"/>
                </a:solidFill>
                <a:latin typeface="Avenir Black" panose="02000503020000020003" pitchFamily="2" charset="0"/>
                <a:ea typeface="Avenir Medium" charset="0"/>
                <a:cs typeface="Avenir Medium" charset="0"/>
              </a:rPr>
              <a:t>Sustainability</a:t>
            </a:r>
          </a:p>
          <a:p>
            <a:pPr marL="473075" marR="0" lvl="0" indent="-457200" algn="l" defTabSz="914400" rtl="0" eaLnBrk="1" fontAlgn="base" latinLnBrk="0" hangingPunct="1">
              <a:lnSpc>
                <a:spcPct val="100000"/>
              </a:lnSpc>
              <a:spcBef>
                <a:spcPct val="0"/>
              </a:spcBef>
              <a:spcAft>
                <a:spcPct val="0"/>
              </a:spcAft>
              <a:buClrTx/>
              <a:buSzTx/>
              <a:buFont typeface="+mj-lt"/>
              <a:buAutoNum type="arabicPeriod" startAt="4"/>
              <a:tabLst>
                <a:tab pos="512763" algn="l"/>
              </a:tabLst>
              <a:defRPr/>
            </a:pP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Communities</a:t>
            </a:r>
          </a:p>
        </p:txBody>
      </p:sp>
      <p:sp>
        <p:nvSpPr>
          <p:cNvPr id="39938" name="Text Box 4">
            <a:extLst>
              <a:ext uri="{FF2B5EF4-FFF2-40B4-BE49-F238E27FC236}">
                <a16:creationId xmlns:a16="http://schemas.microsoft.com/office/drawing/2014/main" id="{FE9E0C9C-48E8-75F3-7C1B-BCB551A38ABC}"/>
              </a:ext>
            </a:extLst>
          </p:cNvPr>
          <p:cNvSpPr txBox="1">
            <a:spLocks noChangeArrowheads="1"/>
          </p:cNvSpPr>
          <p:nvPr/>
        </p:nvSpPr>
        <p:spPr bwMode="auto">
          <a:xfrm>
            <a:off x="129637" y="935166"/>
            <a:ext cx="4839405"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lang="en-US" sz="2200" dirty="0">
                <a:solidFill>
                  <a:srgbClr val="000000"/>
                </a:solidFill>
                <a:latin typeface="Avenir Book" panose="02000503020000020003" pitchFamily="2" charset="0"/>
                <a:ea typeface="Avenir Medium" charset="0"/>
                <a:cs typeface="Avenir Medium" charset="0"/>
              </a:rPr>
              <a:t>Radicals use six-core cubes to model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lang="en-US" sz="2200" dirty="0">
                <a:solidFill>
                  <a:srgbClr val="000000"/>
                </a:solidFill>
                <a:latin typeface="Avenir Book" panose="02000503020000020003" pitchFamily="2" charset="0"/>
                <a:ea typeface="Avenir Medium" charset="0"/>
                <a:cs typeface="Avenir Medium" charset="0"/>
              </a:rPr>
              <a:t>capitalism and democratic socialism.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lang="en-US" sz="2200" dirty="0">
                <a:solidFill>
                  <a:srgbClr val="000000"/>
                </a:solidFill>
                <a:latin typeface="Avenir Book" panose="02000503020000020003" pitchFamily="2" charset="0"/>
                <a:ea typeface="Avenir Medium" charset="0"/>
                <a:cs typeface="Avenir Medium" charset="0"/>
              </a:rPr>
              <a:t>Both cubes revolve around six fixed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lang="en-US" sz="2200" dirty="0">
                <a:solidFill>
                  <a:srgbClr val="000000"/>
                </a:solidFill>
                <a:latin typeface="Avenir Book" panose="02000503020000020003" pitchFamily="2" charset="0"/>
                <a:ea typeface="Avenir Medium" charset="0"/>
                <a:cs typeface="Avenir Medium" charset="0"/>
              </a:rPr>
              <a:t>(“core”) points that are central to all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lang="en-US" sz="2200" dirty="0">
                <a:solidFill>
                  <a:srgbClr val="000000"/>
                </a:solidFill>
                <a:latin typeface="Avenir Book" panose="02000503020000020003" pitchFamily="2" charset="0"/>
                <a:ea typeface="Avenir Medium" charset="0"/>
                <a:cs typeface="Avenir Medium" charset="0"/>
              </a:rPr>
              <a:t>economic systems.</a:t>
            </a:r>
          </a:p>
        </p:txBody>
      </p:sp>
      <p:sp>
        <p:nvSpPr>
          <p:cNvPr id="9" name="Rectangle 8">
            <a:extLst>
              <a:ext uri="{FF2B5EF4-FFF2-40B4-BE49-F238E27FC236}">
                <a16:creationId xmlns:a16="http://schemas.microsoft.com/office/drawing/2014/main" id="{8EC65D1A-E422-7171-A9E5-4D8C7AAE09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95F63053-64E5-81E8-2F44-22BE1F693B8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Right Brace 12">
            <a:extLst>
              <a:ext uri="{FF2B5EF4-FFF2-40B4-BE49-F238E27FC236}">
                <a16:creationId xmlns:a16="http://schemas.microsoft.com/office/drawing/2014/main" id="{FB4B46EE-AEB9-4445-E768-ED46C87F842F}"/>
              </a:ext>
            </a:extLst>
          </p:cNvPr>
          <p:cNvSpPr/>
          <p:nvPr/>
        </p:nvSpPr>
        <p:spPr>
          <a:xfrm>
            <a:off x="3261349" y="3751677"/>
            <a:ext cx="375920" cy="2262157"/>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ext Box 4">
            <a:extLst>
              <a:ext uri="{FF2B5EF4-FFF2-40B4-BE49-F238E27FC236}">
                <a16:creationId xmlns:a16="http://schemas.microsoft.com/office/drawing/2014/main" id="{CEAC61C5-CEFC-FF0E-2D5C-346952DF14CD}"/>
              </a:ext>
            </a:extLst>
          </p:cNvPr>
          <p:cNvSpPr txBox="1">
            <a:spLocks noChangeArrowheads="1"/>
          </p:cNvSpPr>
          <p:nvPr/>
        </p:nvSpPr>
        <p:spPr bwMode="auto">
          <a:xfrm>
            <a:off x="3637270" y="4392483"/>
            <a:ext cx="3774184"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lvl="0" eaLnBrk="1" hangingPunct="1">
              <a:tabLst>
                <a:tab pos="512763" algn="l"/>
              </a:tabLst>
              <a:defRPr/>
            </a:pPr>
            <a:r>
              <a:rPr lang="en-US" sz="2200" dirty="0">
                <a:solidFill>
                  <a:srgbClr val="000000"/>
                </a:solidFill>
                <a:latin typeface="Avenir Book" panose="02000503020000020003" pitchFamily="2" charset="0"/>
                <a:ea typeface="Avenir Medium" charset="0"/>
                <a:cs typeface="Avenir Medium" charset="0"/>
              </a:rPr>
              <a:t>These are the six core points that every economic system addresses.</a:t>
            </a:r>
            <a:endPar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12CD9646-F856-5683-E46F-5285ABC434D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14" name="Picture 13">
            <a:extLst>
              <a:ext uri="{FF2B5EF4-FFF2-40B4-BE49-F238E27FC236}">
                <a16:creationId xmlns:a16="http://schemas.microsoft.com/office/drawing/2014/main" id="{5841F9AA-7955-3320-CA51-F62BCC1B04A8}"/>
              </a:ext>
            </a:extLst>
          </p:cNvPr>
          <p:cNvPicPr>
            <a:picLocks noChangeAspect="1"/>
          </p:cNvPicPr>
          <p:nvPr/>
        </p:nvPicPr>
        <p:blipFill rotWithShape="1">
          <a:blip r:embed="rId5">
            <a:extLst>
              <a:ext uri="{28A0092B-C50C-407E-A947-70E740481C1C}">
                <a14:useLocalDpi xmlns:a14="http://schemas.microsoft.com/office/drawing/2010/main" val="0"/>
              </a:ext>
            </a:extLst>
          </a:blip>
          <a:srcRect r="5802"/>
          <a:stretch/>
        </p:blipFill>
        <p:spPr>
          <a:xfrm>
            <a:off x="5388558" y="594560"/>
            <a:ext cx="3307564" cy="3657600"/>
          </a:xfrm>
          <a:prstGeom prst="rect">
            <a:avLst/>
          </a:prstGeom>
          <a:ln>
            <a:noFill/>
          </a:ln>
        </p:spPr>
      </p:pic>
      <p:pic>
        <p:nvPicPr>
          <p:cNvPr id="21" name="Picture 20">
            <a:extLst>
              <a:ext uri="{FF2B5EF4-FFF2-40B4-BE49-F238E27FC236}">
                <a16:creationId xmlns:a16="http://schemas.microsoft.com/office/drawing/2014/main" id="{ACDA23C1-1444-3305-8068-5B9F1ECFAEE4}"/>
              </a:ext>
            </a:extLst>
          </p:cNvPr>
          <p:cNvPicPr>
            <a:picLocks noChangeAspect="1"/>
          </p:cNvPicPr>
          <p:nvPr/>
        </p:nvPicPr>
        <p:blipFill rotWithShape="1">
          <a:blip r:embed="rId6">
            <a:extLst>
              <a:ext uri="{28A0092B-C50C-407E-A947-70E740481C1C}">
                <a14:useLocalDpi xmlns:a14="http://schemas.microsoft.com/office/drawing/2010/main" val="0"/>
              </a:ext>
            </a:extLst>
          </a:blip>
          <a:srcRect r="5803"/>
          <a:stretch/>
        </p:blipFill>
        <p:spPr>
          <a:xfrm>
            <a:off x="5384403" y="594560"/>
            <a:ext cx="3307564" cy="3657600"/>
          </a:xfrm>
          <a:prstGeom prst="rect">
            <a:avLst/>
          </a:prstGeom>
        </p:spPr>
      </p:pic>
      <p:sp>
        <p:nvSpPr>
          <p:cNvPr id="17" name="TextBox 16">
            <a:extLst>
              <a:ext uri="{FF2B5EF4-FFF2-40B4-BE49-F238E27FC236}">
                <a16:creationId xmlns:a16="http://schemas.microsoft.com/office/drawing/2014/main" id="{A3BAE1B1-B8ED-E44E-BB03-682ACF1FC22E}"/>
              </a:ext>
            </a:extLst>
          </p:cNvPr>
          <p:cNvSpPr txBox="1"/>
          <p:nvPr/>
        </p:nvSpPr>
        <p:spPr>
          <a:xfrm rot="20163887">
            <a:off x="7256996" y="3671097"/>
            <a:ext cx="1545616" cy="400110"/>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The Six-Core Cube </a:t>
            </a:r>
          </a:p>
          <a:p>
            <a:pPr algn="ctr"/>
            <a:r>
              <a:rPr lang="en-US" sz="1000" dirty="0">
                <a:latin typeface="Calibri" panose="020F0502020204030204" pitchFamily="34" charset="0"/>
                <a:cs typeface="Calibri" panose="020F0502020204030204" pitchFamily="34" charset="0"/>
              </a:rPr>
              <a:t>of Every Economic System</a:t>
            </a:r>
          </a:p>
        </p:txBody>
      </p:sp>
    </p:spTree>
    <p:extLst>
      <p:ext uri="{BB962C8B-B14F-4D97-AF65-F5344CB8AC3E}">
        <p14:creationId xmlns:p14="http://schemas.microsoft.com/office/powerpoint/2010/main" val="44940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2000"/>
                                        <p:tgtEl>
                                          <p:spTgt spid="15">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2000"/>
                                        <p:tgtEl>
                                          <p:spTgt spid="15">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xEl>
                                              <p:pRg st="3" end="3"/>
                                            </p:txEl>
                                          </p:spTgt>
                                        </p:tgtEl>
                                        <p:attrNameLst>
                                          <p:attrName>style.visibility</p:attrName>
                                        </p:attrNameLst>
                                      </p:cBhvr>
                                      <p:to>
                                        <p:strVal val="visible"/>
                                      </p:to>
                                    </p:set>
                                    <p:animEffect transition="in" filter="fade">
                                      <p:cBhvr>
                                        <p:cTn id="26" dur="2000"/>
                                        <p:tgtEl>
                                          <p:spTgt spid="1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xEl>
                                              <p:pRg st="4" end="4"/>
                                            </p:txEl>
                                          </p:spTgt>
                                        </p:tgtEl>
                                        <p:attrNameLst>
                                          <p:attrName>style.visibility</p:attrName>
                                        </p:attrNameLst>
                                      </p:cBhvr>
                                      <p:to>
                                        <p:strVal val="visible"/>
                                      </p:to>
                                    </p:set>
                                    <p:animEffect transition="in" filter="fade">
                                      <p:cBhvr>
                                        <p:cTn id="31" dur="2000"/>
                                        <p:tgtEl>
                                          <p:spTgt spid="15">
                                            <p:txEl>
                                              <p:pRg st="4" end="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20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xEl>
                                              <p:pRg st="5" end="5"/>
                                            </p:txEl>
                                          </p:spTgt>
                                        </p:tgtEl>
                                        <p:attrNameLst>
                                          <p:attrName>style.visibility</p:attrName>
                                        </p:attrNameLst>
                                      </p:cBhvr>
                                      <p:to>
                                        <p:strVal val="visible"/>
                                      </p:to>
                                    </p:set>
                                    <p:animEffect transition="in" filter="fade">
                                      <p:cBhvr>
                                        <p:cTn id="39" dur="2000"/>
                                        <p:tgtEl>
                                          <p:spTgt spid="1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xEl>
                                              <p:pRg st="6" end="6"/>
                                            </p:txEl>
                                          </p:spTgt>
                                        </p:tgtEl>
                                        <p:attrNameLst>
                                          <p:attrName>style.visibility</p:attrName>
                                        </p:attrNameLst>
                                      </p:cBhvr>
                                      <p:to>
                                        <p:strVal val="visible"/>
                                      </p:to>
                                    </p:set>
                                    <p:animEffect transition="in" filter="fade">
                                      <p:cBhvr>
                                        <p:cTn id="44" dur="2000"/>
                                        <p:tgtEl>
                                          <p:spTgt spid="1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000"/>
                                        <p:tgtEl>
                                          <p:spTgt spid="13"/>
                                        </p:tgtEl>
                                      </p:cBhvr>
                                    </p:animEffect>
                                  </p:childTnLst>
                                </p:cTn>
                              </p:par>
                              <p:par>
                                <p:cTn id="50" presetID="10" presetClass="entr" presetSubtype="0" fill="hold" grpId="0" nodeType="withEffect">
                                  <p:stCondLst>
                                    <p:cond delay="0"/>
                                  </p:stCondLst>
                                  <p:iterate type="lt">
                                    <p:tmPct val="0"/>
                                  </p:iterate>
                                  <p:childTnLst>
                                    <p:set>
                                      <p:cBhvr>
                                        <p:cTn id="51" dur="1" fill="hold">
                                          <p:stCondLst>
                                            <p:cond delay="0"/>
                                          </p:stCondLst>
                                        </p:cTn>
                                        <p:tgtEl>
                                          <p:spTgt spid="2">
                                            <p:txEl>
                                              <p:pRg st="0" end="0"/>
                                            </p:txEl>
                                          </p:spTgt>
                                        </p:tgtEl>
                                        <p:attrNameLst>
                                          <p:attrName>style.visibility</p:attrName>
                                        </p:attrNameLst>
                                      </p:cBhvr>
                                      <p:to>
                                        <p:strVal val="visible"/>
                                      </p:to>
                                    </p:set>
                                    <p:animEffect transition="in" filter="fade">
                                      <p:cBhvr>
                                        <p:cTn id="52"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bldLvl="5"/>
      <p:bldP spid="13" grpId="0" animBg="1"/>
      <p:bldP spid="2" grpId="0" uiExpand="1"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706-F20F-372B-61C5-1FF61FE3B3C0}"/>
            </a:ext>
          </a:extLst>
        </p:cNvPr>
        <p:cNvGrpSpPr/>
        <p:nvPr/>
      </p:nvGrpSpPr>
      <p:grpSpPr>
        <a:xfrm>
          <a:off x="0" y="0"/>
          <a:ext cx="0" cy="0"/>
          <a:chOff x="0" y="0"/>
          <a:chExt cx="0" cy="0"/>
        </a:xfrm>
      </p:grpSpPr>
      <p:sp>
        <p:nvSpPr>
          <p:cNvPr id="25" name="Text Box 4">
            <a:extLst>
              <a:ext uri="{FF2B5EF4-FFF2-40B4-BE49-F238E27FC236}">
                <a16:creationId xmlns:a16="http://schemas.microsoft.com/office/drawing/2014/main" id="{814BF179-3FDA-A579-51D7-90581BD221D3}"/>
              </a:ext>
            </a:extLst>
          </p:cNvPr>
          <p:cNvSpPr txBox="1">
            <a:spLocks noChangeArrowheads="1"/>
          </p:cNvSpPr>
          <p:nvPr/>
        </p:nvSpPr>
        <p:spPr bwMode="auto">
          <a:xfrm>
            <a:off x="382137" y="1502362"/>
            <a:ext cx="9144000" cy="33085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material needs</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pic>
        <p:nvPicPr>
          <p:cNvPr id="7" name="Picture 6">
            <a:extLst>
              <a:ext uri="{FF2B5EF4-FFF2-40B4-BE49-F238E27FC236}">
                <a16:creationId xmlns:a16="http://schemas.microsoft.com/office/drawing/2014/main" id="{3F1DDE7E-64C4-6C91-3DDF-E82C96D1053C}"/>
              </a:ext>
            </a:extLst>
          </p:cNvPr>
          <p:cNvPicPr>
            <a:picLocks noChangeAspect="1"/>
          </p:cNvPicPr>
          <p:nvPr/>
        </p:nvPicPr>
        <p:blipFill rotWithShape="1">
          <a:blip r:embed="rId3">
            <a:extLst>
              <a:ext uri="{28A0092B-C50C-407E-A947-70E740481C1C}">
                <a14:useLocalDpi xmlns:a14="http://schemas.microsoft.com/office/drawing/2010/main" val="0"/>
              </a:ext>
            </a:extLst>
          </a:blip>
          <a:srcRect r="6954"/>
          <a:stretch/>
        </p:blipFill>
        <p:spPr>
          <a:xfrm>
            <a:off x="5510071" y="1369422"/>
            <a:ext cx="3190206" cy="3516733"/>
          </a:xfrm>
          <a:prstGeom prst="rect">
            <a:avLst/>
          </a:prstGeom>
        </p:spPr>
      </p:pic>
      <p:pic>
        <p:nvPicPr>
          <p:cNvPr id="11" name="Picture 10">
            <a:extLst>
              <a:ext uri="{FF2B5EF4-FFF2-40B4-BE49-F238E27FC236}">
                <a16:creationId xmlns:a16="http://schemas.microsoft.com/office/drawing/2014/main" id="{48E9472C-3B66-66D8-2A89-57BE535FE617}"/>
              </a:ext>
            </a:extLst>
          </p:cNvPr>
          <p:cNvPicPr>
            <a:picLocks noChangeAspect="1"/>
          </p:cNvPicPr>
          <p:nvPr/>
        </p:nvPicPr>
        <p:blipFill rotWithShape="1">
          <a:blip r:embed="rId4">
            <a:extLst>
              <a:ext uri="{28A0092B-C50C-407E-A947-70E740481C1C}">
                <a14:useLocalDpi xmlns:a14="http://schemas.microsoft.com/office/drawing/2010/main" val="0"/>
              </a:ext>
            </a:extLst>
          </a:blip>
          <a:srcRect r="5803"/>
          <a:stretch/>
        </p:blipFill>
        <p:spPr>
          <a:xfrm>
            <a:off x="5392713" y="1304426"/>
            <a:ext cx="3307564" cy="3657600"/>
          </a:xfrm>
          <a:prstGeom prst="rect">
            <a:avLst/>
          </a:prstGeom>
          <a:ln>
            <a:noFill/>
          </a:ln>
        </p:spPr>
      </p:pic>
      <p:pic>
        <p:nvPicPr>
          <p:cNvPr id="14" name="Picture 13">
            <a:extLst>
              <a:ext uri="{FF2B5EF4-FFF2-40B4-BE49-F238E27FC236}">
                <a16:creationId xmlns:a16="http://schemas.microsoft.com/office/drawing/2014/main" id="{5841F9AA-7955-3320-CA51-F62BCC1B04A8}"/>
              </a:ext>
            </a:extLst>
          </p:cNvPr>
          <p:cNvPicPr>
            <a:picLocks noChangeAspect="1"/>
          </p:cNvPicPr>
          <p:nvPr/>
        </p:nvPicPr>
        <p:blipFill rotWithShape="1">
          <a:blip r:embed="rId5">
            <a:extLst>
              <a:ext uri="{28A0092B-C50C-407E-A947-70E740481C1C}">
                <a14:useLocalDpi xmlns:a14="http://schemas.microsoft.com/office/drawing/2010/main" val="0"/>
              </a:ext>
            </a:extLst>
          </a:blip>
          <a:srcRect r="5802"/>
          <a:stretch/>
        </p:blipFill>
        <p:spPr>
          <a:xfrm>
            <a:off x="5388558" y="1304426"/>
            <a:ext cx="3307564" cy="3657600"/>
          </a:xfrm>
          <a:prstGeom prst="rect">
            <a:avLst/>
          </a:prstGeom>
          <a:ln>
            <a:noFill/>
          </a:ln>
        </p:spPr>
      </p:pic>
      <p:pic>
        <p:nvPicPr>
          <p:cNvPr id="21" name="Picture 20">
            <a:extLst>
              <a:ext uri="{FF2B5EF4-FFF2-40B4-BE49-F238E27FC236}">
                <a16:creationId xmlns:a16="http://schemas.microsoft.com/office/drawing/2014/main" id="{ACDA23C1-1444-3305-8068-5B9F1ECFAEE4}"/>
              </a:ext>
            </a:extLst>
          </p:cNvPr>
          <p:cNvPicPr>
            <a:picLocks noChangeAspect="1"/>
          </p:cNvPicPr>
          <p:nvPr/>
        </p:nvPicPr>
        <p:blipFill rotWithShape="1">
          <a:blip r:embed="rId6">
            <a:extLst>
              <a:ext uri="{28A0092B-C50C-407E-A947-70E740481C1C}">
                <a14:useLocalDpi xmlns:a14="http://schemas.microsoft.com/office/drawing/2010/main" val="0"/>
              </a:ext>
            </a:extLst>
          </a:blip>
          <a:srcRect r="5803"/>
          <a:stretch/>
        </p:blipFill>
        <p:spPr>
          <a:xfrm>
            <a:off x="5384403" y="1304426"/>
            <a:ext cx="3307564" cy="3657600"/>
          </a:xfrm>
          <a:prstGeom prst="rect">
            <a:avLst/>
          </a:prstGeom>
        </p:spPr>
      </p:pic>
      <p:sp>
        <p:nvSpPr>
          <p:cNvPr id="17" name="TextBox 16">
            <a:extLst>
              <a:ext uri="{FF2B5EF4-FFF2-40B4-BE49-F238E27FC236}">
                <a16:creationId xmlns:a16="http://schemas.microsoft.com/office/drawing/2014/main" id="{A3BAE1B1-B8ED-E44E-BB03-682ACF1FC22E}"/>
              </a:ext>
            </a:extLst>
          </p:cNvPr>
          <p:cNvSpPr txBox="1"/>
          <p:nvPr/>
        </p:nvSpPr>
        <p:spPr>
          <a:xfrm rot="20163887">
            <a:off x="7256996" y="4380963"/>
            <a:ext cx="1545616" cy="400110"/>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The Six-Core Cube </a:t>
            </a:r>
          </a:p>
          <a:p>
            <a:pPr algn="ctr"/>
            <a:r>
              <a:rPr lang="en-US" sz="1000" dirty="0">
                <a:latin typeface="Calibri" panose="020F0502020204030204" pitchFamily="34" charset="0"/>
                <a:cs typeface="Calibri" panose="020F0502020204030204" pitchFamily="34" charset="0"/>
              </a:rPr>
              <a:t>of Every Economic System</a:t>
            </a:r>
          </a:p>
        </p:txBody>
      </p:sp>
      <p:sp>
        <p:nvSpPr>
          <p:cNvPr id="24" name="Rectangle 23">
            <a:extLst>
              <a:ext uri="{FF2B5EF4-FFF2-40B4-BE49-F238E27FC236}">
                <a16:creationId xmlns:a16="http://schemas.microsoft.com/office/drawing/2014/main" id="{52F45CE1-72DE-AF03-6DDA-D8E143D4B08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26" name="TextBox 25">
            <a:extLst>
              <a:ext uri="{FF2B5EF4-FFF2-40B4-BE49-F238E27FC236}">
                <a16:creationId xmlns:a16="http://schemas.microsoft.com/office/drawing/2014/main" id="{A1C6B64C-3584-C4C8-3627-CC32DA2C7878}"/>
              </a:ext>
            </a:extLst>
          </p:cNvPr>
          <p:cNvSpPr txBox="1"/>
          <p:nvPr/>
        </p:nvSpPr>
        <p:spPr>
          <a:xfrm>
            <a:off x="148740" y="1947170"/>
            <a:ext cx="46519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27" name="TextBox 26">
            <a:extLst>
              <a:ext uri="{FF2B5EF4-FFF2-40B4-BE49-F238E27FC236}">
                <a16:creationId xmlns:a16="http://schemas.microsoft.com/office/drawing/2014/main" id="{8FC4D5CD-0FE2-50C1-CEE2-45C7AAA331C2}"/>
              </a:ext>
            </a:extLst>
          </p:cNvPr>
          <p:cNvSpPr txBox="1"/>
          <p:nvPr/>
        </p:nvSpPr>
        <p:spPr>
          <a:xfrm>
            <a:off x="147138" y="2383224"/>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28" name="TextBox 27">
            <a:extLst>
              <a:ext uri="{FF2B5EF4-FFF2-40B4-BE49-F238E27FC236}">
                <a16:creationId xmlns:a16="http://schemas.microsoft.com/office/drawing/2014/main" id="{5A7FCD69-3DD0-1AA5-1E87-4627CDA089B2}"/>
              </a:ext>
            </a:extLst>
          </p:cNvPr>
          <p:cNvSpPr txBox="1"/>
          <p:nvPr/>
        </p:nvSpPr>
        <p:spPr>
          <a:xfrm>
            <a:off x="147138" y="3566785"/>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29" name="TextBox 28">
            <a:extLst>
              <a:ext uri="{FF2B5EF4-FFF2-40B4-BE49-F238E27FC236}">
                <a16:creationId xmlns:a16="http://schemas.microsoft.com/office/drawing/2014/main" id="{CDB65786-D8FC-4317-7218-E346A8FEBA74}"/>
              </a:ext>
            </a:extLst>
          </p:cNvPr>
          <p:cNvSpPr txBox="1"/>
          <p:nvPr/>
        </p:nvSpPr>
        <p:spPr>
          <a:xfrm>
            <a:off x="147138" y="3965101"/>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30" name="TextBox 29">
            <a:extLst>
              <a:ext uri="{FF2B5EF4-FFF2-40B4-BE49-F238E27FC236}">
                <a16:creationId xmlns:a16="http://schemas.microsoft.com/office/drawing/2014/main" id="{AFF0A38B-1DCB-B2D7-1BB2-05E01E86A81E}"/>
              </a:ext>
            </a:extLst>
          </p:cNvPr>
          <p:cNvSpPr txBox="1"/>
          <p:nvPr/>
        </p:nvSpPr>
        <p:spPr>
          <a:xfrm>
            <a:off x="148740" y="2810762"/>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31" name="TextBox 30">
            <a:extLst>
              <a:ext uri="{FF2B5EF4-FFF2-40B4-BE49-F238E27FC236}">
                <a16:creationId xmlns:a16="http://schemas.microsoft.com/office/drawing/2014/main" id="{242966F8-17B6-F950-2CE0-BE0D1DA5DA01}"/>
              </a:ext>
            </a:extLst>
          </p:cNvPr>
          <p:cNvSpPr txBox="1"/>
          <p:nvPr/>
        </p:nvSpPr>
        <p:spPr>
          <a:xfrm>
            <a:off x="147138" y="436484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2" name="Rectangle 31">
            <a:extLst>
              <a:ext uri="{FF2B5EF4-FFF2-40B4-BE49-F238E27FC236}">
                <a16:creationId xmlns:a16="http://schemas.microsoft.com/office/drawing/2014/main" id="{1D94EA7E-40C8-763C-EF23-254A0CDDDD6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34" name="Straight Connector 33">
            <a:extLst>
              <a:ext uri="{FF2B5EF4-FFF2-40B4-BE49-F238E27FC236}">
                <a16:creationId xmlns:a16="http://schemas.microsoft.com/office/drawing/2014/main" id="{689538C5-ECF6-C102-28B1-C16E4AFCD70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40">
            <a:extLst>
              <a:ext uri="{FF2B5EF4-FFF2-40B4-BE49-F238E27FC236}">
                <a16:creationId xmlns:a16="http://schemas.microsoft.com/office/drawing/2014/main" id="{A63464CD-59CF-95DB-64A9-4827364B7069}"/>
              </a:ext>
            </a:extLst>
          </p:cNvPr>
          <p:cNvSpPr>
            <a:spLocks noChangeArrowheads="1"/>
          </p:cNvSpPr>
          <p:nvPr/>
        </p:nvSpPr>
        <p:spPr bwMode="auto">
          <a:xfrm>
            <a:off x="16377" y="518630"/>
            <a:ext cx="8402322" cy="830997"/>
          </a:xfrm>
          <a:prstGeom prst="rect">
            <a:avLst/>
          </a:prstGeom>
          <a:noFill/>
          <a:ln w="9525">
            <a:noFill/>
            <a:miter lim="800000"/>
            <a:headEnd/>
            <a:tailEnd/>
          </a:ln>
        </p:spPr>
        <p:txBody>
          <a:bodyPr wrap="square">
            <a:prstTxWarp prst="textNoShape">
              <a:avLst/>
            </a:prstTxWarp>
            <a:spAutoFit/>
          </a:bodyPr>
          <a:lstStyle/>
          <a:p>
            <a:pPr marL="1208088" marR="0" lvl="0" indent="-1208088" algn="l" defTabSz="914400" rtl="0" eaLnBrk="1" fontAlgn="base" latinLnBrk="0" hangingPunct="1">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Practice: Write the names of the six core points of economic </a:t>
            </a:r>
          </a:p>
          <a:p>
            <a:pPr marL="1258888" marR="0" lvl="0" algn="l" defTabSz="914400" rtl="0" eaLnBrk="1" fontAlgn="base" latinLnBrk="0" hangingPunct="1">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systems.</a:t>
            </a:r>
          </a:p>
        </p:txBody>
      </p:sp>
    </p:spTree>
    <p:extLst>
      <p:ext uri="{BB962C8B-B14F-4D97-AF65-F5344CB8AC3E}">
        <p14:creationId xmlns:p14="http://schemas.microsoft.com/office/powerpoint/2010/main" val="17278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xEl>
                                              <p:pRg st="2" end="2"/>
                                            </p:txEl>
                                          </p:spTgt>
                                        </p:tgtEl>
                                        <p:attrNameLst>
                                          <p:attrName>style.visibility</p:attrName>
                                        </p:attrNameLst>
                                      </p:cBhvr>
                                      <p:to>
                                        <p:strVal val="visible"/>
                                      </p:to>
                                    </p:set>
                                    <p:animEffect transition="in" filter="fade">
                                      <p:cBhvr>
                                        <p:cTn id="10" dur="2000"/>
                                        <p:tgtEl>
                                          <p:spTgt spid="2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0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xEl>
                                              <p:pRg st="3" end="3"/>
                                            </p:txEl>
                                          </p:spTgt>
                                        </p:tgtEl>
                                        <p:attrNameLst>
                                          <p:attrName>style.visibility</p:attrName>
                                        </p:attrNameLst>
                                      </p:cBhvr>
                                      <p:to>
                                        <p:strVal val="visible"/>
                                      </p:to>
                                    </p:set>
                                    <p:animEffect transition="in" filter="fade">
                                      <p:cBhvr>
                                        <p:cTn id="21" dur="2000"/>
                                        <p:tgtEl>
                                          <p:spTgt spid="2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20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Effect transition="in" filter="fade">
                                      <p:cBhvr>
                                        <p:cTn id="32" dur="2000"/>
                                        <p:tgtEl>
                                          <p:spTgt spid="25">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xEl>
                                              <p:pRg st="5" end="5"/>
                                            </p:txEl>
                                          </p:spTgt>
                                        </p:tgtEl>
                                        <p:attrNameLst>
                                          <p:attrName>style.visibility</p:attrName>
                                        </p:attrNameLst>
                                      </p:cBhvr>
                                      <p:to>
                                        <p:strVal val="visible"/>
                                      </p:to>
                                    </p:set>
                                    <p:animEffect transition="in" filter="fade">
                                      <p:cBhvr>
                                        <p:cTn id="35" dur="2000"/>
                                        <p:tgtEl>
                                          <p:spTgt spid="2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2000"/>
                                        <p:tgtEl>
                                          <p:spTgt spid="28"/>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xEl>
                                              <p:pRg st="6" end="6"/>
                                            </p:txEl>
                                          </p:spTgt>
                                        </p:tgtEl>
                                        <p:attrNameLst>
                                          <p:attrName>style.visibility</p:attrName>
                                        </p:attrNameLst>
                                      </p:cBhvr>
                                      <p:to>
                                        <p:strVal val="visible"/>
                                      </p:to>
                                    </p:set>
                                    <p:animEffect transition="in" filter="fade">
                                      <p:cBhvr>
                                        <p:cTn id="43" dur="2000"/>
                                        <p:tgtEl>
                                          <p:spTgt spid="2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000"/>
                                        <p:tgtEl>
                                          <p:spTgt spid="29"/>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20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xEl>
                                              <p:pRg st="7" end="7"/>
                                            </p:txEl>
                                          </p:spTgt>
                                        </p:tgtEl>
                                        <p:attrNameLst>
                                          <p:attrName>style.visibility</p:attrName>
                                        </p:attrNameLst>
                                      </p:cBhvr>
                                      <p:to>
                                        <p:strVal val="visible"/>
                                      </p:to>
                                    </p:set>
                                    <p:animEffect transition="in" filter="fade">
                                      <p:cBhvr>
                                        <p:cTn id="54" dur="2000"/>
                                        <p:tgtEl>
                                          <p:spTgt spid="25">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20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xEl>
                                              <p:pRg st="8" end="8"/>
                                            </p:txEl>
                                          </p:spTgt>
                                        </p:tgtEl>
                                        <p:attrNameLst>
                                          <p:attrName>style.visibility</p:attrName>
                                        </p:attrNameLst>
                                      </p:cBhvr>
                                      <p:to>
                                        <p:strVal val="visible"/>
                                      </p:to>
                                    </p:set>
                                    <p:animEffect transition="in" filter="fade">
                                      <p:cBhvr>
                                        <p:cTn id="62" dur="2000"/>
                                        <p:tgtEl>
                                          <p:spTgt spid="2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10780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81558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5173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5861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9401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30644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4590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5368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8983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9671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3211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4454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cxnSp>
        <p:nvCxnSpPr>
          <p:cNvPr id="34" name="Straight Connector 33">
            <a:extLst>
              <a:ext uri="{FF2B5EF4-FFF2-40B4-BE49-F238E27FC236}">
                <a16:creationId xmlns:a16="http://schemas.microsoft.com/office/drawing/2014/main" id="{D4260D2F-22FD-CE4F-A427-4708905E9E37}"/>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2370296"/>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2410712"/>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720160"/>
            <a:ext cx="520700" cy="622300"/>
          </a:xfrm>
          <a:prstGeom prst="rect">
            <a:avLst/>
          </a:prstGeom>
        </p:spPr>
      </p:pic>
      <p:sp>
        <p:nvSpPr>
          <p:cNvPr id="32" name="Triangle 31">
            <a:extLst>
              <a:ext uri="{FF2B5EF4-FFF2-40B4-BE49-F238E27FC236}">
                <a16:creationId xmlns:a16="http://schemas.microsoft.com/office/drawing/2014/main" id="{AE9EEB4F-4225-AA42-9FDA-863E77AA48C7}"/>
              </a:ext>
            </a:extLst>
          </p:cNvPr>
          <p:cNvSpPr/>
          <p:nvPr/>
        </p:nvSpPr>
        <p:spPr>
          <a:xfrm rot="10800000">
            <a:off x="1545534" y="154961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3" name="TextBox 32">
            <a:extLst>
              <a:ext uri="{FF2B5EF4-FFF2-40B4-BE49-F238E27FC236}">
                <a16:creationId xmlns:a16="http://schemas.microsoft.com/office/drawing/2014/main" id="{6444130C-200E-1346-8C7B-80911B70C8F6}"/>
              </a:ext>
            </a:extLst>
          </p:cNvPr>
          <p:cNvSpPr txBox="1"/>
          <p:nvPr/>
        </p:nvSpPr>
        <p:spPr>
          <a:xfrm>
            <a:off x="167583" y="1706405"/>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37" name="Triangle 36">
            <a:extLst>
              <a:ext uri="{FF2B5EF4-FFF2-40B4-BE49-F238E27FC236}">
                <a16:creationId xmlns:a16="http://schemas.microsoft.com/office/drawing/2014/main" id="{67E716A0-3D94-1A4D-B68C-CAEEE6DB0F15}"/>
              </a:ext>
            </a:extLst>
          </p:cNvPr>
          <p:cNvSpPr/>
          <p:nvPr/>
        </p:nvSpPr>
        <p:spPr>
          <a:xfrm rot="10800000">
            <a:off x="7171634" y="158771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8" name="TextBox 37">
            <a:extLst>
              <a:ext uri="{FF2B5EF4-FFF2-40B4-BE49-F238E27FC236}">
                <a16:creationId xmlns:a16="http://schemas.microsoft.com/office/drawing/2014/main" id="{760F4C28-78C6-5040-A1E3-34C0D244B124}"/>
              </a:ext>
            </a:extLst>
          </p:cNvPr>
          <p:cNvSpPr txBox="1"/>
          <p:nvPr/>
        </p:nvSpPr>
        <p:spPr>
          <a:xfrm>
            <a:off x="5793683" y="1755656"/>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40" name="Rectangle 39">
            <a:extLst>
              <a:ext uri="{FF2B5EF4-FFF2-40B4-BE49-F238E27FC236}">
                <a16:creationId xmlns:a16="http://schemas.microsoft.com/office/drawing/2014/main" id="{BD782F26-73FD-C340-A5B4-506EDFC92A27}"/>
              </a:ext>
            </a:extLst>
          </p:cNvPr>
          <p:cNvSpPr/>
          <p:nvPr/>
        </p:nvSpPr>
        <p:spPr>
          <a:xfrm>
            <a:off x="331390" y="131959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2" name="Rectangle 41">
            <a:extLst>
              <a:ext uri="{FF2B5EF4-FFF2-40B4-BE49-F238E27FC236}">
                <a16:creationId xmlns:a16="http://schemas.microsoft.com/office/drawing/2014/main" id="{CAA33A30-6422-614F-9EE1-2D81AD06BBCD}"/>
              </a:ext>
            </a:extLst>
          </p:cNvPr>
          <p:cNvSpPr/>
          <p:nvPr/>
        </p:nvSpPr>
        <p:spPr>
          <a:xfrm>
            <a:off x="5957490" y="135769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3" name="TextBox 42">
            <a:extLst>
              <a:ext uri="{FF2B5EF4-FFF2-40B4-BE49-F238E27FC236}">
                <a16:creationId xmlns:a16="http://schemas.microsoft.com/office/drawing/2014/main" id="{7E9ACE70-CF2A-1047-B07D-0F31CC1BF5B7}"/>
              </a:ext>
            </a:extLst>
          </p:cNvPr>
          <p:cNvSpPr txBox="1"/>
          <p:nvPr/>
        </p:nvSpPr>
        <p:spPr>
          <a:xfrm>
            <a:off x="6253226" y="1167321"/>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47" name="TextBox 46">
            <a:extLst>
              <a:ext uri="{FF2B5EF4-FFF2-40B4-BE49-F238E27FC236}">
                <a16:creationId xmlns:a16="http://schemas.microsoft.com/office/drawing/2014/main" id="{3240A876-45C0-174B-8023-A3824E1962A6}"/>
              </a:ext>
            </a:extLst>
          </p:cNvPr>
          <p:cNvSpPr txBox="1"/>
          <p:nvPr/>
        </p:nvSpPr>
        <p:spPr>
          <a:xfrm>
            <a:off x="618252" y="1131215"/>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grpSp>
        <p:nvGrpSpPr>
          <p:cNvPr id="48" name="Group 47">
            <a:extLst>
              <a:ext uri="{FF2B5EF4-FFF2-40B4-BE49-F238E27FC236}">
                <a16:creationId xmlns:a16="http://schemas.microsoft.com/office/drawing/2014/main" id="{4C5E7B45-BF8F-854C-BA79-DEB41DAEC23F}"/>
              </a:ext>
            </a:extLst>
          </p:cNvPr>
          <p:cNvGrpSpPr/>
          <p:nvPr/>
        </p:nvGrpSpPr>
        <p:grpSpPr>
          <a:xfrm>
            <a:off x="1414445" y="1238456"/>
            <a:ext cx="1899939" cy="1583023"/>
            <a:chOff x="1046461" y="853850"/>
            <a:chExt cx="1899939" cy="1583023"/>
          </a:xfrm>
        </p:grpSpPr>
        <p:cxnSp>
          <p:nvCxnSpPr>
            <p:cNvPr id="49" name="Straight Connector 48">
              <a:extLst>
                <a:ext uri="{FF2B5EF4-FFF2-40B4-BE49-F238E27FC236}">
                  <a16:creationId xmlns:a16="http://schemas.microsoft.com/office/drawing/2014/main" id="{6E8DEB42-6F7F-FC45-8206-442F62EAB12E}"/>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ED95D6-DD0B-C24D-8789-C60E2A901693}"/>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4047A9A-687D-2844-9D68-26E548EB9F26}"/>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01E6CFBA-73EE-0749-AD63-C20B5B47F95C}"/>
              </a:ext>
            </a:extLst>
          </p:cNvPr>
          <p:cNvGrpSpPr/>
          <p:nvPr/>
        </p:nvGrpSpPr>
        <p:grpSpPr>
          <a:xfrm>
            <a:off x="1931277" y="1410680"/>
            <a:ext cx="1563389" cy="1583023"/>
            <a:chOff x="1046461" y="853850"/>
            <a:chExt cx="1563389" cy="1583023"/>
          </a:xfrm>
        </p:grpSpPr>
        <p:cxnSp>
          <p:nvCxnSpPr>
            <p:cNvPr id="55" name="Straight Connector 54">
              <a:extLst>
                <a:ext uri="{FF2B5EF4-FFF2-40B4-BE49-F238E27FC236}">
                  <a16:creationId xmlns:a16="http://schemas.microsoft.com/office/drawing/2014/main" id="{75531787-A31D-B648-AAB9-CCF5CB8BE0AC}"/>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910135E-4AC3-FA46-B6A0-692C01B4F20F}"/>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8E2D809-66B4-264D-8969-D2912123C3ED}"/>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F4AE44B1-AEAB-1E42-A66F-3D5CC185F49F}"/>
              </a:ext>
            </a:extLst>
          </p:cNvPr>
          <p:cNvGrpSpPr/>
          <p:nvPr/>
        </p:nvGrpSpPr>
        <p:grpSpPr>
          <a:xfrm>
            <a:off x="2279881" y="1582453"/>
            <a:ext cx="1398740" cy="1583023"/>
            <a:chOff x="567278" y="853850"/>
            <a:chExt cx="1398740" cy="1583023"/>
          </a:xfrm>
        </p:grpSpPr>
        <p:cxnSp>
          <p:nvCxnSpPr>
            <p:cNvPr id="62" name="Straight Connector 61">
              <a:extLst>
                <a:ext uri="{FF2B5EF4-FFF2-40B4-BE49-F238E27FC236}">
                  <a16:creationId xmlns:a16="http://schemas.microsoft.com/office/drawing/2014/main" id="{14991123-BDB3-E746-9E27-283F51B8ACDB}"/>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BAF8C07-8FB3-B746-A5AE-F78590A8AC1C}"/>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E560444-33E9-3D47-B9E2-EF233947F1F2}"/>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9BBC1DA1-D8A9-184C-99DA-1B17201FA6E9}"/>
              </a:ext>
            </a:extLst>
          </p:cNvPr>
          <p:cNvSpPr txBox="1"/>
          <p:nvPr/>
        </p:nvSpPr>
        <p:spPr>
          <a:xfrm>
            <a:off x="618252" y="2740856"/>
            <a:ext cx="2284926"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a:t>
            </a:r>
            <a:endParaRPr lang="en-US" sz="900" noProof="0" dirty="0">
              <a:solidFill>
                <a:prstClr val="black"/>
              </a:solidFill>
              <a:latin typeface="Avenir Book" panose="02000503020000020003" pitchFamily="2" charset="0"/>
              <a:ea typeface=""/>
              <a:cs typeface=""/>
            </a:endParaRP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dirty="0">
                <a:ln>
                  <a:noFill/>
                </a:ln>
                <a:solidFill>
                  <a:prstClr val="black"/>
                </a:solidFill>
                <a:effectLst/>
                <a:uLnTx/>
                <a:uFillTx/>
                <a:latin typeface="Avenir Book" panose="02000503020000020003" pitchFamily="2" charset="0"/>
                <a:ea typeface=""/>
                <a:cs typeface=""/>
              </a:rPr>
              <a:t> </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lang="en-US" sz="900" noProof="0" dirty="0">
                <a:solidFill>
                  <a:prstClr val="black"/>
                </a:solidFill>
                <a:latin typeface="Avenir Book" panose="02000503020000020003" pitchFamily="2" charset="0"/>
                <a:ea typeface=""/>
                <a:cs typeface=""/>
              </a:rPr>
              <a:t> </a:t>
            </a:r>
            <a:endPar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
        <p:nvSpPr>
          <p:cNvPr id="3" name="Rectangle 2">
            <a:extLst>
              <a:ext uri="{FF2B5EF4-FFF2-40B4-BE49-F238E27FC236}">
                <a16:creationId xmlns:a16="http://schemas.microsoft.com/office/drawing/2014/main" id="{5C854298-B5DA-6E22-7F8E-EB8AF22F6041}"/>
              </a:ext>
            </a:extLst>
          </p:cNvPr>
          <p:cNvSpPr>
            <a:spLocks noChangeArrowheads="1"/>
          </p:cNvSpPr>
          <p:nvPr/>
        </p:nvSpPr>
        <p:spPr bwMode="auto">
          <a:xfrm>
            <a:off x="5413663" y="737618"/>
            <a:ext cx="3608609" cy="5812907"/>
          </a:xfrm>
          <a:prstGeom prst="rect">
            <a:avLst/>
          </a:prstGeom>
          <a:solidFill>
            <a:srgbClr val="A89988">
              <a:alpha val="80000"/>
            </a:srgbClr>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Helvetica Neue Regular" charset="0"/>
              <a:cs typeface="Helvetica Neue Regular" charset="0"/>
            </a:endParaRPr>
          </a:p>
        </p:txBody>
      </p:sp>
      <p:sp>
        <p:nvSpPr>
          <p:cNvPr id="4" name="Rectangle 3">
            <a:extLst>
              <a:ext uri="{FF2B5EF4-FFF2-40B4-BE49-F238E27FC236}">
                <a16:creationId xmlns:a16="http://schemas.microsoft.com/office/drawing/2014/main" id="{85E2224E-F944-A949-159E-46F45D38DEC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11" name="Straight Connector 10">
            <a:extLst>
              <a:ext uri="{FF2B5EF4-FFF2-40B4-BE49-F238E27FC236}">
                <a16:creationId xmlns:a16="http://schemas.microsoft.com/office/drawing/2014/main" id="{CFDB9556-A4F8-3AB2-606B-97E8708BBAB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3C0DDC93-78E2-8E03-A757-0B64AF572B9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TextBox 17">
            <a:extLst>
              <a:ext uri="{FF2B5EF4-FFF2-40B4-BE49-F238E27FC236}">
                <a16:creationId xmlns:a16="http://schemas.microsoft.com/office/drawing/2014/main" id="{0E736C05-AACA-CC95-06CE-3C0B0056E1B5}"/>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94711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2000"/>
                                        <p:tgtEl>
                                          <p:spTgt spid="3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2000"/>
                                        <p:tgtEl>
                                          <p:spTgt spid="4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2000"/>
                                        <p:tgtEl>
                                          <p:spTgt spid="3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20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20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20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20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2000"/>
                                        <p:tgtEl>
                                          <p:spTgt spid="4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20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7" grpId="0" animBg="1"/>
      <p:bldP spid="38" grpId="0"/>
      <p:bldP spid="40" grpId="0" animBg="1"/>
      <p:bldP spid="42" grpId="0" animBg="1"/>
      <p:bldP spid="43" grpId="0"/>
      <p:bldP spid="47" grpId="0"/>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9A59C7-1AAD-7DC4-3C4F-88A1C1E8FE6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TextBox 6">
            <a:extLst>
              <a:ext uri="{FF2B5EF4-FFF2-40B4-BE49-F238E27FC236}">
                <a16:creationId xmlns:a16="http://schemas.microsoft.com/office/drawing/2014/main" id="{7C9C2AD4-869A-10EF-B679-85F08D58B8F2}"/>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a:t>
            </a:r>
            <a:r>
              <a:rPr lang="en-US" sz="2200" dirty="0" err="1">
                <a:solidFill>
                  <a:srgbClr val="000000"/>
                </a:solidFill>
                <a:latin typeface="Avenir Black" panose="02000503020000020003" pitchFamily="2" charset="0"/>
                <a:ea typeface="Avenir Medium" charset="0"/>
                <a:cs typeface="Avenir Medium" charset="0"/>
              </a:rPr>
              <a:t>i</a:t>
            </a:r>
            <a:r>
              <a:rPr lang="en-US" sz="2200" dirty="0">
                <a:solidFill>
                  <a:srgbClr val="000000"/>
                </a:solidFill>
                <a:latin typeface="Avenir Black" panose="02000503020000020003" pitchFamily="2" charset="0"/>
                <a:ea typeface="Avenir Medium" charset="0"/>
                <a:cs typeface="Avenir Medium" charset="0"/>
              </a:rPr>
              <a:t>: </a:t>
            </a:r>
            <a:r>
              <a:rPr lang="en-US" sz="2200" u="sng" dirty="0">
                <a:solidFill>
                  <a:srgbClr val="000000"/>
                </a:solidFill>
                <a:latin typeface="Avenir Black" panose="02000503020000020003" pitchFamily="2" charset="0"/>
                <a:ea typeface="Avenir Medium" charset="0"/>
                <a:cs typeface="Avenir Medium" charset="0"/>
              </a:rPr>
              <a:t>Surplus</a:t>
            </a:r>
            <a:endParaRPr kumimoji="0" lang="en-US" sz="220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9" name="Rectangle 8">
            <a:extLst>
              <a:ext uri="{FF2B5EF4-FFF2-40B4-BE49-F238E27FC236}">
                <a16:creationId xmlns:a16="http://schemas.microsoft.com/office/drawing/2014/main" id="{CFBF0FF6-08B8-5DE5-1893-5CB5850F175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p>
        </p:txBody>
      </p:sp>
      <p:pic>
        <p:nvPicPr>
          <p:cNvPr id="26" name="Picture 25" descr="A table with text and numbers&#10;&#10;Description automatically generated with medium confidence">
            <a:extLst>
              <a:ext uri="{FF2B5EF4-FFF2-40B4-BE49-F238E27FC236}">
                <a16:creationId xmlns:a16="http://schemas.microsoft.com/office/drawing/2014/main" id="{FEB1D798-3D3F-0B84-CF8E-4624D07ADBF1}"/>
              </a:ext>
            </a:extLst>
          </p:cNvPr>
          <p:cNvPicPr>
            <a:picLocks noChangeAspect="1"/>
          </p:cNvPicPr>
          <p:nvPr/>
        </p:nvPicPr>
        <p:blipFill rotWithShape="1">
          <a:blip r:embed="rId3">
            <a:extLst>
              <a:ext uri="{28A0092B-C50C-407E-A947-70E740481C1C}">
                <a14:useLocalDpi xmlns:a14="http://schemas.microsoft.com/office/drawing/2010/main" val="0"/>
              </a:ext>
            </a:extLst>
          </a:blip>
          <a:srcRect t="11973"/>
          <a:stretch/>
        </p:blipFill>
        <p:spPr>
          <a:xfrm>
            <a:off x="1573847" y="2027077"/>
            <a:ext cx="5996307" cy="4599284"/>
          </a:xfrm>
          <a:prstGeom prst="rect">
            <a:avLst/>
          </a:prstGeom>
        </p:spPr>
      </p:pic>
      <p:pic>
        <p:nvPicPr>
          <p:cNvPr id="14" name="Picture 13">
            <a:extLst>
              <a:ext uri="{FF2B5EF4-FFF2-40B4-BE49-F238E27FC236}">
                <a16:creationId xmlns:a16="http://schemas.microsoft.com/office/drawing/2014/main" id="{E320A59C-B33A-DCED-EBAD-94CF5B76A504}"/>
              </a:ext>
            </a:extLst>
          </p:cNvPr>
          <p:cNvPicPr>
            <a:picLocks noChangeAspect="1"/>
          </p:cNvPicPr>
          <p:nvPr/>
        </p:nvPicPr>
        <p:blipFill>
          <a:blip r:embed="rId4"/>
          <a:stretch>
            <a:fillRect/>
          </a:stretch>
        </p:blipFill>
        <p:spPr>
          <a:xfrm>
            <a:off x="7136702" y="127746"/>
            <a:ext cx="1971674" cy="1444723"/>
          </a:xfrm>
          <a:prstGeom prst="rect">
            <a:avLst/>
          </a:prstGeom>
        </p:spPr>
      </p:pic>
      <p:cxnSp>
        <p:nvCxnSpPr>
          <p:cNvPr id="28" name="Straight Connector 27">
            <a:extLst>
              <a:ext uri="{FF2B5EF4-FFF2-40B4-BE49-F238E27FC236}">
                <a16:creationId xmlns:a16="http://schemas.microsoft.com/office/drawing/2014/main" id="{581E2E30-ABDE-F0B4-C790-8ACD14E770D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61D6361-8482-FC3F-EDC5-23775ED92225}"/>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a:solidFill>
                  <a:srgbClr val="000000"/>
                </a:solidFill>
                <a:latin typeface="Avenir Black" panose="02000503020000020003" pitchFamily="2" charset="0"/>
                <a:ea typeface="Avenir Medium" charset="0"/>
                <a:cs typeface="Avenir Medium" charset="0"/>
              </a:rPr>
              <a:t>Labor Theory of Value</a:t>
            </a:r>
            <a:endParaRPr kumimoji="0" lang="en-US" sz="36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30" name="Rectangle 29">
            <a:extLst>
              <a:ext uri="{FF2B5EF4-FFF2-40B4-BE49-F238E27FC236}">
                <a16:creationId xmlns:a16="http://schemas.microsoft.com/office/drawing/2014/main" id="{7A664E99-BC81-F9A4-E6F1-97D90121C3FE}"/>
              </a:ext>
            </a:extLst>
          </p:cNvPr>
          <p:cNvSpPr/>
          <p:nvPr/>
        </p:nvSpPr>
        <p:spPr>
          <a:xfrm>
            <a:off x="1656511" y="2027077"/>
            <a:ext cx="7069607" cy="4521992"/>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1" name="Rectangle 30">
            <a:extLst>
              <a:ext uri="{FF2B5EF4-FFF2-40B4-BE49-F238E27FC236}">
                <a16:creationId xmlns:a16="http://schemas.microsoft.com/office/drawing/2014/main" id="{D7DD5B22-D4FC-2C5F-9511-0A6FEF547A06}"/>
              </a:ext>
            </a:extLst>
          </p:cNvPr>
          <p:cNvSpPr/>
          <p:nvPr/>
        </p:nvSpPr>
        <p:spPr>
          <a:xfrm>
            <a:off x="1678525" y="2343314"/>
            <a:ext cx="7294025" cy="4241071"/>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2" name="Rectangle 31">
            <a:extLst>
              <a:ext uri="{FF2B5EF4-FFF2-40B4-BE49-F238E27FC236}">
                <a16:creationId xmlns:a16="http://schemas.microsoft.com/office/drawing/2014/main" id="{1BB15790-A260-DDA4-2345-D3160E28F6F1}"/>
              </a:ext>
            </a:extLst>
          </p:cNvPr>
          <p:cNvSpPr/>
          <p:nvPr/>
        </p:nvSpPr>
        <p:spPr>
          <a:xfrm>
            <a:off x="1678526" y="2811641"/>
            <a:ext cx="7294024" cy="3737428"/>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3" name="Rectangle 32">
            <a:extLst>
              <a:ext uri="{FF2B5EF4-FFF2-40B4-BE49-F238E27FC236}">
                <a16:creationId xmlns:a16="http://schemas.microsoft.com/office/drawing/2014/main" id="{53118F1C-28D6-691B-8354-42101BF11ECB}"/>
              </a:ext>
            </a:extLst>
          </p:cNvPr>
          <p:cNvSpPr/>
          <p:nvPr/>
        </p:nvSpPr>
        <p:spPr>
          <a:xfrm>
            <a:off x="1678525" y="3438709"/>
            <a:ext cx="6835972" cy="2627647"/>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4" name="Rectangle 33">
            <a:extLst>
              <a:ext uri="{FF2B5EF4-FFF2-40B4-BE49-F238E27FC236}">
                <a16:creationId xmlns:a16="http://schemas.microsoft.com/office/drawing/2014/main" id="{729936F0-A1E6-754E-00FA-3AECF8B6BC34}"/>
              </a:ext>
            </a:extLst>
          </p:cNvPr>
          <p:cNvSpPr/>
          <p:nvPr/>
        </p:nvSpPr>
        <p:spPr>
          <a:xfrm>
            <a:off x="1678524" y="3979974"/>
            <a:ext cx="6740396" cy="2506533"/>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5" name="Rectangle 34">
            <a:extLst>
              <a:ext uri="{FF2B5EF4-FFF2-40B4-BE49-F238E27FC236}">
                <a16:creationId xmlns:a16="http://schemas.microsoft.com/office/drawing/2014/main" id="{AA339E86-D221-918B-9444-29E547C3E80C}"/>
              </a:ext>
            </a:extLst>
          </p:cNvPr>
          <p:cNvSpPr/>
          <p:nvPr/>
        </p:nvSpPr>
        <p:spPr>
          <a:xfrm>
            <a:off x="1640015" y="4338798"/>
            <a:ext cx="7069607" cy="2265884"/>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36" name="Rectangle 35">
            <a:extLst>
              <a:ext uri="{FF2B5EF4-FFF2-40B4-BE49-F238E27FC236}">
                <a16:creationId xmlns:a16="http://schemas.microsoft.com/office/drawing/2014/main" id="{31DB4CE0-98A1-CB81-4785-22914EC760EB}"/>
              </a:ext>
            </a:extLst>
          </p:cNvPr>
          <p:cNvSpPr/>
          <p:nvPr/>
        </p:nvSpPr>
        <p:spPr>
          <a:xfrm>
            <a:off x="1626569" y="5149493"/>
            <a:ext cx="7345981" cy="1452550"/>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pic>
        <p:nvPicPr>
          <p:cNvPr id="37" name="Picture 36" descr="A table with text and numbers&#10;&#10;Description automatically generated with medium confidence">
            <a:extLst>
              <a:ext uri="{FF2B5EF4-FFF2-40B4-BE49-F238E27FC236}">
                <a16:creationId xmlns:a16="http://schemas.microsoft.com/office/drawing/2014/main" id="{92234972-16AA-5C42-0C2C-7ED239A4F66E}"/>
              </a:ext>
            </a:extLst>
          </p:cNvPr>
          <p:cNvPicPr>
            <a:picLocks noChangeAspect="1"/>
          </p:cNvPicPr>
          <p:nvPr/>
        </p:nvPicPr>
        <p:blipFill rotWithShape="1">
          <a:blip r:embed="rId3">
            <a:extLst>
              <a:ext uri="{28A0092B-C50C-407E-A947-70E740481C1C}">
                <a14:useLocalDpi xmlns:a14="http://schemas.microsoft.com/office/drawing/2010/main" val="0"/>
              </a:ext>
            </a:extLst>
          </a:blip>
          <a:srcRect b="92338"/>
          <a:stretch/>
        </p:blipFill>
        <p:spPr>
          <a:xfrm>
            <a:off x="1573844" y="1655471"/>
            <a:ext cx="5996307" cy="400301"/>
          </a:xfrm>
          <a:prstGeom prst="rect">
            <a:avLst/>
          </a:prstGeom>
        </p:spPr>
      </p:pic>
      <p:sp>
        <p:nvSpPr>
          <p:cNvPr id="39" name="TextBox 38">
            <a:extLst>
              <a:ext uri="{FF2B5EF4-FFF2-40B4-BE49-F238E27FC236}">
                <a16:creationId xmlns:a16="http://schemas.microsoft.com/office/drawing/2014/main" id="{58CF1567-34E9-1A26-0D53-2F3C65866D38}"/>
              </a:ext>
            </a:extLst>
          </p:cNvPr>
          <p:cNvSpPr txBox="1"/>
          <p:nvPr/>
        </p:nvSpPr>
        <p:spPr>
          <a:xfrm>
            <a:off x="1172320" y="1291039"/>
            <a:ext cx="6799353" cy="4001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source of surplus value is the worker’s unpaid labor.</a:t>
            </a:r>
          </a:p>
        </p:txBody>
      </p:sp>
      <p:sp>
        <p:nvSpPr>
          <p:cNvPr id="40" name="Rectangle 39">
            <a:extLst>
              <a:ext uri="{FF2B5EF4-FFF2-40B4-BE49-F238E27FC236}">
                <a16:creationId xmlns:a16="http://schemas.microsoft.com/office/drawing/2014/main" id="{417E0C93-01BD-F0AE-2653-1E76F9EE681E}"/>
              </a:ext>
            </a:extLst>
          </p:cNvPr>
          <p:cNvSpPr/>
          <p:nvPr/>
        </p:nvSpPr>
        <p:spPr>
          <a:xfrm>
            <a:off x="1527210" y="1683662"/>
            <a:ext cx="7069607" cy="4521992"/>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4398676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4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2DBB9-1733-DFFB-B241-9C5733E4990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3BDE0A7-3CCF-4D11-9FC8-63864591D546}"/>
              </a:ext>
            </a:extLst>
          </p:cNvPr>
          <p:cNvPicPr>
            <a:picLocks noChangeAspect="1"/>
          </p:cNvPicPr>
          <p:nvPr/>
        </p:nvPicPr>
        <p:blipFill>
          <a:blip r:embed="rId3"/>
          <a:stretch>
            <a:fillRect/>
          </a:stretch>
        </p:blipFill>
        <p:spPr>
          <a:xfrm>
            <a:off x="7136702" y="127746"/>
            <a:ext cx="1971674" cy="1444723"/>
          </a:xfrm>
          <a:prstGeom prst="rect">
            <a:avLst/>
          </a:prstGeom>
        </p:spPr>
      </p:pic>
      <p:sp>
        <p:nvSpPr>
          <p:cNvPr id="166914" name="Text Box 4">
            <a:extLst>
              <a:ext uri="{FF2B5EF4-FFF2-40B4-BE49-F238E27FC236}">
                <a16:creationId xmlns:a16="http://schemas.microsoft.com/office/drawing/2014/main" id="{F06551C6-831A-64B0-96DB-083DEAD999A6}"/>
              </a:ext>
            </a:extLst>
          </p:cNvPr>
          <p:cNvSpPr txBox="1">
            <a:spLocks noChangeArrowheads="1"/>
          </p:cNvSpPr>
          <p:nvPr/>
        </p:nvSpPr>
        <p:spPr bwMode="auto">
          <a:xfrm>
            <a:off x="411163" y="569913"/>
            <a:ext cx="184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dirty="0">
              <a:solidFill>
                <a:srgbClr val="000000"/>
              </a:solidFill>
              <a:latin typeface="Avenir Book" panose="02000503020000020003" pitchFamily="2" charset="0"/>
              <a:ea typeface="Avenir Medium" charset="0"/>
              <a:cs typeface="Avenir Medium" charset="0"/>
            </a:endParaRPr>
          </a:p>
        </p:txBody>
      </p:sp>
      <p:sp>
        <p:nvSpPr>
          <p:cNvPr id="6149" name="Text Box 5">
            <a:extLst>
              <a:ext uri="{FF2B5EF4-FFF2-40B4-BE49-F238E27FC236}">
                <a16:creationId xmlns:a16="http://schemas.microsoft.com/office/drawing/2014/main" id="{47B3F793-007E-8AEA-2A1A-B0B517386A7F}"/>
              </a:ext>
            </a:extLst>
          </p:cNvPr>
          <p:cNvSpPr txBox="1">
            <a:spLocks noChangeArrowheads="1"/>
          </p:cNvSpPr>
          <p:nvPr/>
        </p:nvSpPr>
        <p:spPr bwMode="auto">
          <a:xfrm>
            <a:off x="93975" y="675204"/>
            <a:ext cx="7171066" cy="4339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2700" indent="0" eaLnBrk="1" hangingPunct="1"/>
            <a:endParaRPr lang="en-US" sz="2800" dirty="0">
              <a:solidFill>
                <a:srgbClr val="000000"/>
              </a:solidFill>
              <a:latin typeface="Avenir Book" panose="02000503020000020003" pitchFamily="2" charset="0"/>
              <a:ea typeface="Avenir Medium" charset="0"/>
              <a:cs typeface="Avenir Medium" charset="0"/>
            </a:endParaRPr>
          </a:p>
          <a:p>
            <a:pPr marL="457200" indent="-444500" eaLnBrk="1" hangingPunct="1"/>
            <a:endParaRPr lang="en-US" sz="28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654425" algn="l"/>
              </a:tabLst>
            </a:pPr>
            <a:r>
              <a:rPr lang="en-US" sz="2000" dirty="0">
                <a:solidFill>
                  <a:srgbClr val="000000"/>
                </a:solidFill>
                <a:latin typeface="Avenir Book" panose="02000503020000020003" pitchFamily="2" charset="0"/>
                <a:ea typeface="Avenir Medium" charset="0"/>
                <a:cs typeface="Avenir Medium" charset="0"/>
              </a:rPr>
              <a:t>Production of surplus:	Laborer-Worker-Proletariat</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597275" algn="l"/>
              </a:tabLst>
            </a:pPr>
            <a:r>
              <a:rPr lang="en-US" sz="2000" dirty="0">
                <a:solidFill>
                  <a:srgbClr val="000000"/>
                </a:solidFill>
                <a:latin typeface="Avenir Book" panose="02000503020000020003" pitchFamily="2" charset="0"/>
                <a:ea typeface="Avenir Medium" charset="0"/>
                <a:cs typeface="Avenir Medium" charset="0"/>
              </a:rPr>
              <a:t>Appropriation of surplus:	Capitalist-Owner-Bourgeoisie</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p:txBody>
      </p:sp>
      <p:sp>
        <p:nvSpPr>
          <p:cNvPr id="6151" name="Rectangle 7">
            <a:extLst>
              <a:ext uri="{FF2B5EF4-FFF2-40B4-BE49-F238E27FC236}">
                <a16:creationId xmlns:a16="http://schemas.microsoft.com/office/drawing/2014/main" id="{007AFF7C-FA31-6E28-58FD-6F777B6BB80B}"/>
              </a:ext>
            </a:extLst>
          </p:cNvPr>
          <p:cNvSpPr>
            <a:spLocks noChangeArrowheads="1"/>
          </p:cNvSpPr>
          <p:nvPr/>
        </p:nvSpPr>
        <p:spPr bwMode="auto">
          <a:xfrm>
            <a:off x="7292523" y="2458216"/>
            <a:ext cx="19591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000" b="1" dirty="0">
                <a:latin typeface="Avenir Book" panose="02000503020000020003" pitchFamily="2" charset="0"/>
                <a:ea typeface="Avenir Medium" charset="0"/>
                <a:cs typeface="Avenir Medium" charset="0"/>
              </a:rPr>
              <a:t> “Exploitation”</a:t>
            </a:r>
          </a:p>
        </p:txBody>
      </p:sp>
      <p:sp>
        <p:nvSpPr>
          <p:cNvPr id="6" name="TextBox 5">
            <a:extLst>
              <a:ext uri="{FF2B5EF4-FFF2-40B4-BE49-F238E27FC236}">
                <a16:creationId xmlns:a16="http://schemas.microsoft.com/office/drawing/2014/main" id="{7A765E25-E13D-0CAB-F434-387EA022ABE3}"/>
              </a:ext>
            </a:extLst>
          </p:cNvPr>
          <p:cNvSpPr txBox="1"/>
          <p:nvPr/>
        </p:nvSpPr>
        <p:spPr>
          <a:xfrm>
            <a:off x="7117395" y="2126690"/>
            <a:ext cx="470721" cy="1015663"/>
          </a:xfrm>
          <a:prstGeom prst="rect">
            <a:avLst/>
          </a:prstGeom>
          <a:noFill/>
        </p:spPr>
        <p:txBody>
          <a:bodyPr wrap="square" rtlCol="0">
            <a:spAutoFit/>
          </a:bodyPr>
          <a:lstStyle/>
          <a:p>
            <a:r>
              <a:rPr lang="en-US" sz="6000" dirty="0">
                <a:latin typeface="Avenir Book" panose="02000503020000020003" pitchFamily="2" charset="0"/>
                <a:ea typeface="Avenir Medium" charset="0"/>
                <a:cs typeface="Avenir Medium" charset="0"/>
              </a:rPr>
              <a:t>}</a:t>
            </a:r>
          </a:p>
        </p:txBody>
      </p:sp>
      <p:sp>
        <p:nvSpPr>
          <p:cNvPr id="3" name="Rectangle 2">
            <a:extLst>
              <a:ext uri="{FF2B5EF4-FFF2-40B4-BE49-F238E27FC236}">
                <a16:creationId xmlns:a16="http://schemas.microsoft.com/office/drawing/2014/main" id="{9AFEAE1D-FF38-73C4-7595-7DA7364D4C5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6">
            <a:extLst>
              <a:ext uri="{FF2B5EF4-FFF2-40B4-BE49-F238E27FC236}">
                <a16:creationId xmlns:a16="http://schemas.microsoft.com/office/drawing/2014/main" id="{2615B82E-BB7F-9069-43D0-DBBF2DC85A03}"/>
              </a:ext>
            </a:extLst>
          </p:cNvPr>
          <p:cNvSpPr>
            <a:spLocks noChangeArrowheads="1"/>
          </p:cNvSpPr>
          <p:nvPr/>
        </p:nvSpPr>
        <p:spPr bwMode="auto">
          <a:xfrm>
            <a:off x="192881" y="3271909"/>
            <a:ext cx="8758237" cy="1015663"/>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u="sng" strike="noStrike" kern="1200" cap="none" spc="0" normalizeH="0" baseline="0" noProof="0" dirty="0">
                <a:ln>
                  <a:noFill/>
                </a:ln>
                <a:effectLst/>
                <a:uLnTx/>
                <a:uFillTx/>
                <a:latin typeface="Avenir Book" panose="02000503020000020003" pitchFamily="2" charset="0"/>
                <a:ea typeface="Avenir Medium" charset="0"/>
                <a:cs typeface="Avenir Medium" charset="0"/>
              </a:rPr>
              <a:t>Exploitation</a:t>
            </a:r>
            <a:r>
              <a:rPr kumimoji="0" lang="en-US" sz="2000" b="1" u="none" strike="noStrike" kern="1200" cap="none" spc="0" normalizeH="0" baseline="0" noProof="0" dirty="0">
                <a:ln>
                  <a:noFill/>
                </a:ln>
                <a:effectLst/>
                <a:uLnTx/>
                <a:uFillTx/>
                <a:latin typeface="Avenir Book" panose="02000503020000020003" pitchFamily="2" charset="0"/>
                <a:ea typeface="Avenir Medium" charset="0"/>
                <a:cs typeface="Avenir Medium"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u="none" strike="noStrike" kern="1200" cap="none" spc="0" normalizeH="0" baseline="0" noProof="0" dirty="0">
              <a:ln>
                <a:noFill/>
              </a:ln>
              <a:effectLst/>
              <a:uLnTx/>
              <a:uFillTx/>
              <a:latin typeface="Avenir Book" panose="02000503020000020003" pitchFamily="2" charset="0"/>
              <a:ea typeface="Avenir Medium"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u="none" strike="noStrike" kern="1200" cap="none" spc="0" normalizeH="0" baseline="0" noProof="0" dirty="0">
                <a:ln>
                  <a:noFill/>
                </a:ln>
                <a:effectLst/>
                <a:uLnTx/>
                <a:uFillTx/>
                <a:latin typeface="Avenir Book" panose="02000503020000020003" pitchFamily="2" charset="0"/>
                <a:ea typeface="Avenir Medium" charset="0"/>
                <a:cs typeface="Avenir Medium" charset="0"/>
              </a:rPr>
              <a:t>The process by which the surplus is stolen by the owner from the laborer.  </a:t>
            </a:r>
          </a:p>
        </p:txBody>
      </p:sp>
      <p:sp>
        <p:nvSpPr>
          <p:cNvPr id="5" name="TextBox 4">
            <a:extLst>
              <a:ext uri="{FF2B5EF4-FFF2-40B4-BE49-F238E27FC236}">
                <a16:creationId xmlns:a16="http://schemas.microsoft.com/office/drawing/2014/main" id="{52BE5DA3-400E-2956-8422-FB3C2D623A5C}"/>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a:t>
            </a:r>
            <a:r>
              <a:rPr lang="en-US" sz="2200" dirty="0">
                <a:solidFill>
                  <a:srgbClr val="000000"/>
                </a:solidFill>
                <a:latin typeface="Avenir Black" panose="02000503020000020003" pitchFamily="2" charset="0"/>
                <a:ea typeface="Avenir Medium" charset="0"/>
                <a:cs typeface="Avenir Medium" charset="0"/>
              </a:rPr>
              <a:t>ii: </a:t>
            </a:r>
            <a:r>
              <a:rPr lang="en-US" sz="2200" u="sng" dirty="0">
                <a:solidFill>
                  <a:srgbClr val="000000"/>
                </a:solidFill>
                <a:latin typeface="Avenir Black" panose="02000503020000020003" pitchFamily="2" charset="0"/>
                <a:ea typeface="Avenir Medium" charset="0"/>
                <a:cs typeface="Avenir Medium" charset="0"/>
              </a:rPr>
              <a:t>The Class Process</a:t>
            </a:r>
            <a:endPar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7" name="Rectangle 6">
            <a:extLst>
              <a:ext uri="{FF2B5EF4-FFF2-40B4-BE49-F238E27FC236}">
                <a16:creationId xmlns:a16="http://schemas.microsoft.com/office/drawing/2014/main" id="{536BEB0F-A130-EBFC-9CA5-F3073718C20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78DDCA7A-AD79-A5F5-EA8A-64E42AAEB13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719C3DC-6BA7-79F2-75CA-390FF55D6CBE}"/>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a:solidFill>
                  <a:srgbClr val="000000"/>
                </a:solidFill>
                <a:latin typeface="Avenir Black" panose="02000503020000020003" pitchFamily="2" charset="0"/>
                <a:ea typeface="Avenir Medium" charset="0"/>
                <a:cs typeface="Avenir Medium" charset="0"/>
              </a:rPr>
              <a:t>Workplace Exploitation</a:t>
            </a:r>
            <a:endParaRPr kumimoji="0" lang="en-US" sz="36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10" name="TextBox 9">
            <a:extLst>
              <a:ext uri="{FF2B5EF4-FFF2-40B4-BE49-F238E27FC236}">
                <a16:creationId xmlns:a16="http://schemas.microsoft.com/office/drawing/2014/main" id="{90B7E4C1-9357-DBB3-AA5C-781094DA788B}"/>
              </a:ext>
            </a:extLst>
          </p:cNvPr>
          <p:cNvSpPr txBox="1"/>
          <p:nvPr/>
        </p:nvSpPr>
        <p:spPr>
          <a:xfrm>
            <a:off x="1172320" y="1291039"/>
            <a:ext cx="6799353" cy="400110"/>
          </a:xfrm>
          <a:prstGeom prst="rect">
            <a:avLst/>
          </a:prstGeom>
          <a:noFill/>
        </p:spPr>
        <p:txBody>
          <a:bodyPr wrap="square">
            <a:spAutoFit/>
          </a:bodyPr>
          <a:lstStyle/>
          <a:p>
            <a:pPr algn="ctr">
              <a:defRPr/>
            </a:pPr>
            <a:r>
              <a:rPr lang="en-US" sz="2000" i="1" dirty="0">
                <a:solidFill>
                  <a:srgbClr val="000000"/>
                </a:solidFill>
                <a:latin typeface="Avenir Book" panose="02000503020000020003" pitchFamily="2" charset="0"/>
                <a:ea typeface="Avenir Medium" charset="0"/>
                <a:cs typeface="Avenir Medium" charset="0"/>
              </a:rPr>
              <a:t>Owners steal surplus from wage laborers.</a:t>
            </a:r>
          </a:p>
        </p:txBody>
      </p:sp>
    </p:spTree>
    <p:extLst>
      <p:ext uri="{BB962C8B-B14F-4D97-AF65-F5344CB8AC3E}">
        <p14:creationId xmlns:p14="http://schemas.microsoft.com/office/powerpoint/2010/main" val="2351633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9">
                                            <p:txEl>
                                              <p:pRg st="4" end="4"/>
                                            </p:txEl>
                                          </p:spTgt>
                                        </p:tgtEl>
                                        <p:attrNameLst>
                                          <p:attrName>style.visibility</p:attrName>
                                        </p:attrNameLst>
                                      </p:cBhvr>
                                      <p:to>
                                        <p:strVal val="visible"/>
                                      </p:to>
                                    </p:set>
                                    <p:animEffect transition="in" filter="fade">
                                      <p:cBhvr>
                                        <p:cTn id="7" dur="2000"/>
                                        <p:tgtEl>
                                          <p:spTgt spid="6149">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9">
                                            <p:txEl>
                                              <p:pRg st="6" end="6"/>
                                            </p:txEl>
                                          </p:spTgt>
                                        </p:tgtEl>
                                        <p:attrNameLst>
                                          <p:attrName>style.visibility</p:attrName>
                                        </p:attrNameLst>
                                      </p:cBhvr>
                                      <p:to>
                                        <p:strVal val="visible"/>
                                      </p:to>
                                    </p:set>
                                    <p:animEffect transition="in" filter="fade">
                                      <p:cBhvr>
                                        <p:cTn id="12" dur="2000"/>
                                        <p:tgtEl>
                                          <p:spTgt spid="6149">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51"/>
                                        </p:tgtEl>
                                        <p:attrNameLst>
                                          <p:attrName>style.visibility</p:attrName>
                                        </p:attrNameLst>
                                      </p:cBhvr>
                                      <p:to>
                                        <p:strVal val="visible"/>
                                      </p:to>
                                    </p:set>
                                    <p:animEffect transition="in" filter="fade">
                                      <p:cBhvr>
                                        <p:cTn id="17" dur="2000"/>
                                        <p:tgtEl>
                                          <p:spTgt spid="615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bg/>
                                          </p:spTgt>
                                        </p:tgtEl>
                                        <p:attrNameLst>
                                          <p:attrName>style.visibility</p:attrName>
                                        </p:attrNameLst>
                                      </p:cBhvr>
                                      <p:to>
                                        <p:strVal val="visible"/>
                                      </p:to>
                                    </p:set>
                                    <p:animEffect transition="in" filter="fade">
                                      <p:cBhvr>
                                        <p:cTn id="25" dur="500"/>
                                        <p:tgtEl>
                                          <p:spTgt spid="4">
                                            <p:bg/>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fade">
                                      <p:cBhvr>
                                        <p:cTn id="3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 grpId="0"/>
      <p:bldP spid="4"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421A47-54A9-6830-C86E-30BD2BAF6937}"/>
              </a:ext>
            </a:extLst>
          </p:cNvPr>
          <p:cNvPicPr>
            <a:picLocks noChangeAspect="1"/>
          </p:cNvPicPr>
          <p:nvPr/>
        </p:nvPicPr>
        <p:blipFill rotWithShape="1">
          <a:blip r:embed="rId3"/>
          <a:srcRect b="19728"/>
          <a:stretch/>
        </p:blipFill>
        <p:spPr>
          <a:xfrm>
            <a:off x="1843086" y="1682402"/>
            <a:ext cx="5457825" cy="3493196"/>
          </a:xfrm>
          <a:prstGeom prst="rect">
            <a:avLst/>
          </a:prstGeom>
          <a:ln>
            <a:solidFill>
              <a:srgbClr val="000000"/>
            </a:solidFill>
          </a:ln>
        </p:spPr>
      </p:pic>
      <p:sp>
        <p:nvSpPr>
          <p:cNvPr id="6" name="Rectangle 5">
            <a:extLst>
              <a:ext uri="{FF2B5EF4-FFF2-40B4-BE49-F238E27FC236}">
                <a16:creationId xmlns:a16="http://schemas.microsoft.com/office/drawing/2014/main" id="{BF390687-CA4A-C95D-8BFF-F9CDBFE5D46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TextBox 8">
            <a:extLst>
              <a:ext uri="{FF2B5EF4-FFF2-40B4-BE49-F238E27FC236}">
                <a16:creationId xmlns:a16="http://schemas.microsoft.com/office/drawing/2014/main" id="{B69DCFB5-9ABC-BDFE-E2C8-6145BC4FC1D9}"/>
              </a:ext>
            </a:extLst>
          </p:cNvPr>
          <p:cNvSpPr txBox="1"/>
          <p:nvPr/>
        </p:nvSpPr>
        <p:spPr>
          <a:xfrm>
            <a:off x="675452" y="666285"/>
            <a:ext cx="8409903" cy="830997"/>
          </a:xfrm>
          <a:prstGeom prst="rect">
            <a:avLst/>
          </a:prstGeom>
          <a:solidFill>
            <a:schemeClr val="bg1"/>
          </a:solidFill>
        </p:spPr>
        <p:txBody>
          <a:bodyPr wrap="square">
            <a:spAutoFit/>
          </a:bodyPr>
          <a:lstStyle/>
          <a:p>
            <a:pPr marL="238125" indent="-238125" eaLnBrk="1" hangingPunct="1"/>
            <a:r>
              <a:rPr lang="en-US" sz="2400" dirty="0">
                <a:solidFill>
                  <a:srgbClr val="000000"/>
                </a:solidFill>
                <a:latin typeface="Avenir Book" panose="02000503020000020003" pitchFamily="2" charset="0"/>
                <a:ea typeface="Avenir Medium" charset="0"/>
                <a:cs typeface="Avenir Medium" charset="0"/>
              </a:rPr>
              <a:t>Radicals say the history of labor relations is one of violence and bloodshed, not harmony and equilibrium. </a:t>
            </a:r>
          </a:p>
        </p:txBody>
      </p:sp>
    </p:spTree>
    <p:extLst>
      <p:ext uri="{BB962C8B-B14F-4D97-AF65-F5344CB8AC3E}">
        <p14:creationId xmlns:p14="http://schemas.microsoft.com/office/powerpoint/2010/main" val="586800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A0CAA-3B09-9383-3FC3-9824D4745A3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8899F90-D06E-E185-32CB-C37F665F0351}"/>
              </a:ext>
            </a:extLst>
          </p:cNvPr>
          <p:cNvPicPr>
            <a:picLocks noChangeAspect="1"/>
          </p:cNvPicPr>
          <p:nvPr/>
        </p:nvPicPr>
        <p:blipFill>
          <a:blip r:embed="rId3"/>
          <a:stretch>
            <a:fillRect/>
          </a:stretch>
        </p:blipFill>
        <p:spPr>
          <a:xfrm>
            <a:off x="7136702" y="127746"/>
            <a:ext cx="1971674" cy="1444723"/>
          </a:xfrm>
          <a:prstGeom prst="rect">
            <a:avLst/>
          </a:prstGeom>
        </p:spPr>
      </p:pic>
      <p:sp>
        <p:nvSpPr>
          <p:cNvPr id="166914" name="Text Box 4">
            <a:extLst>
              <a:ext uri="{FF2B5EF4-FFF2-40B4-BE49-F238E27FC236}">
                <a16:creationId xmlns:a16="http://schemas.microsoft.com/office/drawing/2014/main" id="{60B7F263-5DAF-2E45-E70C-1EF646D01E14}"/>
              </a:ext>
            </a:extLst>
          </p:cNvPr>
          <p:cNvSpPr txBox="1">
            <a:spLocks noChangeArrowheads="1"/>
          </p:cNvSpPr>
          <p:nvPr/>
        </p:nvSpPr>
        <p:spPr bwMode="auto">
          <a:xfrm>
            <a:off x="411163" y="5699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dirty="0">
              <a:solidFill>
                <a:srgbClr val="000000"/>
              </a:solidFill>
              <a:latin typeface="Avenir Book" panose="02000503020000020003" pitchFamily="2" charset="0"/>
              <a:ea typeface="Avenir Medium" charset="0"/>
              <a:cs typeface="Avenir Medium" charset="0"/>
            </a:endParaRPr>
          </a:p>
        </p:txBody>
      </p:sp>
      <p:sp>
        <p:nvSpPr>
          <p:cNvPr id="6149" name="Text Box 5">
            <a:extLst>
              <a:ext uri="{FF2B5EF4-FFF2-40B4-BE49-F238E27FC236}">
                <a16:creationId xmlns:a16="http://schemas.microsoft.com/office/drawing/2014/main" id="{E0CE50F4-851A-4BD8-84FD-7D4323FDCE9F}"/>
              </a:ext>
            </a:extLst>
          </p:cNvPr>
          <p:cNvSpPr txBox="1">
            <a:spLocks noChangeArrowheads="1"/>
          </p:cNvSpPr>
          <p:nvPr/>
        </p:nvSpPr>
        <p:spPr bwMode="auto">
          <a:xfrm>
            <a:off x="93975" y="532324"/>
            <a:ext cx="7171066" cy="433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2700" indent="0" eaLnBrk="1" hangingPunct="1"/>
            <a:endParaRPr lang="en-US" sz="2800" dirty="0">
              <a:solidFill>
                <a:srgbClr val="000000"/>
              </a:solidFill>
              <a:latin typeface="Avenir Book" panose="02000503020000020003" pitchFamily="2" charset="0"/>
              <a:ea typeface="Avenir Medium" charset="0"/>
              <a:cs typeface="Avenir Medium" charset="0"/>
            </a:endParaRPr>
          </a:p>
          <a:p>
            <a:pPr marL="457200" indent="-444500" eaLnBrk="1" hangingPunct="1"/>
            <a:endParaRPr lang="en-US" sz="28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654425" algn="l"/>
              </a:tabLst>
            </a:pPr>
            <a:r>
              <a:rPr lang="en-US" sz="2000" u="sng" dirty="0">
                <a:solidFill>
                  <a:srgbClr val="000000"/>
                </a:solidFill>
                <a:latin typeface="Avenir Book" panose="02000503020000020003" pitchFamily="2" charset="0"/>
                <a:ea typeface="Avenir Medium" charset="0"/>
                <a:cs typeface="Avenir Medium" charset="0"/>
              </a:rPr>
              <a:t>Production of surplus</a:t>
            </a:r>
            <a:r>
              <a:rPr lang="en-US" sz="2000" dirty="0">
                <a:solidFill>
                  <a:srgbClr val="000000"/>
                </a:solidFill>
                <a:latin typeface="Avenir Book" panose="02000503020000020003" pitchFamily="2" charset="0"/>
                <a:ea typeface="Avenir Medium" charset="0"/>
                <a:cs typeface="Avenir Medium" charset="0"/>
              </a:rPr>
              <a:t>:	Laborer-Worker-Proletariat</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597275" algn="l"/>
              </a:tabLst>
            </a:pPr>
            <a:r>
              <a:rPr lang="en-US" sz="2000" u="sng" dirty="0">
                <a:solidFill>
                  <a:srgbClr val="000000"/>
                </a:solidFill>
                <a:latin typeface="Avenir Book" panose="02000503020000020003" pitchFamily="2" charset="0"/>
                <a:ea typeface="Avenir Medium" charset="0"/>
                <a:cs typeface="Avenir Medium" charset="0"/>
              </a:rPr>
              <a:t>Appropriation of surplus</a:t>
            </a:r>
            <a:r>
              <a:rPr lang="en-US" sz="2000" dirty="0">
                <a:solidFill>
                  <a:srgbClr val="000000"/>
                </a:solidFill>
                <a:latin typeface="Avenir Book" panose="02000503020000020003" pitchFamily="2" charset="0"/>
                <a:ea typeface="Avenir Medium" charset="0"/>
                <a:cs typeface="Avenir Medium" charset="0"/>
              </a:rPr>
              <a:t>:	Capitalist-Owner-Bourgeoisie</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p:txBody>
      </p:sp>
      <p:sp>
        <p:nvSpPr>
          <p:cNvPr id="6151" name="Rectangle 7">
            <a:extLst>
              <a:ext uri="{FF2B5EF4-FFF2-40B4-BE49-F238E27FC236}">
                <a16:creationId xmlns:a16="http://schemas.microsoft.com/office/drawing/2014/main" id="{272CEB22-F192-2A3C-FD64-E61D501D0BC4}"/>
              </a:ext>
            </a:extLst>
          </p:cNvPr>
          <p:cNvSpPr>
            <a:spLocks noChangeArrowheads="1"/>
          </p:cNvSpPr>
          <p:nvPr/>
        </p:nvSpPr>
        <p:spPr bwMode="auto">
          <a:xfrm>
            <a:off x="7292523" y="2315336"/>
            <a:ext cx="195919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2000" b="1" dirty="0">
                <a:solidFill>
                  <a:srgbClr val="000000"/>
                </a:solidFill>
                <a:latin typeface="Avenir Book" panose="02000503020000020003" pitchFamily="2" charset="0"/>
                <a:ea typeface="Avenir Medium" charset="0"/>
                <a:cs typeface="Avenir Medium" charset="0"/>
              </a:rPr>
              <a:t> “Exploitation”</a:t>
            </a:r>
          </a:p>
        </p:txBody>
      </p:sp>
      <p:sp>
        <p:nvSpPr>
          <p:cNvPr id="6" name="TextBox 5">
            <a:extLst>
              <a:ext uri="{FF2B5EF4-FFF2-40B4-BE49-F238E27FC236}">
                <a16:creationId xmlns:a16="http://schemas.microsoft.com/office/drawing/2014/main" id="{0A90E2B1-6F9F-F6EB-11F4-FDD42446C53C}"/>
              </a:ext>
            </a:extLst>
          </p:cNvPr>
          <p:cNvSpPr txBox="1"/>
          <p:nvPr/>
        </p:nvSpPr>
        <p:spPr>
          <a:xfrm>
            <a:off x="7117395" y="1983810"/>
            <a:ext cx="470721" cy="1015663"/>
          </a:xfrm>
          <a:prstGeom prst="rect">
            <a:avLst/>
          </a:prstGeom>
          <a:noFill/>
        </p:spPr>
        <p:txBody>
          <a:bodyPr wrap="square" rtlCol="0">
            <a:spAutoFit/>
          </a:bodyPr>
          <a:lstStyle/>
          <a:p>
            <a:r>
              <a:rPr lang="en-US" sz="6000" b="1" dirty="0">
                <a:solidFill>
                  <a:srgbClr val="000000"/>
                </a:solidFill>
                <a:latin typeface="Avenir Book" panose="02000503020000020003" pitchFamily="2" charset="0"/>
                <a:ea typeface="Avenir Medium" charset="0"/>
                <a:cs typeface="Avenir Medium" charset="0"/>
              </a:rPr>
              <a:t>}</a:t>
            </a:r>
          </a:p>
        </p:txBody>
      </p:sp>
      <p:sp>
        <p:nvSpPr>
          <p:cNvPr id="3" name="Rectangle 2">
            <a:extLst>
              <a:ext uri="{FF2B5EF4-FFF2-40B4-BE49-F238E27FC236}">
                <a16:creationId xmlns:a16="http://schemas.microsoft.com/office/drawing/2014/main" id="{6D7929CA-3E2E-37C7-39AD-6892777FE76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6">
            <a:extLst>
              <a:ext uri="{FF2B5EF4-FFF2-40B4-BE49-F238E27FC236}">
                <a16:creationId xmlns:a16="http://schemas.microsoft.com/office/drawing/2014/main" id="{B4B011AF-BB31-EEBA-B490-9B165E54785C}"/>
              </a:ext>
            </a:extLst>
          </p:cNvPr>
          <p:cNvSpPr>
            <a:spLocks noChangeArrowheads="1"/>
          </p:cNvSpPr>
          <p:nvPr/>
        </p:nvSpPr>
        <p:spPr bwMode="auto">
          <a:xfrm>
            <a:off x="192881" y="3086165"/>
            <a:ext cx="8758237" cy="1015663"/>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Exploitation</a:t>
            </a:r>
            <a:r>
              <a:rPr kumimoji="0" lang="en-US" sz="2000" b="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process by which the surplus is stolen by the owner from the laborer.  </a:t>
            </a:r>
          </a:p>
        </p:txBody>
      </p:sp>
      <p:sp>
        <p:nvSpPr>
          <p:cNvPr id="5" name="TextBox 4">
            <a:extLst>
              <a:ext uri="{FF2B5EF4-FFF2-40B4-BE49-F238E27FC236}">
                <a16:creationId xmlns:a16="http://schemas.microsoft.com/office/drawing/2014/main" id="{4C1053FE-B537-CEAA-81A9-88C16C1CE0B9}"/>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a:t>
            </a:r>
            <a:r>
              <a:rPr lang="en-US" sz="2200" dirty="0">
                <a:solidFill>
                  <a:srgbClr val="000000"/>
                </a:solidFill>
                <a:latin typeface="Avenir Black" panose="02000503020000020003" pitchFamily="2" charset="0"/>
                <a:ea typeface="Avenir Medium" charset="0"/>
                <a:cs typeface="Avenir Medium" charset="0"/>
              </a:rPr>
              <a:t>ii: </a:t>
            </a:r>
            <a:r>
              <a:rPr lang="en-US" sz="2200" u="sng" dirty="0">
                <a:solidFill>
                  <a:srgbClr val="000000"/>
                </a:solidFill>
                <a:latin typeface="Avenir Black" panose="02000503020000020003" pitchFamily="2" charset="0"/>
                <a:ea typeface="Avenir Medium" charset="0"/>
                <a:cs typeface="Avenir Medium" charset="0"/>
              </a:rPr>
              <a:t>The Class Process</a:t>
            </a:r>
            <a:endPar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7" name="Rectangle 6">
            <a:extLst>
              <a:ext uri="{FF2B5EF4-FFF2-40B4-BE49-F238E27FC236}">
                <a16:creationId xmlns:a16="http://schemas.microsoft.com/office/drawing/2014/main" id="{27482B61-FB65-D77E-743A-77F70D0B7F7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4482865D-8856-C47B-F632-BBF8E69E222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36F5422-0134-F58D-7BEB-23CF4ECF19B9}"/>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a:solidFill>
                  <a:srgbClr val="000000"/>
                </a:solidFill>
                <a:latin typeface="Avenir Black" panose="02000503020000020003" pitchFamily="2" charset="0"/>
                <a:ea typeface="Avenir Medium" charset="0"/>
                <a:cs typeface="Avenir Medium" charset="0"/>
              </a:rPr>
              <a:t>Workplace Exploitation</a:t>
            </a:r>
            <a:endParaRPr kumimoji="0" lang="en-US" sz="36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10" name="TextBox 9">
            <a:extLst>
              <a:ext uri="{FF2B5EF4-FFF2-40B4-BE49-F238E27FC236}">
                <a16:creationId xmlns:a16="http://schemas.microsoft.com/office/drawing/2014/main" id="{0B72C837-B4F4-57F7-3881-9B1017320AB1}"/>
              </a:ext>
            </a:extLst>
          </p:cNvPr>
          <p:cNvSpPr txBox="1"/>
          <p:nvPr/>
        </p:nvSpPr>
        <p:spPr>
          <a:xfrm>
            <a:off x="1172320" y="1291039"/>
            <a:ext cx="6799353" cy="400110"/>
          </a:xfrm>
          <a:prstGeom prst="rect">
            <a:avLst/>
          </a:prstGeom>
          <a:noFill/>
        </p:spPr>
        <p:txBody>
          <a:bodyPr wrap="square">
            <a:spAutoFit/>
          </a:bodyPr>
          <a:lstStyle/>
          <a:p>
            <a:pPr algn="ctr">
              <a:defRPr/>
            </a:pPr>
            <a:r>
              <a:rPr lang="en-US" sz="2000" i="1" dirty="0">
                <a:solidFill>
                  <a:srgbClr val="000000"/>
                </a:solidFill>
                <a:latin typeface="Avenir Book" panose="02000503020000020003" pitchFamily="2" charset="0"/>
                <a:ea typeface="Avenir Medium" charset="0"/>
                <a:cs typeface="Avenir Medium" charset="0"/>
              </a:rPr>
              <a:t>Owners steal surplus from wage laborers.</a:t>
            </a:r>
          </a:p>
        </p:txBody>
      </p:sp>
      <p:sp>
        <p:nvSpPr>
          <p:cNvPr id="2" name="Text Box 5">
            <a:extLst>
              <a:ext uri="{FF2B5EF4-FFF2-40B4-BE49-F238E27FC236}">
                <a16:creationId xmlns:a16="http://schemas.microsoft.com/office/drawing/2014/main" id="{087772F4-25A8-C9DA-76A8-229781E0A1B5}"/>
              </a:ext>
            </a:extLst>
          </p:cNvPr>
          <p:cNvSpPr txBox="1">
            <a:spLocks noChangeArrowheads="1"/>
          </p:cNvSpPr>
          <p:nvPr/>
        </p:nvSpPr>
        <p:spPr bwMode="auto">
          <a:xfrm>
            <a:off x="192881" y="3899659"/>
            <a:ext cx="8758237" cy="2816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r>
              <a:rPr lang="en-US" sz="2000" u="sng" dirty="0">
                <a:solidFill>
                  <a:srgbClr val="000000"/>
                </a:solidFill>
                <a:latin typeface="Avenir Book" panose="02000503020000020003" pitchFamily="2" charset="0"/>
                <a:ea typeface="Avenir Medium" charset="0"/>
                <a:cs typeface="Avenir Medium" charset="0"/>
              </a:rPr>
              <a:t>Distribution of Surplus</a:t>
            </a:r>
            <a:r>
              <a:rPr lang="en-US" sz="2000" dirty="0">
                <a:solidFill>
                  <a:srgbClr val="000000"/>
                </a:solidFill>
                <a:latin typeface="Avenir Book" panose="02000503020000020003" pitchFamily="2" charset="0"/>
                <a:ea typeface="Avenir Medium" charset="0"/>
                <a:cs typeface="Avenir Medium" charset="0"/>
              </a:rPr>
              <a:t>:		Direct Exploiter:</a:t>
            </a:r>
          </a:p>
          <a:p>
            <a:pPr eaLnBrk="1" hangingPunct="1">
              <a:tabLst>
                <a:tab pos="3940175" algn="l"/>
              </a:tabLst>
            </a:pPr>
            <a:r>
              <a:rPr lang="en-US" sz="2000" dirty="0">
                <a:solidFill>
                  <a:srgbClr val="000000"/>
                </a:solidFill>
                <a:latin typeface="Avenir Book" panose="02000503020000020003" pitchFamily="2" charset="0"/>
                <a:ea typeface="Avenir Medium" charset="0"/>
                <a:cs typeface="Avenir Medium" charset="0"/>
              </a:rPr>
              <a:t>		</a:t>
            </a:r>
            <a:r>
              <a:rPr lang="en-US" sz="1800" dirty="0">
                <a:solidFill>
                  <a:srgbClr val="000000"/>
                </a:solidFill>
                <a:latin typeface="Avenir Book" panose="02000503020000020003" pitchFamily="2" charset="0"/>
                <a:ea typeface="Avenir Medium" charset="0"/>
                <a:cs typeface="Avenir Medium" charset="0"/>
              </a:rPr>
              <a:t>*Owners—bonuses and perks</a:t>
            </a:r>
          </a:p>
          <a:p>
            <a:pPr eaLnBrk="1" hangingPunct="1">
              <a:tabLst>
                <a:tab pos="3984625" algn="l"/>
              </a:tabLst>
            </a:pPr>
            <a:endParaRPr lang="en-US" sz="500" dirty="0">
              <a:solidFill>
                <a:srgbClr val="000000"/>
              </a:solidFill>
              <a:latin typeface="Avenir Book" panose="02000503020000020003" pitchFamily="2" charset="0"/>
              <a:ea typeface="Avenir Medium" charset="0"/>
              <a:cs typeface="Avenir Medium" charset="0"/>
            </a:endParaRPr>
          </a:p>
          <a:p>
            <a:pPr eaLnBrk="1" hangingPunct="1">
              <a:tabLst>
                <a:tab pos="3654425" algn="l"/>
                <a:tab pos="4105275" algn="l"/>
              </a:tabLst>
            </a:pPr>
            <a:r>
              <a:rPr lang="en-US" sz="2000" dirty="0">
                <a:solidFill>
                  <a:srgbClr val="000000"/>
                </a:solidFill>
                <a:latin typeface="Avenir Book" panose="02000503020000020003" pitchFamily="2" charset="0"/>
                <a:ea typeface="Avenir Medium" charset="0"/>
                <a:cs typeface="Avenir Medium" charset="0"/>
              </a:rPr>
              <a:t>		Indirect Exploiters: </a:t>
            </a:r>
          </a:p>
          <a:p>
            <a:pPr eaLnBrk="1" hangingPunct="1">
              <a:tabLst>
                <a:tab pos="3940175" algn="l"/>
              </a:tabLst>
            </a:pPr>
            <a:r>
              <a:rPr lang="en-US" sz="2000" dirty="0">
                <a:solidFill>
                  <a:srgbClr val="000000"/>
                </a:solidFill>
                <a:latin typeface="Avenir Book" panose="02000503020000020003" pitchFamily="2" charset="0"/>
                <a:ea typeface="Avenir Medium" charset="0"/>
                <a:cs typeface="Avenir Medium" charset="0"/>
              </a:rPr>
              <a:t>		</a:t>
            </a:r>
            <a:r>
              <a:rPr lang="en-US" sz="1800" dirty="0">
                <a:solidFill>
                  <a:srgbClr val="000000"/>
                </a:solidFill>
                <a:latin typeface="Avenir Book" panose="02000503020000020003" pitchFamily="2" charset="0"/>
                <a:ea typeface="Avenir Medium" charset="0"/>
                <a:cs typeface="Avenir Medium" charset="0"/>
              </a:rPr>
              <a:t>*Managers</a:t>
            </a:r>
          </a:p>
          <a:p>
            <a:pPr eaLnBrk="1" hangingPunct="1">
              <a:tabLst>
                <a:tab pos="3940175" algn="l"/>
              </a:tabLst>
            </a:pPr>
            <a:r>
              <a:rPr lang="en-US" sz="1800" dirty="0">
                <a:solidFill>
                  <a:srgbClr val="000000"/>
                </a:solidFill>
                <a:latin typeface="Avenir Book" panose="02000503020000020003" pitchFamily="2" charset="0"/>
                <a:ea typeface="Avenir Medium" charset="0"/>
                <a:cs typeface="Avenir Medium" charset="0"/>
              </a:rPr>
              <a:t>		*Lawyers</a:t>
            </a:r>
          </a:p>
          <a:p>
            <a:pPr eaLnBrk="1" hangingPunct="1">
              <a:tabLst>
                <a:tab pos="3940175" algn="l"/>
              </a:tabLst>
            </a:pPr>
            <a:r>
              <a:rPr lang="en-US" sz="1800" dirty="0">
                <a:solidFill>
                  <a:srgbClr val="000000"/>
                </a:solidFill>
                <a:latin typeface="Avenir Book" panose="02000503020000020003" pitchFamily="2" charset="0"/>
                <a:ea typeface="Avenir Medium" charset="0"/>
                <a:cs typeface="Avenir Medium" charset="0"/>
              </a:rPr>
              <a:t>		*Accountants</a:t>
            </a:r>
          </a:p>
          <a:p>
            <a:pPr eaLnBrk="1" hangingPunct="1">
              <a:tabLst>
                <a:tab pos="3940175" algn="l"/>
              </a:tabLst>
            </a:pPr>
            <a:r>
              <a:rPr lang="en-US" sz="1800" dirty="0">
                <a:solidFill>
                  <a:srgbClr val="000000"/>
                </a:solidFill>
                <a:latin typeface="Avenir Book" panose="02000503020000020003" pitchFamily="2" charset="0"/>
                <a:ea typeface="Avenir Medium" charset="0"/>
                <a:cs typeface="Avenir Medium" charset="0"/>
              </a:rPr>
              <a:t>		*Politicians</a:t>
            </a:r>
          </a:p>
          <a:p>
            <a:pPr eaLnBrk="1" hangingPunct="1">
              <a:tabLst>
                <a:tab pos="3940175" algn="l"/>
              </a:tabLst>
            </a:pPr>
            <a:r>
              <a:rPr lang="en-US" sz="1800" dirty="0">
                <a:solidFill>
                  <a:srgbClr val="000000"/>
                </a:solidFill>
                <a:latin typeface="Avenir Book" panose="02000503020000020003" pitchFamily="2" charset="0"/>
                <a:ea typeface="Avenir Medium" charset="0"/>
                <a:cs typeface="Avenir Medium" charset="0"/>
              </a:rPr>
              <a:t>		*Lobbyists</a:t>
            </a:r>
          </a:p>
        </p:txBody>
      </p:sp>
    </p:spTree>
    <p:extLst>
      <p:ext uri="{BB962C8B-B14F-4D97-AF65-F5344CB8AC3E}">
        <p14:creationId xmlns:p14="http://schemas.microsoft.com/office/powerpoint/2010/main" val="312773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0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20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20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2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eopard with its mouth open&#10;&#10;Description automatically generated">
            <a:extLst>
              <a:ext uri="{FF2B5EF4-FFF2-40B4-BE49-F238E27FC236}">
                <a16:creationId xmlns:a16="http://schemas.microsoft.com/office/drawing/2014/main" id="{40715002-893F-D110-A9D5-DCB54A5B3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945" y="3566713"/>
            <a:ext cx="3606101" cy="2881661"/>
          </a:xfrm>
          <a:prstGeom prst="rect">
            <a:avLst/>
          </a:prstGeom>
          <a:ln>
            <a:solidFill>
              <a:srgbClr val="000000"/>
            </a:solidFill>
          </a:ln>
        </p:spPr>
      </p:pic>
      <p:sp>
        <p:nvSpPr>
          <p:cNvPr id="9" name="Rectangle 8"/>
          <p:cNvSpPr/>
          <p:nvPr/>
        </p:nvSpPr>
        <p:spPr>
          <a:xfrm>
            <a:off x="35625" y="1563143"/>
            <a:ext cx="9144000" cy="186204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231775" marR="0" lvl="0" indent="-231775" algn="l" defTabSz="914400" rtl="0" eaLnBrk="1" fontAlgn="base" latinLnBrk="0" hangingPunct="1">
              <a:lnSpc>
                <a:spcPct val="100000"/>
              </a:lnSpc>
              <a:spcBef>
                <a:spcPct val="0"/>
              </a:spcBef>
              <a:spcAft>
                <a:spcPct val="0"/>
              </a:spcAft>
              <a:buClrTx/>
              <a:buSzTx/>
              <a:buFont typeface="Wingdings" charset="2"/>
              <a:buChar char="ü"/>
              <a:defRPr/>
            </a:pPr>
            <a:r>
              <a:rPr kumimoji="0" lang="en-US" sz="19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 compete with other owners to maximize profit. </a:t>
            </a:r>
          </a:p>
          <a:p>
            <a:pPr marR="0" lvl="0" algn="l" defTabSz="914400" rtl="0" eaLnBrk="1" fontAlgn="base" latinLnBrk="0" hangingPunct="1">
              <a:lnSpc>
                <a:spcPct val="100000"/>
              </a:lnSpc>
              <a:spcBef>
                <a:spcPct val="0"/>
              </a:spcBef>
              <a:spcAft>
                <a:spcPct val="0"/>
              </a:spcAft>
              <a:buClrTx/>
              <a:buSzTx/>
              <a:defRPr/>
            </a:pPr>
            <a:endParaRPr kumimoji="0" lang="en-US" sz="19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231775" marR="0" lvl="0" indent="-231775" algn="l" defTabSz="914400" rtl="0" eaLnBrk="1" fontAlgn="base" latinLnBrk="0" hangingPunct="1">
              <a:lnSpc>
                <a:spcPct val="100000"/>
              </a:lnSpc>
              <a:spcBef>
                <a:spcPct val="0"/>
              </a:spcBef>
              <a:spcAft>
                <a:spcPct val="0"/>
              </a:spcAft>
              <a:buClrTx/>
              <a:buSzTx/>
              <a:buFont typeface="Wingdings" charset="2"/>
              <a:buChar char="ü"/>
              <a:defRPr/>
            </a:pPr>
            <a:r>
              <a:rPr kumimoji="0" lang="en-US" sz="19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To survive, owners do whatever is necessary to maximize profits. </a:t>
            </a:r>
          </a:p>
          <a:p>
            <a:pPr marL="231775" marR="0" lvl="0" indent="-231775" algn="l" defTabSz="914400" rtl="0" eaLnBrk="1" fontAlgn="base" latinLnBrk="0" hangingPunct="1">
              <a:lnSpc>
                <a:spcPct val="100000"/>
              </a:lnSpc>
              <a:spcBef>
                <a:spcPct val="0"/>
              </a:spcBef>
              <a:spcAft>
                <a:spcPct val="0"/>
              </a:spcAft>
              <a:buClrTx/>
              <a:buSzTx/>
              <a:buFont typeface="Wingdings" charset="2"/>
              <a:buChar char="ü"/>
              <a:defRPr/>
            </a:pPr>
            <a:endParaRPr kumimoji="0" lang="en-US" sz="19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231775" marR="0" lvl="0" indent="-231775" algn="l" defTabSz="914400" rtl="0" eaLnBrk="1" fontAlgn="base" latinLnBrk="0" hangingPunct="1">
              <a:lnSpc>
                <a:spcPct val="100000"/>
              </a:lnSpc>
              <a:spcBef>
                <a:spcPct val="0"/>
              </a:spcBef>
              <a:spcAft>
                <a:spcPct val="0"/>
              </a:spcAft>
              <a:buClrTx/>
              <a:buSzTx/>
              <a:buFont typeface="Wingdings" charset="2"/>
              <a:buChar char="ü"/>
              <a:defRPr/>
            </a:pPr>
            <a:r>
              <a:rPr kumimoji="0" lang="en-US" sz="19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 are not necessarily bad people; they are people stuck in a bad system. </a:t>
            </a:r>
          </a:p>
        </p:txBody>
      </p:sp>
      <p:sp>
        <p:nvSpPr>
          <p:cNvPr id="2" name="Rectangle 1">
            <a:extLst>
              <a:ext uri="{FF2B5EF4-FFF2-40B4-BE49-F238E27FC236}">
                <a16:creationId xmlns:a16="http://schemas.microsoft.com/office/drawing/2014/main" id="{2A6504E0-22F0-6797-9DC2-2FA66CFF27B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2B9CF886-1B6C-AF3F-F532-590973D208DB}"/>
              </a:ext>
            </a:extLst>
          </p:cNvPr>
          <p:cNvSpPr txBox="1"/>
          <p:nvPr/>
        </p:nvSpPr>
        <p:spPr>
          <a:xfrm>
            <a:off x="531410" y="429853"/>
            <a:ext cx="808118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a:t>
            </a:r>
            <a:r>
              <a:rPr lang="en-US" sz="2200" dirty="0">
                <a:solidFill>
                  <a:srgbClr val="000000"/>
                </a:solidFill>
                <a:latin typeface="Avenir Black" panose="02000503020000020003" pitchFamily="2" charset="0"/>
                <a:ea typeface="Avenir Medium" charset="0"/>
                <a:cs typeface="Avenir Medium" charset="0"/>
              </a:rPr>
              <a:t>iii: </a:t>
            </a:r>
            <a:r>
              <a:rPr lang="en-US" sz="2200" u="sng" dirty="0">
                <a:solidFill>
                  <a:srgbClr val="000000"/>
                </a:solidFill>
                <a:latin typeface="Avenir Black" panose="02000503020000020003" pitchFamily="2" charset="0"/>
                <a:ea typeface="Avenir Medium" charset="0"/>
                <a:cs typeface="Avenir Medium" charset="0"/>
              </a:rPr>
              <a:t>Dynamic Interactions over Surplus</a:t>
            </a:r>
            <a:endPar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BD969864-F088-83C8-E67C-0CD6906AF74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DC1CEB70-75A5-9561-F00C-225D825E8BB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F327D30-3E61-0DA4-3E62-C3E6ED340318}"/>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a:solidFill>
                  <a:srgbClr val="000000"/>
                </a:solidFill>
                <a:latin typeface="Avenir Black" panose="02000503020000020003" pitchFamily="2" charset="0"/>
                <a:ea typeface="Avenir Medium" charset="0"/>
                <a:cs typeface="Avenir Medium" charset="0"/>
              </a:rPr>
              <a:t>Capitalist Competition</a:t>
            </a:r>
            <a:endParaRPr kumimoji="0" lang="en-US" sz="36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11" name="TextBox 10">
            <a:extLst>
              <a:ext uri="{FF2B5EF4-FFF2-40B4-BE49-F238E27FC236}">
                <a16:creationId xmlns:a16="http://schemas.microsoft.com/office/drawing/2014/main" id="{04F7E0B1-6155-C106-4110-96E8DB6F9627}"/>
              </a:ext>
            </a:extLst>
          </p:cNvPr>
          <p:cNvSpPr txBox="1"/>
          <p:nvPr/>
        </p:nvSpPr>
        <p:spPr>
          <a:xfrm>
            <a:off x="1172320" y="1291039"/>
            <a:ext cx="6799353" cy="400110"/>
          </a:xfrm>
          <a:prstGeom prst="rect">
            <a:avLst/>
          </a:prstGeom>
          <a:noFill/>
        </p:spPr>
        <p:txBody>
          <a:bodyPr wrap="square">
            <a:spAutoFit/>
          </a:bodyPr>
          <a:lstStyle/>
          <a:p>
            <a:pPr algn="ctr"/>
            <a:r>
              <a:rPr kumimoji="0" lang="en-US" sz="200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 must make harmful decisions to survive.</a:t>
            </a:r>
            <a:endParaRPr lang="en-US" sz="2000" i="1"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237847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20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20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animEffect transition="in" filter="fade">
                                      <p:cBhvr>
                                        <p:cTn id="17"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0134" y="2699880"/>
            <a:ext cx="4819546" cy="1862048"/>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indent="-901700" algn="ctr" eaLnBrk="1" hangingPunct="1"/>
            <a:r>
              <a:rPr lang="en-US" sz="2300" dirty="0">
                <a:solidFill>
                  <a:srgbClr val="000000"/>
                </a:solidFill>
                <a:latin typeface="Avenir Book" panose="02000503020000020003" pitchFamily="2" charset="0"/>
                <a:cs typeface="Avenir Medium" charset="0"/>
              </a:rPr>
              <a:t>Workplace Exploitation</a:t>
            </a:r>
          </a:p>
          <a:p>
            <a:pPr marL="917575" indent="-371475" algn="ctr" eaLnBrk="1" hangingPunct="1"/>
            <a:endParaRPr lang="en-US" sz="2300" dirty="0">
              <a:solidFill>
                <a:srgbClr val="000000"/>
              </a:solidFill>
              <a:latin typeface="Avenir Book" panose="02000503020000020003" pitchFamily="2" charset="0"/>
              <a:cs typeface="Avenir Medium" charset="0"/>
            </a:endParaRPr>
          </a:p>
          <a:p>
            <a:pPr marL="917575" indent="-901700" algn="ctr" eaLnBrk="1" hangingPunct="1"/>
            <a:r>
              <a:rPr lang="en-US" sz="2300" dirty="0">
                <a:solidFill>
                  <a:srgbClr val="000000"/>
                </a:solidFill>
                <a:latin typeface="Avenir Book" panose="02000503020000020003" pitchFamily="2" charset="0"/>
                <a:cs typeface="Avenir Medium" charset="0"/>
              </a:rPr>
              <a:t>+</a:t>
            </a:r>
          </a:p>
          <a:p>
            <a:pPr marL="917575" indent="-371475" algn="ctr" eaLnBrk="1" hangingPunct="1"/>
            <a:endParaRPr lang="en-US" sz="2300" dirty="0">
              <a:solidFill>
                <a:srgbClr val="000000"/>
              </a:solidFill>
              <a:latin typeface="Avenir Book" panose="02000503020000020003" pitchFamily="2" charset="0"/>
              <a:cs typeface="Avenir Medium" charset="0"/>
            </a:endParaRPr>
          </a:p>
          <a:p>
            <a:pPr marL="15875" indent="0" algn="ctr" eaLnBrk="1" hangingPunct="1"/>
            <a:r>
              <a:rPr lang="en-US" sz="2300" dirty="0">
                <a:solidFill>
                  <a:srgbClr val="000000"/>
                </a:solidFill>
                <a:latin typeface="Avenir Book" panose="02000503020000020003" pitchFamily="2" charset="0"/>
                <a:cs typeface="Avenir Medium" charset="0"/>
              </a:rPr>
              <a:t>Capitalist Competition</a:t>
            </a:r>
          </a:p>
        </p:txBody>
      </p:sp>
      <p:sp>
        <p:nvSpPr>
          <p:cNvPr id="11" name="Rectangle 10"/>
          <p:cNvSpPr/>
          <p:nvPr/>
        </p:nvSpPr>
        <p:spPr>
          <a:xfrm>
            <a:off x="5367310" y="3000850"/>
            <a:ext cx="3573490" cy="1292662"/>
          </a:xfrm>
          <a:prstGeom prst="rect">
            <a:avLst/>
          </a:prstGeom>
        </p:spPr>
        <p:txBody>
          <a:bodyPr wrap="square">
            <a:spAutoFit/>
          </a:bodyPr>
          <a:lstStyle/>
          <a:p>
            <a:pPr algn="ctr" defTabSz="457200" fontAlgn="auto">
              <a:spcBef>
                <a:spcPts val="0"/>
              </a:spcBef>
              <a:spcAft>
                <a:spcPts val="0"/>
              </a:spcAft>
            </a:pPr>
            <a:r>
              <a:rPr lang="en-US" sz="2600" b="1" dirty="0">
                <a:solidFill>
                  <a:srgbClr val="000000"/>
                </a:solidFill>
                <a:latin typeface="Avenir Black" panose="02000503020000020003" pitchFamily="2" charset="0"/>
                <a:ea typeface="Avenir Medium" charset="0"/>
                <a:cs typeface="Avenir Medium" charset="0"/>
              </a:rPr>
              <a:t>The Pressure for Bad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leads to </a:t>
            </a:r>
          </a:p>
          <a:p>
            <a:pPr algn="ctr" defTabSz="457200" fontAlgn="auto">
              <a:spcBef>
                <a:spcPts val="0"/>
              </a:spcBef>
              <a:spcAft>
                <a:spcPts val="0"/>
              </a:spcAft>
            </a:pPr>
            <a:r>
              <a:rPr lang="en-US" sz="2600" b="1" dirty="0">
                <a:solidFill>
                  <a:srgbClr val="000000"/>
                </a:solidFill>
                <a:latin typeface="Avenir Black" panose="02000503020000020003" pitchFamily="2" charset="0"/>
                <a:ea typeface="Avenir Medium" charset="0"/>
                <a:cs typeface="Avenir Medium" charset="0"/>
              </a:rPr>
              <a:t>The Visible Suffering</a:t>
            </a:r>
            <a:endParaRPr lang="en-US" b="1" dirty="0">
              <a:solidFill>
                <a:srgbClr val="000000"/>
              </a:solidFill>
              <a:latin typeface="Avenir Black" panose="02000503020000020003" pitchFamily="2" charset="0"/>
              <a:ea typeface="Avenir Medium" charset="0"/>
              <a:cs typeface="Avenir Medium" charset="0"/>
            </a:endParaRPr>
          </a:p>
        </p:txBody>
      </p:sp>
      <p:sp>
        <p:nvSpPr>
          <p:cNvPr id="12" name="Rectangle 11"/>
          <p:cNvSpPr/>
          <p:nvPr/>
        </p:nvSpPr>
        <p:spPr>
          <a:xfrm>
            <a:off x="4919680" y="4528983"/>
            <a:ext cx="4224320" cy="707886"/>
          </a:xfrm>
          <a:prstGeom prst="rect">
            <a:avLst/>
          </a:prstGeom>
        </p:spPr>
        <p:txBody>
          <a:bodyPr wrap="square">
            <a:spAutoFit/>
          </a:bodyPr>
          <a:lstStyle/>
          <a:p>
            <a:pPr algn="ctr" defTabSz="457200" fontAlgn="auto">
              <a:spcBef>
                <a:spcPts val="0"/>
              </a:spcBef>
              <a:spcAft>
                <a:spcPts val="0"/>
              </a:spcAft>
            </a:pPr>
            <a:r>
              <a:rPr lang="is-I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and is represented by the unsolved cube. </a:t>
            </a:r>
          </a:p>
        </p:txBody>
      </p:sp>
      <p:sp>
        <p:nvSpPr>
          <p:cNvPr id="2" name="Rectangle 1">
            <a:extLst>
              <a:ext uri="{FF2B5EF4-FFF2-40B4-BE49-F238E27FC236}">
                <a16:creationId xmlns:a16="http://schemas.microsoft.com/office/drawing/2014/main" id="{069ED010-D9C4-2EE5-8C4B-7828A8E366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9" name="Rectangle 18">
            <a:extLst>
              <a:ext uri="{FF2B5EF4-FFF2-40B4-BE49-F238E27FC236}">
                <a16:creationId xmlns:a16="http://schemas.microsoft.com/office/drawing/2014/main" id="{37A05E6D-3C43-37E6-BFB7-2646C8EE817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20" name="Straight Connector 19">
            <a:extLst>
              <a:ext uri="{FF2B5EF4-FFF2-40B4-BE49-F238E27FC236}">
                <a16:creationId xmlns:a16="http://schemas.microsoft.com/office/drawing/2014/main" id="{2DBE15D6-7218-1844-ACA9-CA6F10946B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0537E9C-D6A1-1034-6E7B-E9BD6D7BE7B0}"/>
              </a:ext>
            </a:extLst>
          </p:cNvPr>
          <p:cNvSpPr txBox="1"/>
          <p:nvPr/>
        </p:nvSpPr>
        <p:spPr>
          <a:xfrm>
            <a:off x="0" y="740363"/>
            <a:ext cx="9143999" cy="523220"/>
          </a:xfrm>
          <a:prstGeom prst="rect">
            <a:avLst/>
          </a:prstGeom>
          <a:solidFill>
            <a:srgbClr val="FFFFFF"/>
          </a:solidFill>
          <a:ln>
            <a:noFill/>
          </a:ln>
        </p:spPr>
        <p:txBody>
          <a:bodyPr wrap="square" rtlCol="0">
            <a:spAutoFit/>
          </a:bodyPr>
          <a:lstStyle/>
          <a:p>
            <a:pPr algn="ctr" eaLnBrk="0" hangingPunct="0"/>
            <a:r>
              <a:rPr lang="en-US" sz="2800" dirty="0">
                <a:ln w="0"/>
                <a:solidFill>
                  <a:srgbClr val="000000"/>
                </a:solidFill>
                <a:latin typeface="Avenir Book" panose="02000503020000020003" pitchFamily="2" charset="0"/>
                <a:ea typeface="Avenir Medium" charset="0"/>
                <a:cs typeface="Avenir Medium" charset="0"/>
              </a:rPr>
              <a:t>Radical Theory Model Summary: Capitalism </a:t>
            </a:r>
          </a:p>
        </p:txBody>
      </p:sp>
      <p:pic>
        <p:nvPicPr>
          <p:cNvPr id="9" name="Picture 8">
            <a:extLst>
              <a:ext uri="{FF2B5EF4-FFF2-40B4-BE49-F238E27FC236}">
                <a16:creationId xmlns:a16="http://schemas.microsoft.com/office/drawing/2014/main" id="{03381725-A0D6-9C64-B93E-F486EC998234}"/>
              </a:ext>
            </a:extLst>
          </p:cNvPr>
          <p:cNvPicPr>
            <a:picLocks noChangeAspect="1"/>
          </p:cNvPicPr>
          <p:nvPr/>
        </p:nvPicPr>
        <p:blipFill>
          <a:blip r:embed="rId3"/>
          <a:stretch>
            <a:fillRect/>
          </a:stretch>
        </p:blipFill>
        <p:spPr>
          <a:xfrm>
            <a:off x="7590678" y="5114907"/>
            <a:ext cx="1338315" cy="1371600"/>
          </a:xfrm>
          <a:prstGeom prst="rect">
            <a:avLst/>
          </a:prstGeom>
        </p:spPr>
      </p:pic>
      <p:sp>
        <p:nvSpPr>
          <p:cNvPr id="3" name="Right Brace 2">
            <a:extLst>
              <a:ext uri="{FF2B5EF4-FFF2-40B4-BE49-F238E27FC236}">
                <a16:creationId xmlns:a16="http://schemas.microsoft.com/office/drawing/2014/main" id="{77A5FAD6-F07A-B396-E35D-F0BD3129485B}"/>
              </a:ext>
            </a:extLst>
          </p:cNvPr>
          <p:cNvSpPr/>
          <p:nvPr/>
        </p:nvSpPr>
        <p:spPr>
          <a:xfrm>
            <a:off x="4955535"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68087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9033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981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342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411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765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2889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2843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362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723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792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146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270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3146"/>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3562"/>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402890"/>
            <a:ext cx="520700" cy="622300"/>
          </a:xfrm>
          <a:prstGeom prst="rect">
            <a:avLst/>
          </a:prstGeom>
        </p:spPr>
      </p:pic>
      <p:sp>
        <p:nvSpPr>
          <p:cNvPr id="32" name="Triangle 31">
            <a:extLst>
              <a:ext uri="{FF2B5EF4-FFF2-40B4-BE49-F238E27FC236}">
                <a16:creationId xmlns:a16="http://schemas.microsoft.com/office/drawing/2014/main" id="{AE9EEB4F-4225-AA42-9FDA-863E77AA48C7}"/>
              </a:ext>
            </a:extLst>
          </p:cNvPr>
          <p:cNvSpPr/>
          <p:nvPr/>
        </p:nvSpPr>
        <p:spPr>
          <a:xfrm rot="10800000">
            <a:off x="1545534" y="15321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3" name="TextBox 32">
            <a:extLst>
              <a:ext uri="{FF2B5EF4-FFF2-40B4-BE49-F238E27FC236}">
                <a16:creationId xmlns:a16="http://schemas.microsoft.com/office/drawing/2014/main" id="{6444130C-200E-1346-8C7B-80911B70C8F6}"/>
              </a:ext>
            </a:extLst>
          </p:cNvPr>
          <p:cNvSpPr txBox="1"/>
          <p:nvPr/>
        </p:nvSpPr>
        <p:spPr>
          <a:xfrm>
            <a:off x="167583" y="1688935"/>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37" name="Triangle 36">
            <a:extLst>
              <a:ext uri="{FF2B5EF4-FFF2-40B4-BE49-F238E27FC236}">
                <a16:creationId xmlns:a16="http://schemas.microsoft.com/office/drawing/2014/main" id="{67E716A0-3D94-1A4D-B68C-CAEEE6DB0F15}"/>
              </a:ext>
            </a:extLst>
          </p:cNvPr>
          <p:cNvSpPr/>
          <p:nvPr/>
        </p:nvSpPr>
        <p:spPr>
          <a:xfrm rot="10800000">
            <a:off x="7171634" y="15702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8" name="TextBox 37">
            <a:extLst>
              <a:ext uri="{FF2B5EF4-FFF2-40B4-BE49-F238E27FC236}">
                <a16:creationId xmlns:a16="http://schemas.microsoft.com/office/drawing/2014/main" id="{760F4C28-78C6-5040-A1E3-34C0D244B124}"/>
              </a:ext>
            </a:extLst>
          </p:cNvPr>
          <p:cNvSpPr txBox="1"/>
          <p:nvPr/>
        </p:nvSpPr>
        <p:spPr>
          <a:xfrm>
            <a:off x="5793683" y="1738186"/>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40" name="Rectangle 39">
            <a:extLst>
              <a:ext uri="{FF2B5EF4-FFF2-40B4-BE49-F238E27FC236}">
                <a16:creationId xmlns:a16="http://schemas.microsoft.com/office/drawing/2014/main" id="{BD782F26-73FD-C340-A5B4-506EDFC92A27}"/>
              </a:ext>
            </a:extLst>
          </p:cNvPr>
          <p:cNvSpPr/>
          <p:nvPr/>
        </p:nvSpPr>
        <p:spPr>
          <a:xfrm>
            <a:off x="331390" y="13021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2" name="Rectangle 41">
            <a:extLst>
              <a:ext uri="{FF2B5EF4-FFF2-40B4-BE49-F238E27FC236}">
                <a16:creationId xmlns:a16="http://schemas.microsoft.com/office/drawing/2014/main" id="{CAA33A30-6422-614F-9EE1-2D81AD06BBCD}"/>
              </a:ext>
            </a:extLst>
          </p:cNvPr>
          <p:cNvSpPr/>
          <p:nvPr/>
        </p:nvSpPr>
        <p:spPr>
          <a:xfrm>
            <a:off x="5957490" y="13402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3" name="TextBox 42">
            <a:extLst>
              <a:ext uri="{FF2B5EF4-FFF2-40B4-BE49-F238E27FC236}">
                <a16:creationId xmlns:a16="http://schemas.microsoft.com/office/drawing/2014/main" id="{7E9ACE70-CF2A-1047-B07D-0F31CC1BF5B7}"/>
              </a:ext>
            </a:extLst>
          </p:cNvPr>
          <p:cNvSpPr txBox="1"/>
          <p:nvPr/>
        </p:nvSpPr>
        <p:spPr>
          <a:xfrm>
            <a:off x="6253226" y="1149851"/>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47" name="TextBox 46">
            <a:extLst>
              <a:ext uri="{FF2B5EF4-FFF2-40B4-BE49-F238E27FC236}">
                <a16:creationId xmlns:a16="http://schemas.microsoft.com/office/drawing/2014/main" id="{3240A876-45C0-174B-8023-A3824E1962A6}"/>
              </a:ext>
            </a:extLst>
          </p:cNvPr>
          <p:cNvSpPr txBox="1"/>
          <p:nvPr/>
        </p:nvSpPr>
        <p:spPr>
          <a:xfrm>
            <a:off x="618252" y="1113745"/>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grpSp>
        <p:nvGrpSpPr>
          <p:cNvPr id="48" name="Group 47">
            <a:extLst>
              <a:ext uri="{FF2B5EF4-FFF2-40B4-BE49-F238E27FC236}">
                <a16:creationId xmlns:a16="http://schemas.microsoft.com/office/drawing/2014/main" id="{4C5E7B45-BF8F-854C-BA79-DEB41DAEC23F}"/>
              </a:ext>
            </a:extLst>
          </p:cNvPr>
          <p:cNvGrpSpPr/>
          <p:nvPr/>
        </p:nvGrpSpPr>
        <p:grpSpPr>
          <a:xfrm>
            <a:off x="1414445" y="1220986"/>
            <a:ext cx="1899939" cy="1583023"/>
            <a:chOff x="1046461" y="853850"/>
            <a:chExt cx="1899939" cy="1583023"/>
          </a:xfrm>
        </p:grpSpPr>
        <p:cxnSp>
          <p:nvCxnSpPr>
            <p:cNvPr id="49" name="Straight Connector 48">
              <a:extLst>
                <a:ext uri="{FF2B5EF4-FFF2-40B4-BE49-F238E27FC236}">
                  <a16:creationId xmlns:a16="http://schemas.microsoft.com/office/drawing/2014/main" id="{6E8DEB42-6F7F-FC45-8206-442F62EAB12E}"/>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ED95D6-DD0B-C24D-8789-C60E2A901693}"/>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4047A9A-687D-2844-9D68-26E548EB9F26}"/>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01E6CFBA-73EE-0749-AD63-C20B5B47F95C}"/>
              </a:ext>
            </a:extLst>
          </p:cNvPr>
          <p:cNvGrpSpPr/>
          <p:nvPr/>
        </p:nvGrpSpPr>
        <p:grpSpPr>
          <a:xfrm>
            <a:off x="1931277" y="1393210"/>
            <a:ext cx="1563389" cy="1583023"/>
            <a:chOff x="1046461" y="853850"/>
            <a:chExt cx="1563389" cy="1583023"/>
          </a:xfrm>
        </p:grpSpPr>
        <p:cxnSp>
          <p:nvCxnSpPr>
            <p:cNvPr id="55" name="Straight Connector 54">
              <a:extLst>
                <a:ext uri="{FF2B5EF4-FFF2-40B4-BE49-F238E27FC236}">
                  <a16:creationId xmlns:a16="http://schemas.microsoft.com/office/drawing/2014/main" id="{75531787-A31D-B648-AAB9-CCF5CB8BE0AC}"/>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910135E-4AC3-FA46-B6A0-692C01B4F20F}"/>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 name="Rectangle 66">
            <a:extLst>
              <a:ext uri="{FF2B5EF4-FFF2-40B4-BE49-F238E27FC236}">
                <a16:creationId xmlns:a16="http://schemas.microsoft.com/office/drawing/2014/main" id="{B891DC5C-D19C-2743-908B-ADFA9BC18278}"/>
              </a:ext>
            </a:extLst>
          </p:cNvPr>
          <p:cNvSpPr/>
          <p:nvPr/>
        </p:nvSpPr>
        <p:spPr>
          <a:xfrm>
            <a:off x="303303" y="2889937"/>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grpSp>
        <p:nvGrpSpPr>
          <p:cNvPr id="61" name="Group 60">
            <a:extLst>
              <a:ext uri="{FF2B5EF4-FFF2-40B4-BE49-F238E27FC236}">
                <a16:creationId xmlns:a16="http://schemas.microsoft.com/office/drawing/2014/main" id="{F4AE44B1-AEAB-1E42-A66F-3D5CC185F49F}"/>
              </a:ext>
            </a:extLst>
          </p:cNvPr>
          <p:cNvGrpSpPr/>
          <p:nvPr/>
        </p:nvGrpSpPr>
        <p:grpSpPr>
          <a:xfrm>
            <a:off x="2279881" y="1564983"/>
            <a:ext cx="1398740" cy="1583023"/>
            <a:chOff x="567278" y="853850"/>
            <a:chExt cx="1398740" cy="1583023"/>
          </a:xfrm>
        </p:grpSpPr>
        <p:cxnSp>
          <p:nvCxnSpPr>
            <p:cNvPr id="62" name="Straight Connector 61">
              <a:extLst>
                <a:ext uri="{FF2B5EF4-FFF2-40B4-BE49-F238E27FC236}">
                  <a16:creationId xmlns:a16="http://schemas.microsoft.com/office/drawing/2014/main" id="{14991123-BDB3-E746-9E27-283F51B8ACDB}"/>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BAF8C07-8FB3-B746-A5AE-F78590A8AC1C}"/>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E560444-33E9-3D47-B9E2-EF233947F1F2}"/>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9" name="Triangle 68">
            <a:extLst>
              <a:ext uri="{FF2B5EF4-FFF2-40B4-BE49-F238E27FC236}">
                <a16:creationId xmlns:a16="http://schemas.microsoft.com/office/drawing/2014/main" id="{01254E00-BDB6-5049-A216-5C7FFCC5C885}"/>
              </a:ext>
            </a:extLst>
          </p:cNvPr>
          <p:cNvSpPr/>
          <p:nvPr/>
        </p:nvSpPr>
        <p:spPr>
          <a:xfrm rot="10800000">
            <a:off x="1555652" y="310360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8" name="TextBox 67">
            <a:extLst>
              <a:ext uri="{FF2B5EF4-FFF2-40B4-BE49-F238E27FC236}">
                <a16:creationId xmlns:a16="http://schemas.microsoft.com/office/drawing/2014/main" id="{14E09961-7E88-4841-ACCD-A0E660E392CF}"/>
              </a:ext>
            </a:extLst>
          </p:cNvPr>
          <p:cNvSpPr txBox="1"/>
          <p:nvPr/>
        </p:nvSpPr>
        <p:spPr>
          <a:xfrm>
            <a:off x="-19146" y="325323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70" name="TextBox 69">
            <a:extLst>
              <a:ext uri="{FF2B5EF4-FFF2-40B4-BE49-F238E27FC236}">
                <a16:creationId xmlns:a16="http://schemas.microsoft.com/office/drawing/2014/main" id="{42221376-4495-BB47-8D65-017DCD767DCC}"/>
              </a:ext>
            </a:extLst>
          </p:cNvPr>
          <p:cNvSpPr txBox="1"/>
          <p:nvPr/>
        </p:nvSpPr>
        <p:spPr>
          <a:xfrm>
            <a:off x="597614" y="2699234"/>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cxnSp>
        <p:nvCxnSpPr>
          <p:cNvPr id="71" name="Straight Arrow Connector 70">
            <a:extLst>
              <a:ext uri="{FF2B5EF4-FFF2-40B4-BE49-F238E27FC236}">
                <a16:creationId xmlns:a16="http://schemas.microsoft.com/office/drawing/2014/main" id="{0D7F1A10-9923-A946-9535-308EA2E259F5}"/>
              </a:ext>
            </a:extLst>
          </p:cNvPr>
          <p:cNvCxnSpPr>
            <a:cxnSpLocks/>
          </p:cNvCxnSpPr>
          <p:nvPr/>
        </p:nvCxnSpPr>
        <p:spPr>
          <a:xfrm flipH="1">
            <a:off x="2279881" y="297623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6D06783-9A42-E46D-D6A2-1C53513D0C2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9C594B5D-5769-8BB3-1019-F657118B20B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10" name="Straight Connector 9">
            <a:extLst>
              <a:ext uri="{FF2B5EF4-FFF2-40B4-BE49-F238E27FC236}">
                <a16:creationId xmlns:a16="http://schemas.microsoft.com/office/drawing/2014/main" id="{77E44EF3-75ED-9228-C670-D836E893975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16A3961-15E9-75A6-38C3-C57632C89778}"/>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C33C08EF-5D0D-47A7-2231-2CD57F902766}"/>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
        <p:nvSpPr>
          <p:cNvPr id="18" name="Rectangle 17">
            <a:extLst>
              <a:ext uri="{FF2B5EF4-FFF2-40B4-BE49-F238E27FC236}">
                <a16:creationId xmlns:a16="http://schemas.microsoft.com/office/drawing/2014/main" id="{F90E6606-EE47-E8ED-8D52-113C93DCDC0D}"/>
              </a:ext>
            </a:extLst>
          </p:cNvPr>
          <p:cNvSpPr>
            <a:spLocks noChangeArrowheads="1"/>
          </p:cNvSpPr>
          <p:nvPr/>
        </p:nvSpPr>
        <p:spPr bwMode="auto">
          <a:xfrm>
            <a:off x="5410877" y="730748"/>
            <a:ext cx="3608609" cy="5812907"/>
          </a:xfrm>
          <a:prstGeom prst="rect">
            <a:avLst/>
          </a:prstGeom>
          <a:solidFill>
            <a:srgbClr val="A89988">
              <a:alpha val="80000"/>
            </a:srgbClr>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Helvetica Neue Regular" charset="0"/>
              <a:cs typeface="Helvetica Neue Regular" charset="0"/>
            </a:endParaRPr>
          </a:p>
        </p:txBody>
      </p:sp>
    </p:spTree>
    <p:extLst>
      <p:ext uri="{BB962C8B-B14F-4D97-AF65-F5344CB8AC3E}">
        <p14:creationId xmlns:p14="http://schemas.microsoft.com/office/powerpoint/2010/main" val="58524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2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2000"/>
                                        <p:tgtEl>
                                          <p:spTgt spid="6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2000"/>
                                        <p:tgtEl>
                                          <p:spTgt spid="6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2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9" grpId="0" animBg="1"/>
      <p:bldP spid="68" grpId="0"/>
      <p:bldP spid="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0" y="600083"/>
            <a:ext cx="91440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1: The Rich Get Richer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“I just bought new packaging machines and now my factory doubled production. I don’t need as many workers, so I’ve laid off a third of my workforce and I’m saving a bundle of money</a:t>
            </a:r>
            <a:r>
              <a:rPr lang="en-US" sz="2000" dirty="0">
                <a:solidFill>
                  <a:srgbClr val="000000"/>
                </a:solidFill>
                <a:latin typeface="Avenir Book" panose="02000503020000020003" pitchFamily="2" charset="0"/>
                <a:ea typeface="Avenir Medium" charset="0"/>
                <a:cs typeface="Avenir Medium" charset="0"/>
              </a:rPr>
              <a:t>.”</a:t>
            </a: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p:txBody>
      </p:sp>
      <p:sp>
        <p:nvSpPr>
          <p:cNvPr id="4" name="Rectangle 6"/>
          <p:cNvSpPr>
            <a:spLocks noChangeArrowheads="1"/>
          </p:cNvSpPr>
          <p:nvPr/>
        </p:nvSpPr>
        <p:spPr bwMode="auto">
          <a:xfrm>
            <a:off x="70338" y="5809528"/>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#1: PRIVATE OWNERSHIP</a:t>
            </a:r>
          </a:p>
        </p:txBody>
      </p:sp>
      <p:sp>
        <p:nvSpPr>
          <p:cNvPr id="5" name="TextBox 4"/>
          <p:cNvSpPr txBox="1"/>
          <p:nvPr/>
        </p:nvSpPr>
        <p:spPr>
          <a:xfrm>
            <a:off x="70337" y="3588374"/>
            <a:ext cx="1657928"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FBB673C0-1CCD-F29B-C211-BB9FD390317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F39360BE-5E64-4341-CC58-B7873A491ED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1866D2FE-C808-9480-EFBE-29E117DEC97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CA9A610-349E-3136-3B8B-7793A8E8F34B}"/>
              </a:ext>
            </a:extLst>
          </p:cNvPr>
          <p:cNvSpPr txBox="1"/>
          <p:nvPr/>
        </p:nvSpPr>
        <p:spPr>
          <a:xfrm>
            <a:off x="1532586" y="3588374"/>
            <a:ext cx="6645499" cy="1631216"/>
          </a:xfrm>
          <a:prstGeom prst="rect">
            <a:avLst/>
          </a:prstGeom>
          <a:noFill/>
          <a:ln>
            <a:noFill/>
          </a:ln>
        </p:spPr>
        <p:txBody>
          <a:bodyPr wrap="square" rtlCol="0">
            <a:spAutoFit/>
          </a:bodyPr>
          <a:lstStyle/>
          <a:p>
            <a:pPr marL="114300" indent="-101600" eaLnBrk="0" hangingPunct="0"/>
            <a:r>
              <a:rPr lang="en-US" sz="2000" dirty="0">
                <a:ln w="0"/>
                <a:solidFill>
                  <a:srgbClr val="000000"/>
                </a:solidFill>
                <a:latin typeface="Avenir Book" panose="02000503020000020003" pitchFamily="2" charset="0"/>
                <a:ea typeface="Avenir Medium" charset="0"/>
                <a:cs typeface="Avenir Medium" charset="0"/>
              </a:rPr>
              <a:t>“That sounds awful. I don’t want to lay off my dedicated workers.”</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91749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20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2000"/>
                                        <p:tgtEl>
                                          <p:spTgt spid="5">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20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2000"/>
                                        <p:tgtEl>
                                          <p:spTgt spid="5">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2000"/>
                                        <p:tgtEl>
                                          <p:spTgt spid="8">
                                            <p:txEl>
                                              <p:pRg st="2" end="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
                                            <p:txEl>
                                              <p:pRg st="3" end="3"/>
                                            </p:txEl>
                                          </p:spTgt>
                                        </p:tgtEl>
                                        <p:attrNameLst>
                                          <p:attrName>style.visibility</p:attrName>
                                        </p:attrNameLst>
                                      </p:cBhvr>
                                      <p:to>
                                        <p:strVal val="visible"/>
                                      </p:to>
                                    </p:set>
                                    <p:animEffect transition="in" filter="fade">
                                      <p:cBhvr>
                                        <p:cTn id="34" dur="2000"/>
                                        <p:tgtEl>
                                          <p:spTgt spid="8">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0" y="601335"/>
            <a:ext cx="9144000" cy="53860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2: Gaming the System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marL="238125" indent="-238125"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“We’re planning on using a new, less expensive sweetener that has controversial side-effects, but as soon as we convince the government to approve it, we’re going to make a bundle.” </a:t>
            </a:r>
          </a:p>
          <a:p>
            <a:pPr marL="238125" indent="-238125"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5" name="Rectangle 6"/>
          <p:cNvSpPr>
            <a:spLocks noChangeArrowheads="1"/>
          </p:cNvSpPr>
          <p:nvPr/>
        </p:nvSpPr>
        <p:spPr bwMode="auto">
          <a:xfrm>
            <a:off x="70337" y="5794839"/>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#2: TOP-DOWN GOVERNANCE</a:t>
            </a:r>
          </a:p>
        </p:txBody>
      </p:sp>
      <p:sp>
        <p:nvSpPr>
          <p:cNvPr id="3" name="Rectangle 2">
            <a:extLst>
              <a:ext uri="{FF2B5EF4-FFF2-40B4-BE49-F238E27FC236}">
                <a16:creationId xmlns:a16="http://schemas.microsoft.com/office/drawing/2014/main" id="{31304B59-3BB6-8440-20EF-B243B05A958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CD49CD5D-8D8B-5C7B-7A7D-E197F605AFC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0EAFFCAF-21CE-772A-2B85-8136ACEC976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D4509E5-71A3-50D1-A706-74A38EEC05E9}"/>
              </a:ext>
            </a:extLst>
          </p:cNvPr>
          <p:cNvSpPr txBox="1"/>
          <p:nvPr/>
        </p:nvSpPr>
        <p:spPr>
          <a:xfrm>
            <a:off x="70337" y="3588374"/>
            <a:ext cx="1657928"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10" name="TextBox 9">
            <a:extLst>
              <a:ext uri="{FF2B5EF4-FFF2-40B4-BE49-F238E27FC236}">
                <a16:creationId xmlns:a16="http://schemas.microsoft.com/office/drawing/2014/main" id="{602752EE-5F0C-519C-EE57-425AF7F0CEEB}"/>
              </a:ext>
            </a:extLst>
          </p:cNvPr>
          <p:cNvSpPr txBox="1"/>
          <p:nvPr/>
        </p:nvSpPr>
        <p:spPr>
          <a:xfrm>
            <a:off x="1532586" y="3588374"/>
            <a:ext cx="6800045" cy="1631216"/>
          </a:xfrm>
          <a:prstGeom prst="rect">
            <a:avLst/>
          </a:prstGeom>
          <a:noFill/>
          <a:ln>
            <a:noFill/>
          </a:ln>
        </p:spPr>
        <p:txBody>
          <a:bodyPr wrap="square" rtlCol="0">
            <a:spAutoFit/>
          </a:bodyPr>
          <a:lstStyle/>
          <a:p>
            <a:pPr marL="127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 idea will keep me up at night. I don’t want to harm </a:t>
            </a:r>
          </a:p>
          <a:p>
            <a:pPr marL="1143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my customers.”</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78924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2000"/>
                                        <p:tgtEl>
                                          <p:spTgt spid="1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20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2000"/>
                                        <p:tgtEl>
                                          <p:spTgt spid="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20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fade">
                                      <p:cBhvr>
                                        <p:cTn id="31" dur="2000"/>
                                        <p:tgtEl>
                                          <p:spTgt spid="9">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xEl>
                                              <p:pRg st="3" end="3"/>
                                            </p:txEl>
                                          </p:spTgt>
                                        </p:tgtEl>
                                        <p:attrNameLst>
                                          <p:attrName>style.visibility</p:attrName>
                                        </p:attrNameLst>
                                      </p:cBhvr>
                                      <p:to>
                                        <p:strVal val="visible"/>
                                      </p:to>
                                    </p:set>
                                    <p:animEffect transition="in" filter="fade">
                                      <p:cBhvr>
                                        <p:cTn id="34" dur="2000"/>
                                        <p:tgtEl>
                                          <p:spTgt spid="10">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Effect transition="in" filter="fade">
                                      <p:cBhvr>
                                        <p:cTn id="37" dur="2000"/>
                                        <p:tgtEl>
                                          <p:spTgt spid="1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70338" y="5796322"/>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#3: INDIVIDUALS AT RISK</a:t>
            </a:r>
          </a:p>
        </p:txBody>
      </p:sp>
      <p:sp>
        <p:nvSpPr>
          <p:cNvPr id="6" name="Text Box 4"/>
          <p:cNvSpPr txBox="1">
            <a:spLocks noChangeArrowheads="1"/>
          </p:cNvSpPr>
          <p:nvPr/>
        </p:nvSpPr>
        <p:spPr bwMode="auto">
          <a:xfrm>
            <a:off x="0" y="600083"/>
            <a:ext cx="9144000" cy="523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3: Kicked to the Curb</a:t>
            </a:r>
            <a:r>
              <a:rPr lang="en-US" sz="2800" dirty="0">
                <a:solidFill>
                  <a:srgbClr val="000000"/>
                </a:solidFill>
                <a:latin typeface="Avenir Book" panose="02000503020000020003" pitchFamily="2" charset="0"/>
                <a:ea typeface="Avenir Medium" charset="0"/>
                <a:cs typeface="Avenir Medium" charset="0"/>
              </a:rPr>
              <a:t>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“Even though sales are down, our numbers look good because we cut our workers’ pension plan and health benefits. We’ve saved an enormous amount of money.”</a:t>
            </a:r>
            <a:endParaRPr lang="en-US" sz="2000" dirty="0">
              <a:solidFill>
                <a:srgbClr val="000000"/>
              </a:solidFill>
              <a:latin typeface="Avenir Book" panose="02000503020000020003" pitchFamily="2" charset="0"/>
              <a:ea typeface="Avenir Medium" charset="0"/>
              <a:cs typeface="Avenir Medium" charset="0"/>
            </a:endParaRP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9C5C40FB-D6C0-58C8-817E-6D350BC3DD6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8" name="Rectangle 7">
            <a:extLst>
              <a:ext uri="{FF2B5EF4-FFF2-40B4-BE49-F238E27FC236}">
                <a16:creationId xmlns:a16="http://schemas.microsoft.com/office/drawing/2014/main" id="{07793EF0-CEE1-0B5B-EF94-78AA6F6EAA9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A9FAC34F-A996-B5BD-38D3-CC726826281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BB63A1F-E2FD-956C-63BF-1BAA6C3E4A99}"/>
              </a:ext>
            </a:extLst>
          </p:cNvPr>
          <p:cNvSpPr txBox="1"/>
          <p:nvPr/>
        </p:nvSpPr>
        <p:spPr>
          <a:xfrm>
            <a:off x="70337" y="3588374"/>
            <a:ext cx="1657928"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7" name="TextBox 6">
            <a:extLst>
              <a:ext uri="{FF2B5EF4-FFF2-40B4-BE49-F238E27FC236}">
                <a16:creationId xmlns:a16="http://schemas.microsoft.com/office/drawing/2014/main" id="{7CEE6D2E-DB95-BB1C-BB09-61FF10A83492}"/>
              </a:ext>
            </a:extLst>
          </p:cNvPr>
          <p:cNvSpPr txBox="1"/>
          <p:nvPr/>
        </p:nvSpPr>
        <p:spPr>
          <a:xfrm>
            <a:off x="1532586" y="3588374"/>
            <a:ext cx="6800045" cy="1631216"/>
          </a:xfrm>
          <a:prstGeom prst="rect">
            <a:avLst/>
          </a:prstGeom>
          <a:noFill/>
          <a:ln>
            <a:noFill/>
          </a:ln>
        </p:spPr>
        <p:txBody>
          <a:bodyPr wrap="square" rtlCol="0">
            <a:spAutoFit/>
          </a:bodyPr>
          <a:lstStyle/>
          <a:p>
            <a:pPr marL="127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“What a terrible idea! I don’t want to create hardship for </a:t>
            </a:r>
          </a:p>
          <a:p>
            <a:pPr marL="1143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my employees.”</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25145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2000"/>
                                        <p:tgtEl>
                                          <p:spTgt spid="7">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20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20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2000"/>
                                        <p:tgtEl>
                                          <p:spTgt spid="2">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fade">
                                      <p:cBhvr>
                                        <p:cTn id="34" dur="2000"/>
                                        <p:tgtEl>
                                          <p:spTgt spid="7">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2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70337" y="5792268"/>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#4: PRODUCTION FOR PROFIT</a:t>
            </a:r>
          </a:p>
        </p:txBody>
      </p:sp>
      <p:sp>
        <p:nvSpPr>
          <p:cNvPr id="6" name="Text Box 4"/>
          <p:cNvSpPr txBox="1">
            <a:spLocks noChangeArrowheads="1"/>
          </p:cNvSpPr>
          <p:nvPr/>
        </p:nvSpPr>
        <p:spPr bwMode="auto">
          <a:xfrm>
            <a:off x="0" y="600083"/>
            <a:ext cx="9144000" cy="517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4: Go Big or Go Home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“Our firm is struggling so I’m going to hire a marketing firm and fund research to convince people that chocolate makes them sexier, sportier, happier, healthier, and smarter.”</a:t>
            </a: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F3535791-53D4-4EDA-B521-CFA6B8015B8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D0174DA7-764E-C407-D8F6-9B284A0B93E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7CE7AA31-ADB3-70FB-D07C-1415891BF83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57F4456-3EF1-BCC8-4EF4-43EB18F99A52}"/>
              </a:ext>
            </a:extLst>
          </p:cNvPr>
          <p:cNvSpPr txBox="1"/>
          <p:nvPr/>
        </p:nvSpPr>
        <p:spPr>
          <a:xfrm>
            <a:off x="70337" y="3588374"/>
            <a:ext cx="1657928" cy="1015663"/>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9" name="TextBox 8">
            <a:extLst>
              <a:ext uri="{FF2B5EF4-FFF2-40B4-BE49-F238E27FC236}">
                <a16:creationId xmlns:a16="http://schemas.microsoft.com/office/drawing/2014/main" id="{4D7EA5FE-8FAA-3AC1-EE58-E2BB00F85243}"/>
              </a:ext>
            </a:extLst>
          </p:cNvPr>
          <p:cNvSpPr txBox="1"/>
          <p:nvPr/>
        </p:nvSpPr>
        <p:spPr>
          <a:xfrm>
            <a:off x="1532586" y="3588374"/>
            <a:ext cx="6800045" cy="1323439"/>
          </a:xfrm>
          <a:prstGeom prst="rect">
            <a:avLst/>
          </a:prstGeom>
          <a:noFill/>
          <a:ln>
            <a:noFill/>
          </a:ln>
        </p:spPr>
        <p:txBody>
          <a:bodyPr wrap="square" rtlCol="0">
            <a:spAutoFit/>
          </a:bodyPr>
          <a:lstStyle/>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“That’s just wrong! I don’t want to lie.”</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20484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2000"/>
                                        <p:tgtEl>
                                          <p:spTgt spid="5">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20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2000"/>
                                        <p:tgtEl>
                                          <p:spTgt spid="5">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animEffect transition="in" filter="fade">
                                      <p:cBhvr>
                                        <p:cTn id="31" dur="2000"/>
                                        <p:tgtEl>
                                          <p:spTgt spid="9">
                                            <p:txEl>
                                              <p:pRg st="2" end="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fade">
                                      <p:cBhvr>
                                        <p:cTn id="34" dur="2000"/>
                                        <p:tgtEl>
                                          <p:spTgt spid="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0" y="600081"/>
            <a:ext cx="9144000" cy="535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5: Planet in Peril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“We instituted a night shift to increase production and profit. Of course, we’ve had to find more suppliers because we need twice as much milk, sugar, and other ingredients.” </a:t>
            </a:r>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4" name="Rectangle 6"/>
          <p:cNvSpPr>
            <a:spLocks noChangeArrowheads="1"/>
          </p:cNvSpPr>
          <p:nvPr/>
        </p:nvSpPr>
        <p:spPr bwMode="auto">
          <a:xfrm>
            <a:off x="70338" y="5806445"/>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#5: UNSUSTAINABLE GROWTH</a:t>
            </a:r>
          </a:p>
        </p:txBody>
      </p:sp>
      <p:sp>
        <p:nvSpPr>
          <p:cNvPr id="3" name="Rectangle 2">
            <a:extLst>
              <a:ext uri="{FF2B5EF4-FFF2-40B4-BE49-F238E27FC236}">
                <a16:creationId xmlns:a16="http://schemas.microsoft.com/office/drawing/2014/main" id="{3C6868C3-A3E2-BB91-B768-E4D76A5DB4F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340D5FFC-17DD-7DF5-DFAF-7CEF03BF5BB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B7CE9959-8534-266C-4E9E-8818EDC2DB7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C8B072F-FBC9-A810-CCB6-32DF0EB85BEB}"/>
              </a:ext>
            </a:extLst>
          </p:cNvPr>
          <p:cNvSpPr txBox="1"/>
          <p:nvPr/>
        </p:nvSpPr>
        <p:spPr>
          <a:xfrm>
            <a:off x="70337" y="3588374"/>
            <a:ext cx="1657928"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9" name="TextBox 8">
            <a:extLst>
              <a:ext uri="{FF2B5EF4-FFF2-40B4-BE49-F238E27FC236}">
                <a16:creationId xmlns:a16="http://schemas.microsoft.com/office/drawing/2014/main" id="{E8EA2BDB-FC42-1DAB-1D0C-6BFE85234ED7}"/>
              </a:ext>
            </a:extLst>
          </p:cNvPr>
          <p:cNvSpPr txBox="1"/>
          <p:nvPr/>
        </p:nvSpPr>
        <p:spPr>
          <a:xfrm>
            <a:off x="1532586" y="3572085"/>
            <a:ext cx="6645499" cy="1631216"/>
          </a:xfrm>
          <a:prstGeom prst="rect">
            <a:avLst/>
          </a:prstGeom>
          <a:noFill/>
          <a:ln>
            <a:noFill/>
          </a:ln>
        </p:spPr>
        <p:txBody>
          <a:bodyPr wrap="square" rtlCol="0">
            <a:spAutoFit/>
          </a:bodyPr>
          <a:lstStyle/>
          <a:p>
            <a:pPr marL="114300" indent="-1016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“That’s the type of idea that ruins the planet. I don’t want to destroy the environment.”</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10373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2000"/>
                                        <p:tgtEl>
                                          <p:spTgt spid="5">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20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2000"/>
                                        <p:tgtEl>
                                          <p:spTgt spid="5">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animEffect transition="in" filter="fade">
                                      <p:cBhvr>
                                        <p:cTn id="31" dur="2000"/>
                                        <p:tgtEl>
                                          <p:spTgt spid="9">
                                            <p:txEl>
                                              <p:pRg st="2" end="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fade">
                                      <p:cBhvr>
                                        <p:cTn id="34" dur="2000"/>
                                        <p:tgtEl>
                                          <p:spTgt spid="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1" y="600082"/>
            <a:ext cx="9144000" cy="52937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000000"/>
                </a:solidFill>
                <a:latin typeface="Avenir Book" panose="02000503020000020003" pitchFamily="2" charset="0"/>
                <a:ea typeface="Avenir Medium" charset="0"/>
                <a:cs typeface="Avenir Medium" charset="0"/>
              </a:rPr>
              <a:t>The Pressure for Bad in Capitalism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6: Race to the Bottom</a:t>
            </a:r>
            <a:r>
              <a:rPr lang="en-US" sz="2800" dirty="0">
                <a:solidFill>
                  <a:srgbClr val="000000"/>
                </a:solidFill>
                <a:latin typeface="Avenir Book" panose="02000503020000020003" pitchFamily="2" charset="0"/>
                <a:ea typeface="Avenir Medium" charset="0"/>
                <a:cs typeface="Avenir Medium" charset="0"/>
              </a:rPr>
              <a:t>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marL="177800" indent="-163513"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Our company is planning to move to a country with cheaper labor. We will only have to pay $1 per hour instead of $15. We’ll rake in the profits.”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4" name="Rectangle 6"/>
          <p:cNvSpPr>
            <a:spLocks noChangeArrowheads="1"/>
          </p:cNvSpPr>
          <p:nvPr/>
        </p:nvSpPr>
        <p:spPr bwMode="auto">
          <a:xfrm>
            <a:off x="70337" y="5796321"/>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000000"/>
                </a:solidFill>
                <a:latin typeface="Avenir Book" panose="02000503020000020003" pitchFamily="2" charset="0"/>
                <a:ea typeface="Avenir Medium" charset="0"/>
                <a:cs typeface="Avenir Medium" charset="0"/>
              </a:rPr>
              <a:t>Core Point of Capitalism #6: UNHEALTHY COMMUNITIES</a:t>
            </a:r>
          </a:p>
        </p:txBody>
      </p:sp>
      <p:sp>
        <p:nvSpPr>
          <p:cNvPr id="3" name="Rectangle 2">
            <a:extLst>
              <a:ext uri="{FF2B5EF4-FFF2-40B4-BE49-F238E27FC236}">
                <a16:creationId xmlns:a16="http://schemas.microsoft.com/office/drawing/2014/main" id="{F1B465B1-56CE-99A1-CFE6-10D1196348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9DA90F81-C5D8-2089-2244-10A4274F33D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FD33971-1049-E586-79CA-F2104C7CC52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A47B996-0C3A-7DC0-7884-AED9E7A80110}"/>
              </a:ext>
            </a:extLst>
          </p:cNvPr>
          <p:cNvSpPr txBox="1"/>
          <p:nvPr/>
        </p:nvSpPr>
        <p:spPr>
          <a:xfrm>
            <a:off x="70337" y="3588374"/>
            <a:ext cx="1657928"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10" name="TextBox 9">
            <a:extLst>
              <a:ext uri="{FF2B5EF4-FFF2-40B4-BE49-F238E27FC236}">
                <a16:creationId xmlns:a16="http://schemas.microsoft.com/office/drawing/2014/main" id="{DA09F442-0757-E13A-BFB4-D654AECDA0DB}"/>
              </a:ext>
            </a:extLst>
          </p:cNvPr>
          <p:cNvSpPr txBox="1"/>
          <p:nvPr/>
        </p:nvSpPr>
        <p:spPr>
          <a:xfrm>
            <a:off x="1532586" y="3572085"/>
            <a:ext cx="6645499" cy="1631216"/>
          </a:xfrm>
          <a:prstGeom prst="rect">
            <a:avLst/>
          </a:prstGeom>
          <a:noFill/>
          <a:ln>
            <a:noFill/>
          </a:ln>
        </p:spPr>
        <p:txBody>
          <a:bodyPr wrap="square" rtlCol="0">
            <a:spAutoFit/>
          </a:bodyPr>
          <a:lstStyle/>
          <a:p>
            <a:pPr marL="12700" lvl="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“Count me out. I don’t want to do devastate </a:t>
            </a:r>
          </a:p>
          <a:p>
            <a:pPr marL="114300" lvl="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communities here and in the developing world.”</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“So don’t do it</a:t>
            </a:r>
            <a:r>
              <a:rPr lang="is-IS" sz="2000" dirty="0">
                <a:ln w="0"/>
                <a:solidFill>
                  <a:srgbClr val="000000"/>
                </a:solidFill>
                <a:latin typeface="Avenir Book" panose="02000503020000020003" pitchFamily="2" charset="0"/>
                <a:ea typeface="Avenir Medium" charset="0"/>
                <a:cs typeface="Avenir Medium" charset="0"/>
              </a:rPr>
              <a:t>!”</a:t>
            </a:r>
          </a:p>
          <a:p>
            <a:pPr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“But if you do it and I don‘t, I won‘t survive. So I must do </a:t>
            </a:r>
          </a:p>
          <a:p>
            <a:pPr marL="114300"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it, too.“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88604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2000"/>
                                        <p:tgtEl>
                                          <p:spTgt spid="10">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20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2000"/>
                                        <p:tgtEl>
                                          <p:spTgt spid="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20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fade">
                                      <p:cBhvr>
                                        <p:cTn id="31" dur="2000"/>
                                        <p:tgtEl>
                                          <p:spTgt spid="9">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xEl>
                                              <p:pRg st="3" end="3"/>
                                            </p:txEl>
                                          </p:spTgt>
                                        </p:tgtEl>
                                        <p:attrNameLst>
                                          <p:attrName>style.visibility</p:attrName>
                                        </p:attrNameLst>
                                      </p:cBhvr>
                                      <p:to>
                                        <p:strVal val="visible"/>
                                      </p:to>
                                    </p:set>
                                    <p:animEffect transition="in" filter="fade">
                                      <p:cBhvr>
                                        <p:cTn id="34" dur="2000"/>
                                        <p:tgtEl>
                                          <p:spTgt spid="10">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Effect transition="in" filter="fade">
                                      <p:cBhvr>
                                        <p:cTn id="37" dur="2000"/>
                                        <p:tgtEl>
                                          <p:spTgt spid="1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70217" y="1404510"/>
            <a:ext cx="4835671" cy="4835671"/>
          </a:xfrm>
          <a:prstGeom prst="rect">
            <a:avLst/>
          </a:prstGeom>
        </p:spPr>
      </p:pic>
      <p:sp>
        <p:nvSpPr>
          <p:cNvPr id="46" name="Text Box 4"/>
          <p:cNvSpPr txBox="1">
            <a:spLocks noChangeArrowheads="1"/>
          </p:cNvSpPr>
          <p:nvPr/>
        </p:nvSpPr>
        <p:spPr bwMode="auto">
          <a:xfrm>
            <a:off x="-1703" y="1929449"/>
            <a:ext cx="9144000" cy="3031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Private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Top-Down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Individuals at Risk</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Profit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Unsustainable Growth</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Unhealthy Communities</a:t>
            </a:r>
          </a:p>
        </p:txBody>
      </p:sp>
      <p:sp>
        <p:nvSpPr>
          <p:cNvPr id="5" name="Rectangle 4">
            <a:extLst>
              <a:ext uri="{FF2B5EF4-FFF2-40B4-BE49-F238E27FC236}">
                <a16:creationId xmlns:a16="http://schemas.microsoft.com/office/drawing/2014/main" id="{9030E385-2FB8-B352-0C27-DAF7CD142462}"/>
              </a:ext>
            </a:extLst>
          </p:cNvPr>
          <p:cNvSpPr/>
          <p:nvPr/>
        </p:nvSpPr>
        <p:spPr>
          <a:xfrm>
            <a:off x="0" y="5514641"/>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unsolvable?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rotten to the core! </a:t>
            </a:r>
          </a:p>
        </p:txBody>
      </p:sp>
      <p:sp>
        <p:nvSpPr>
          <p:cNvPr id="4" name="Rectangle 3">
            <a:extLst>
              <a:ext uri="{FF2B5EF4-FFF2-40B4-BE49-F238E27FC236}">
                <a16:creationId xmlns:a16="http://schemas.microsoft.com/office/drawing/2014/main" id="{37BBA6E8-C270-08C1-E678-C90C4773164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B8130CA9-9324-7FA1-6BDA-E5E4ECD949A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5051C6BC-68A3-277B-62EB-ABC8083F256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4F9A72B-9924-BB17-6F7F-63C2A7009205}"/>
              </a:ext>
            </a:extLst>
          </p:cNvPr>
          <p:cNvSpPr/>
          <p:nvPr/>
        </p:nvSpPr>
        <p:spPr>
          <a:xfrm>
            <a:off x="0" y="475726"/>
            <a:ext cx="9144000" cy="1231106"/>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(Unsolvable)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Capitalism</a:t>
            </a:r>
          </a:p>
        </p:txBody>
      </p:sp>
    </p:spTree>
    <p:extLst>
      <p:ext uri="{BB962C8B-B14F-4D97-AF65-F5344CB8AC3E}">
        <p14:creationId xmlns:p14="http://schemas.microsoft.com/office/powerpoint/2010/main" val="265037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xEl>
                                              <p:pRg st="2" end="2"/>
                                            </p:txEl>
                                          </p:spTgt>
                                        </p:tgtEl>
                                        <p:attrNameLst>
                                          <p:attrName>style.visibility</p:attrName>
                                        </p:attrNameLst>
                                      </p:cBhvr>
                                      <p:to>
                                        <p:strVal val="visible"/>
                                      </p:to>
                                    </p:set>
                                    <p:animEffect transition="in" filter="fade">
                                      <p:cBhvr>
                                        <p:cTn id="12" dur="2000"/>
                                        <p:tgtEl>
                                          <p:spTgt spid="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
                                            <p:txEl>
                                              <p:pRg st="3" end="3"/>
                                            </p:txEl>
                                          </p:spTgt>
                                        </p:tgtEl>
                                        <p:attrNameLst>
                                          <p:attrName>style.visibility</p:attrName>
                                        </p:attrNameLst>
                                      </p:cBhvr>
                                      <p:to>
                                        <p:strVal val="visible"/>
                                      </p:to>
                                    </p:set>
                                    <p:animEffect transition="in" filter="fade">
                                      <p:cBhvr>
                                        <p:cTn id="17" dur="2000"/>
                                        <p:tgtEl>
                                          <p:spTgt spid="4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
                                            <p:txEl>
                                              <p:pRg st="4" end="4"/>
                                            </p:txEl>
                                          </p:spTgt>
                                        </p:tgtEl>
                                        <p:attrNameLst>
                                          <p:attrName>style.visibility</p:attrName>
                                        </p:attrNameLst>
                                      </p:cBhvr>
                                      <p:to>
                                        <p:strVal val="visible"/>
                                      </p:to>
                                    </p:set>
                                    <p:animEffect transition="in" filter="fade">
                                      <p:cBhvr>
                                        <p:cTn id="22" dur="2000"/>
                                        <p:tgtEl>
                                          <p:spTgt spid="4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iterate type="lt">
                                    <p:tmPct val="0"/>
                                  </p:iterate>
                                  <p:childTnLst>
                                    <p:set>
                                      <p:cBhvr>
                                        <p:cTn id="26" dur="1" fill="hold">
                                          <p:stCondLst>
                                            <p:cond delay="0"/>
                                          </p:stCondLst>
                                        </p:cTn>
                                        <p:tgtEl>
                                          <p:spTgt spid="46">
                                            <p:txEl>
                                              <p:pRg st="5" end="5"/>
                                            </p:txEl>
                                          </p:spTgt>
                                        </p:tgtEl>
                                        <p:attrNameLst>
                                          <p:attrName>style.visibility</p:attrName>
                                        </p:attrNameLst>
                                      </p:cBhvr>
                                      <p:to>
                                        <p:strVal val="visible"/>
                                      </p:to>
                                    </p:set>
                                    <p:animEffect transition="in" filter="fade">
                                      <p:cBhvr>
                                        <p:cTn id="27" dur="2000"/>
                                        <p:tgtEl>
                                          <p:spTgt spid="4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iterate type="lt">
                                    <p:tmPct val="0"/>
                                  </p:iterate>
                                  <p:childTnLst>
                                    <p:set>
                                      <p:cBhvr>
                                        <p:cTn id="31" dur="1" fill="hold">
                                          <p:stCondLst>
                                            <p:cond delay="0"/>
                                          </p:stCondLst>
                                        </p:cTn>
                                        <p:tgtEl>
                                          <p:spTgt spid="46">
                                            <p:txEl>
                                              <p:pRg st="6" end="6"/>
                                            </p:txEl>
                                          </p:spTgt>
                                        </p:tgtEl>
                                        <p:attrNameLst>
                                          <p:attrName>style.visibility</p:attrName>
                                        </p:attrNameLst>
                                      </p:cBhvr>
                                      <p:to>
                                        <p:strVal val="visible"/>
                                      </p:to>
                                    </p:set>
                                    <p:animEffect transition="in" filter="fade">
                                      <p:cBhvr>
                                        <p:cTn id="32" dur="2000"/>
                                        <p:tgtEl>
                                          <p:spTgt spid="4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iterate type="lt">
                                    <p:tmPct val="0"/>
                                  </p:iterate>
                                  <p:childTnLst>
                                    <p:set>
                                      <p:cBhvr>
                                        <p:cTn id="36" dur="1" fill="hold">
                                          <p:stCondLst>
                                            <p:cond delay="0"/>
                                          </p:stCondLst>
                                        </p:cTn>
                                        <p:tgtEl>
                                          <p:spTgt spid="46">
                                            <p:txEl>
                                              <p:pRg st="7" end="7"/>
                                            </p:txEl>
                                          </p:spTgt>
                                        </p:tgtEl>
                                        <p:attrNameLst>
                                          <p:attrName>style.visibility</p:attrName>
                                        </p:attrNameLst>
                                      </p:cBhvr>
                                      <p:to>
                                        <p:strVal val="visible"/>
                                      </p:to>
                                    </p:set>
                                    <p:animEffect transition="in" filter="fade">
                                      <p:cBhvr>
                                        <p:cTn id="37" dur="2000"/>
                                        <p:tgtEl>
                                          <p:spTgt spid="4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9033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981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342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411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765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2889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2843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362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723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792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146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270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3146"/>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3562"/>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372910"/>
            <a:ext cx="520700" cy="622300"/>
          </a:xfrm>
          <a:prstGeom prst="rect">
            <a:avLst/>
          </a:prstGeom>
        </p:spPr>
      </p:pic>
      <p:sp>
        <p:nvSpPr>
          <p:cNvPr id="29" name="Rectangle 28">
            <a:extLst>
              <a:ext uri="{FF2B5EF4-FFF2-40B4-BE49-F238E27FC236}">
                <a16:creationId xmlns:a16="http://schemas.microsoft.com/office/drawing/2014/main" id="{CF9EF0DC-2728-F34A-9948-BF004909D9E1}"/>
              </a:ext>
            </a:extLst>
          </p:cNvPr>
          <p:cNvSpPr/>
          <p:nvPr/>
        </p:nvSpPr>
        <p:spPr>
          <a:xfrm>
            <a:off x="331390" y="13021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Rectangle 29">
            <a:extLst>
              <a:ext uri="{FF2B5EF4-FFF2-40B4-BE49-F238E27FC236}">
                <a16:creationId xmlns:a16="http://schemas.microsoft.com/office/drawing/2014/main" id="{DCB45EC5-90BD-8947-97F7-01DA0CD1BB1A}"/>
              </a:ext>
            </a:extLst>
          </p:cNvPr>
          <p:cNvSpPr/>
          <p:nvPr/>
        </p:nvSpPr>
        <p:spPr>
          <a:xfrm>
            <a:off x="303303" y="2889937"/>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1" name="Triangle 30">
            <a:extLst>
              <a:ext uri="{FF2B5EF4-FFF2-40B4-BE49-F238E27FC236}">
                <a16:creationId xmlns:a16="http://schemas.microsoft.com/office/drawing/2014/main" id="{B603BC03-359E-B64C-91D1-9203163507C0}"/>
              </a:ext>
            </a:extLst>
          </p:cNvPr>
          <p:cNvSpPr/>
          <p:nvPr/>
        </p:nvSpPr>
        <p:spPr>
          <a:xfrm rot="10800000">
            <a:off x="1545534" y="15321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2" name="Triangle 31">
            <a:extLst>
              <a:ext uri="{FF2B5EF4-FFF2-40B4-BE49-F238E27FC236}">
                <a16:creationId xmlns:a16="http://schemas.microsoft.com/office/drawing/2014/main" id="{C270F36B-5FC3-534E-BC02-900026F80838}"/>
              </a:ext>
            </a:extLst>
          </p:cNvPr>
          <p:cNvSpPr/>
          <p:nvPr/>
        </p:nvSpPr>
        <p:spPr>
          <a:xfrm rot="10800000">
            <a:off x="1555652" y="310360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3" name="TextBox 32">
            <a:extLst>
              <a:ext uri="{FF2B5EF4-FFF2-40B4-BE49-F238E27FC236}">
                <a16:creationId xmlns:a16="http://schemas.microsoft.com/office/drawing/2014/main" id="{694B6425-ADE5-684C-9A47-8EADC9E71965}"/>
              </a:ext>
            </a:extLst>
          </p:cNvPr>
          <p:cNvSpPr txBox="1"/>
          <p:nvPr/>
        </p:nvSpPr>
        <p:spPr>
          <a:xfrm>
            <a:off x="351520" y="1113754"/>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36" name="TextBox 35">
            <a:extLst>
              <a:ext uri="{FF2B5EF4-FFF2-40B4-BE49-F238E27FC236}">
                <a16:creationId xmlns:a16="http://schemas.microsoft.com/office/drawing/2014/main" id="{93254F0F-E584-5B49-A62C-7067C0598F62}"/>
              </a:ext>
            </a:extLst>
          </p:cNvPr>
          <p:cNvSpPr txBox="1"/>
          <p:nvPr/>
        </p:nvSpPr>
        <p:spPr>
          <a:xfrm>
            <a:off x="405983" y="2699234"/>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grpSp>
        <p:nvGrpSpPr>
          <p:cNvPr id="37" name="Group 36">
            <a:extLst>
              <a:ext uri="{FF2B5EF4-FFF2-40B4-BE49-F238E27FC236}">
                <a16:creationId xmlns:a16="http://schemas.microsoft.com/office/drawing/2014/main" id="{11FF76DD-AB04-E547-91E8-54E2EE1BCE8F}"/>
              </a:ext>
            </a:extLst>
          </p:cNvPr>
          <p:cNvGrpSpPr/>
          <p:nvPr/>
        </p:nvGrpSpPr>
        <p:grpSpPr>
          <a:xfrm>
            <a:off x="1682652" y="1393210"/>
            <a:ext cx="1444030" cy="1583023"/>
            <a:chOff x="1165820" y="853850"/>
            <a:chExt cx="1444030" cy="1583023"/>
          </a:xfrm>
        </p:grpSpPr>
        <p:cxnSp>
          <p:nvCxnSpPr>
            <p:cNvPr id="38" name="Straight Connector 37">
              <a:extLst>
                <a:ext uri="{FF2B5EF4-FFF2-40B4-BE49-F238E27FC236}">
                  <a16:creationId xmlns:a16="http://schemas.microsoft.com/office/drawing/2014/main" id="{5A0B3DFE-8E32-E942-9782-39AF498E8D46}"/>
                </a:ext>
              </a:extLst>
            </p:cNvPr>
            <p:cNvCxnSpPr>
              <a:cxnSpLocks/>
            </p:cNvCxnSpPr>
            <p:nvPr/>
          </p:nvCxnSpPr>
          <p:spPr>
            <a:xfrm>
              <a:off x="1165820" y="853850"/>
              <a:ext cx="14383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7102A45-BA15-EB4E-AC52-426147C9D168}"/>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BF058A9-7C31-C747-B3AB-73BD7B6AD030}"/>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679D1103-3650-8148-9C04-9EF39DA6BBE4}"/>
              </a:ext>
            </a:extLst>
          </p:cNvPr>
          <p:cNvGrpSpPr/>
          <p:nvPr/>
        </p:nvGrpSpPr>
        <p:grpSpPr>
          <a:xfrm>
            <a:off x="1911897" y="1564983"/>
            <a:ext cx="1398740" cy="1583023"/>
            <a:chOff x="567278" y="853850"/>
            <a:chExt cx="1398740" cy="1583023"/>
          </a:xfrm>
        </p:grpSpPr>
        <p:cxnSp>
          <p:nvCxnSpPr>
            <p:cNvPr id="47" name="Straight Connector 46">
              <a:extLst>
                <a:ext uri="{FF2B5EF4-FFF2-40B4-BE49-F238E27FC236}">
                  <a16:creationId xmlns:a16="http://schemas.microsoft.com/office/drawing/2014/main" id="{A8748A2B-DA22-0A43-BA58-CC691AA7E343}"/>
                </a:ext>
              </a:extLst>
            </p:cNvPr>
            <p:cNvCxnSpPr>
              <a:cxnSpLocks/>
            </p:cNvCxnSpPr>
            <p:nvPr/>
          </p:nvCxnSpPr>
          <p:spPr>
            <a:xfrm>
              <a:off x="1175557" y="853850"/>
              <a:ext cx="7888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A55AF7F-6231-8841-82CF-9509F8B627EA}"/>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0E95A8E-4DCF-9243-B641-D3C5B4FC1E64}"/>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CF46AEEF-55FA-1241-90EE-5E4BB1C3D155}"/>
              </a:ext>
            </a:extLst>
          </p:cNvPr>
          <p:cNvGrpSpPr/>
          <p:nvPr/>
        </p:nvGrpSpPr>
        <p:grpSpPr>
          <a:xfrm>
            <a:off x="1137424" y="1220986"/>
            <a:ext cx="1808976" cy="1583023"/>
            <a:chOff x="1137424" y="853850"/>
            <a:chExt cx="1808976" cy="1583023"/>
          </a:xfrm>
        </p:grpSpPr>
        <p:cxnSp>
          <p:nvCxnSpPr>
            <p:cNvPr id="53" name="Straight Connector 52">
              <a:extLst>
                <a:ext uri="{FF2B5EF4-FFF2-40B4-BE49-F238E27FC236}">
                  <a16:creationId xmlns:a16="http://schemas.microsoft.com/office/drawing/2014/main" id="{A241E0AB-2182-794B-A345-C98A41AD8D03}"/>
                </a:ext>
              </a:extLst>
            </p:cNvPr>
            <p:cNvCxnSpPr>
              <a:cxnSpLocks/>
            </p:cNvCxnSpPr>
            <p:nvPr/>
          </p:nvCxnSpPr>
          <p:spPr>
            <a:xfrm>
              <a:off x="1137424" y="853850"/>
              <a:ext cx="18089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521C9C2-5A3A-0742-95D7-7FBD575C179C}"/>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1229CC5-5F3A-9043-9299-3265F4B2CA8B}"/>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9" name="TextBox 58">
            <a:extLst>
              <a:ext uri="{FF2B5EF4-FFF2-40B4-BE49-F238E27FC236}">
                <a16:creationId xmlns:a16="http://schemas.microsoft.com/office/drawing/2014/main" id="{B5F4D7B7-ABD9-D644-9555-8A1ACB46E849}"/>
              </a:ext>
            </a:extLst>
          </p:cNvPr>
          <p:cNvSpPr txBox="1"/>
          <p:nvPr/>
        </p:nvSpPr>
        <p:spPr>
          <a:xfrm>
            <a:off x="167583" y="1778143"/>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60" name="TextBox 59">
            <a:extLst>
              <a:ext uri="{FF2B5EF4-FFF2-40B4-BE49-F238E27FC236}">
                <a16:creationId xmlns:a16="http://schemas.microsoft.com/office/drawing/2014/main" id="{CF13D8CE-E577-0848-B676-68762F2D9918}"/>
              </a:ext>
            </a:extLst>
          </p:cNvPr>
          <p:cNvSpPr txBox="1"/>
          <p:nvPr/>
        </p:nvSpPr>
        <p:spPr>
          <a:xfrm>
            <a:off x="-19146" y="325323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62" name="Triangle 61">
            <a:extLst>
              <a:ext uri="{FF2B5EF4-FFF2-40B4-BE49-F238E27FC236}">
                <a16:creationId xmlns:a16="http://schemas.microsoft.com/office/drawing/2014/main" id="{BB891762-A85D-ED4B-B253-752BD90F7517}"/>
              </a:ext>
            </a:extLst>
          </p:cNvPr>
          <p:cNvSpPr/>
          <p:nvPr/>
        </p:nvSpPr>
        <p:spPr>
          <a:xfrm rot="10800000">
            <a:off x="7171634" y="15702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3" name="TextBox 62">
            <a:extLst>
              <a:ext uri="{FF2B5EF4-FFF2-40B4-BE49-F238E27FC236}">
                <a16:creationId xmlns:a16="http://schemas.microsoft.com/office/drawing/2014/main" id="{A573C335-888F-2547-AF00-79F0BE5A51A3}"/>
              </a:ext>
            </a:extLst>
          </p:cNvPr>
          <p:cNvSpPr txBox="1"/>
          <p:nvPr/>
        </p:nvSpPr>
        <p:spPr>
          <a:xfrm>
            <a:off x="5779573" y="1725841"/>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65" name="Rectangle 64">
            <a:extLst>
              <a:ext uri="{FF2B5EF4-FFF2-40B4-BE49-F238E27FC236}">
                <a16:creationId xmlns:a16="http://schemas.microsoft.com/office/drawing/2014/main" id="{2AD7FEF7-483D-9944-9EFA-9E88A165C926}"/>
              </a:ext>
            </a:extLst>
          </p:cNvPr>
          <p:cNvSpPr/>
          <p:nvPr/>
        </p:nvSpPr>
        <p:spPr>
          <a:xfrm>
            <a:off x="5957490" y="13402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6" name="TextBox 65">
            <a:extLst>
              <a:ext uri="{FF2B5EF4-FFF2-40B4-BE49-F238E27FC236}">
                <a16:creationId xmlns:a16="http://schemas.microsoft.com/office/drawing/2014/main" id="{4AC41E50-B5CC-FB42-B991-638CA056AE9A}"/>
              </a:ext>
            </a:extLst>
          </p:cNvPr>
          <p:cNvSpPr txBox="1"/>
          <p:nvPr/>
        </p:nvSpPr>
        <p:spPr>
          <a:xfrm>
            <a:off x="6253226" y="1149851"/>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4" name="Rectangle 3">
            <a:extLst>
              <a:ext uri="{FF2B5EF4-FFF2-40B4-BE49-F238E27FC236}">
                <a16:creationId xmlns:a16="http://schemas.microsoft.com/office/drawing/2014/main" id="{B84C0A1C-05AB-1754-74A3-0DF705F712B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TextBox 2">
            <a:extLst>
              <a:ext uri="{FF2B5EF4-FFF2-40B4-BE49-F238E27FC236}">
                <a16:creationId xmlns:a16="http://schemas.microsoft.com/office/drawing/2014/main" id="{2AC60ECD-90FA-29D7-4AD0-1497D924A02E}"/>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10" name="TextBox 9">
            <a:extLst>
              <a:ext uri="{FF2B5EF4-FFF2-40B4-BE49-F238E27FC236}">
                <a16:creationId xmlns:a16="http://schemas.microsoft.com/office/drawing/2014/main" id="{96E5FEBE-C4B4-A8AF-16AC-B37CE050257D}"/>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cxnSp>
        <p:nvCxnSpPr>
          <p:cNvPr id="17" name="Straight Connector 16">
            <a:extLst>
              <a:ext uri="{FF2B5EF4-FFF2-40B4-BE49-F238E27FC236}">
                <a16:creationId xmlns:a16="http://schemas.microsoft.com/office/drawing/2014/main" id="{2F2F88F3-5CCD-D53A-A44E-49A5AF55A236}"/>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659B16D-477A-A875-7BCA-5584299FB99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19" name="Straight Connector 18">
            <a:extLst>
              <a:ext uri="{FF2B5EF4-FFF2-40B4-BE49-F238E27FC236}">
                <a16:creationId xmlns:a16="http://schemas.microsoft.com/office/drawing/2014/main" id="{1EC2F9CB-55A6-208C-EA38-B6E27888CC4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B1310D1-F741-B6E7-68B9-47F8C8759D07}"/>
              </a:ext>
            </a:extLst>
          </p:cNvPr>
          <p:cNvSpPr>
            <a:spLocks noChangeArrowheads="1"/>
          </p:cNvSpPr>
          <p:nvPr/>
        </p:nvSpPr>
        <p:spPr bwMode="auto">
          <a:xfrm>
            <a:off x="5410877" y="730748"/>
            <a:ext cx="3608609" cy="5812907"/>
          </a:xfrm>
          <a:prstGeom prst="rect">
            <a:avLst/>
          </a:prstGeom>
          <a:solidFill>
            <a:srgbClr val="A89988">
              <a:alpha val="80000"/>
            </a:srgbClr>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Helvetica Neue Regular" charset="0"/>
              <a:cs typeface="Helvetica Neue Regular" charset="0"/>
            </a:endParaRPr>
          </a:p>
        </p:txBody>
      </p:sp>
      <p:sp>
        <p:nvSpPr>
          <p:cNvPr id="7" name="TextBox 17">
            <a:extLst>
              <a:ext uri="{FF2B5EF4-FFF2-40B4-BE49-F238E27FC236}">
                <a16:creationId xmlns:a16="http://schemas.microsoft.com/office/drawing/2014/main" id="{E8BF2A13-ADB0-D7CE-C5F3-E6E3F5F72DB0}"/>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7974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2F8F53-953D-D0E4-5610-B093A89BC6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5" name="Picture 4" descr="A white and black text on a white background&#10;&#10;Description automatically generated">
            <a:extLst>
              <a:ext uri="{FF2B5EF4-FFF2-40B4-BE49-F238E27FC236}">
                <a16:creationId xmlns:a16="http://schemas.microsoft.com/office/drawing/2014/main" id="{C07F4438-0072-BF25-D970-DF80E44CA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8840" y="522127"/>
            <a:ext cx="5746320" cy="6013779"/>
          </a:xfrm>
          <a:prstGeom prst="rect">
            <a:avLst/>
          </a:prstGeom>
        </p:spPr>
      </p:pic>
      <p:sp>
        <p:nvSpPr>
          <p:cNvPr id="3" name="Rectangle 2">
            <a:extLst>
              <a:ext uri="{FF2B5EF4-FFF2-40B4-BE49-F238E27FC236}">
                <a16:creationId xmlns:a16="http://schemas.microsoft.com/office/drawing/2014/main" id="{F51F1C46-844B-93F3-EBE6-90CBC0A2DAD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Capitalism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6DDBD731-097F-D6ED-C4EE-C38A18C0870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7125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F2A26-3B8E-FC5F-CA4E-C01ECB83B167}"/>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C942F54D-3E0B-E24C-91BA-6035904BB3BB}"/>
              </a:ext>
            </a:extLst>
          </p:cNvPr>
          <p:cNvSpPr txBox="1">
            <a:spLocks noChangeArrowheads="1"/>
          </p:cNvSpPr>
          <p:nvPr/>
        </p:nvSpPr>
        <p:spPr bwMode="auto">
          <a:xfrm>
            <a:off x="149771" y="878174"/>
            <a:ext cx="8686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Radical theorists say that even aliens visiting from outer space would see all the harm that comes from capitalism. </a:t>
            </a:r>
          </a:p>
        </p:txBody>
      </p:sp>
      <p:sp>
        <p:nvSpPr>
          <p:cNvPr id="2" name="Rectangle 1">
            <a:extLst>
              <a:ext uri="{FF2B5EF4-FFF2-40B4-BE49-F238E27FC236}">
                <a16:creationId xmlns:a16="http://schemas.microsoft.com/office/drawing/2014/main" id="{5F8D9A4A-246E-E734-2CFD-5C51752D332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1292053E-701D-0CED-8DA3-F2D1EECF6AA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Model: Capitalism</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F4127273-697F-02B6-79D3-76CC7BDA5A7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3">
            <a:extLst>
              <a:ext uri="{FF2B5EF4-FFF2-40B4-BE49-F238E27FC236}">
                <a16:creationId xmlns:a16="http://schemas.microsoft.com/office/drawing/2014/main" id="{4248909C-32A6-F5BF-E640-5D99362677CC}"/>
              </a:ext>
            </a:extLst>
          </p:cNvPr>
          <p:cNvSpPr txBox="1">
            <a:spLocks noChangeArrowheads="1"/>
          </p:cNvSpPr>
          <p:nvPr/>
        </p:nvSpPr>
        <p:spPr bwMode="auto">
          <a:xfrm>
            <a:off x="149771" y="1882876"/>
            <a:ext cx="5778064"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They say that it is impossible to understand why the visible suffering exists when clearly our lovely blue-green planet has everything </a:t>
            </a:r>
            <a:r>
              <a:rPr lang="en-US" sz="2400" kern="0">
                <a:solidFill>
                  <a:srgbClr val="000000"/>
                </a:solidFill>
                <a:latin typeface="Avenir Book" panose="02000503020000020003" pitchFamily="2" charset="0"/>
                <a:ea typeface="Avenir Medium" charset="0"/>
                <a:cs typeface="Avenir Medium" charset="0"/>
              </a:rPr>
              <a:t>necessary to provide </a:t>
            </a:r>
            <a:r>
              <a:rPr lang="en-US" sz="2400" kern="0" dirty="0">
                <a:solidFill>
                  <a:srgbClr val="000000"/>
                </a:solidFill>
                <a:latin typeface="Avenir Book" panose="02000503020000020003" pitchFamily="2" charset="0"/>
                <a:ea typeface="Avenir Medium" charset="0"/>
                <a:cs typeface="Avenir Medium" charset="0"/>
              </a:rPr>
              <a:t>for everyone’s basic human needs.</a:t>
            </a:r>
          </a:p>
          <a:p>
            <a:pPr marL="0" indent="0" eaLnBrk="1" hangingPunct="1">
              <a:buNone/>
              <a:tabLst>
                <a:tab pos="679450" algn="l"/>
                <a:tab pos="1292225" algn="l"/>
              </a:tabLst>
            </a:pPr>
            <a:endParaRPr lang="en-US" sz="2400" kern="0" dirty="0">
              <a:solidFill>
                <a:srgbClr val="000000"/>
              </a:solidFill>
              <a:latin typeface="Avenir Book" panose="02000503020000020003" pitchFamily="2" charset="0"/>
              <a:ea typeface="Avenir Medium" charset="0"/>
              <a:cs typeface="Avenir Medium" charset="0"/>
            </a:endParaRPr>
          </a:p>
          <a:p>
            <a:pPr marL="0" indent="0" eaLnBrk="1" hangingPunct="1">
              <a:lnSpc>
                <a:spcPct val="80000"/>
              </a:lnSpc>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 </a:t>
            </a:r>
          </a:p>
          <a:p>
            <a:pPr marL="0" indent="0">
              <a:buFontTx/>
              <a:buNone/>
              <a:defRPr/>
            </a:pPr>
            <a:endParaRPr lang="en-US" sz="1600" kern="0" dirty="0">
              <a:solidFill>
                <a:srgbClr val="000000"/>
              </a:solidFill>
              <a:latin typeface="Avenir Book" panose="02000503020000020003" pitchFamily="2" charset="0"/>
              <a:ea typeface="Avenir Medium" charset="0"/>
              <a:cs typeface="Avenir Medium" charset="0"/>
            </a:endParaRPr>
          </a:p>
        </p:txBody>
      </p:sp>
      <p:pic>
        <p:nvPicPr>
          <p:cNvPr id="9" name="Picture 8" descr="Cartoon character holding a sign&#10;&#10;Description automatically generated">
            <a:extLst>
              <a:ext uri="{FF2B5EF4-FFF2-40B4-BE49-F238E27FC236}">
                <a16:creationId xmlns:a16="http://schemas.microsoft.com/office/drawing/2014/main" id="{BD840ACE-9DBD-57BB-802E-526308415D7E}"/>
              </a:ext>
            </a:extLst>
          </p:cNvPr>
          <p:cNvPicPr>
            <a:picLocks noChangeAspect="1"/>
          </p:cNvPicPr>
          <p:nvPr/>
        </p:nvPicPr>
        <p:blipFill rotWithShape="1">
          <a:blip r:embed="rId3">
            <a:extLst>
              <a:ext uri="{28A0092B-C50C-407E-A947-70E740481C1C}">
                <a14:useLocalDpi xmlns:a14="http://schemas.microsoft.com/office/drawing/2010/main" val="0"/>
              </a:ext>
            </a:extLst>
          </a:blip>
          <a:srcRect t="8718"/>
          <a:stretch/>
        </p:blipFill>
        <p:spPr>
          <a:xfrm>
            <a:off x="5815394" y="1912501"/>
            <a:ext cx="3178835" cy="4574006"/>
          </a:xfrm>
          <a:prstGeom prst="rect">
            <a:avLst/>
          </a:prstGeom>
        </p:spPr>
      </p:pic>
    </p:spTree>
    <p:extLst>
      <p:ext uri="{BB962C8B-B14F-4D97-AF65-F5344CB8AC3E}">
        <p14:creationId xmlns:p14="http://schemas.microsoft.com/office/powerpoint/2010/main" val="292295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0" y="601605"/>
            <a:ext cx="9277815"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tabLst>
                <a:tab pos="679450" algn="l"/>
                <a:tab pos="1292225" algn="l"/>
              </a:tabLst>
            </a:pPr>
            <a:endParaRPr lang="en-US" sz="2000" kern="0" dirty="0">
              <a:solidFill>
                <a:srgbClr val="000000"/>
              </a:solidFill>
              <a:latin typeface="Avenir Book" panose="02000503020000020003" pitchFamily="2" charset="0"/>
              <a:ea typeface="Avenir Medium" charset="0"/>
              <a:cs typeface="Avenir Medium" charset="0"/>
            </a:endParaRPr>
          </a:p>
          <a:p>
            <a:pPr marL="522288" indent="-514350" eaLnBrk="1" hangingPunct="1">
              <a:lnSpc>
                <a:spcPct val="80000"/>
              </a:lnSpc>
              <a:buFont typeface="+mj-lt"/>
              <a:buAutoNum type="romanLcPeriod"/>
              <a:tabLst>
                <a:tab pos="568325" algn="l"/>
                <a:tab pos="1292225" algn="l"/>
              </a:tabLst>
            </a:pPr>
            <a:r>
              <a:rPr lang="en-US" sz="2000" kern="0" dirty="0">
                <a:solidFill>
                  <a:srgbClr val="000000"/>
                </a:solidFill>
                <a:latin typeface="Avenir Book" panose="02000503020000020003" pitchFamily="2" charset="0"/>
                <a:ea typeface="Avenir Medium" charset="0"/>
                <a:cs typeface="Avenir Medium" charset="0"/>
              </a:rPr>
              <a:t>	</a:t>
            </a:r>
            <a:r>
              <a:rPr lang="en-US" sz="2400" u="sng" kern="0" dirty="0">
                <a:solidFill>
                  <a:srgbClr val="000000"/>
                </a:solidFill>
                <a:latin typeface="Avenir Book" panose="02000503020000020003" pitchFamily="2" charset="0"/>
                <a:ea typeface="Avenir Medium" charset="0"/>
                <a:cs typeface="Avenir Medium" charset="0"/>
              </a:rPr>
              <a:t>What to Produce?</a:t>
            </a:r>
          </a:p>
          <a:p>
            <a:pPr marL="0" indent="0" algn="just" eaLnBrk="1" hangingPunct="1">
              <a:buNone/>
              <a:tabLst>
                <a:tab pos="568325" algn="l"/>
                <a:tab pos="1292225" algn="l"/>
              </a:tabLst>
            </a:pPr>
            <a:r>
              <a:rPr lang="en-US" sz="2200" dirty="0">
                <a:solidFill>
                  <a:srgbClr val="000000"/>
                </a:solidFill>
                <a:latin typeface="Avenir Book" panose="02000503020000020003" pitchFamily="2" charset="0"/>
                <a:ea typeface="Avenir Medium" charset="0"/>
                <a:cs typeface="Avenir Medium" charset="0"/>
              </a:rPr>
              <a:t>	Firms make what serves their profit interests.</a:t>
            </a:r>
          </a:p>
          <a:p>
            <a:pPr marL="285750" indent="-285750">
              <a:buFont typeface="+mj-lt"/>
              <a:buAutoNum type="romanLcPeriod"/>
              <a:defRPr/>
            </a:pPr>
            <a:r>
              <a:rPr lang="en-US" sz="500" kern="0" dirty="0">
                <a:solidFill>
                  <a:srgbClr val="000000"/>
                </a:solidFill>
                <a:latin typeface="Avenir Book" panose="02000503020000020003" pitchFamily="2" charset="0"/>
                <a:ea typeface="Avenir Medium" charset="0"/>
                <a:cs typeface="Avenir Medium" charset="0"/>
              </a:rPr>
              <a:t>  </a:t>
            </a:r>
            <a:endParaRPr lang="en-US" sz="500" kern="0" dirty="0">
              <a:solidFill>
                <a:srgbClr val="008000"/>
              </a:solidFill>
              <a:latin typeface="Avenir Book" panose="02000503020000020003" pitchFamily="2" charset="0"/>
              <a:ea typeface="Avenir Medium" charset="0"/>
              <a:cs typeface="Avenir Medium" charset="0"/>
            </a:endParaRPr>
          </a:p>
          <a:p>
            <a:pPr marL="522288" indent="-514350">
              <a:buFont typeface="+mj-lt"/>
              <a:buAutoNum type="romanLcPeriod"/>
              <a:tabLst>
                <a:tab pos="568325"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 </a:t>
            </a:r>
            <a:r>
              <a:rPr lang="en-US" sz="2400" u="sng" kern="0" dirty="0">
                <a:solidFill>
                  <a:srgbClr val="000000"/>
                </a:solidFill>
                <a:latin typeface="Avenir Book" panose="02000503020000020003" pitchFamily="2" charset="0"/>
                <a:ea typeface="Avenir Medium" charset="0"/>
                <a:cs typeface="Avenir Medium" charset="0"/>
              </a:rPr>
              <a:t>How to Produce? </a:t>
            </a:r>
          </a:p>
          <a:p>
            <a:pPr marL="0" indent="0">
              <a:buNone/>
              <a:tabLst>
                <a:tab pos="568325" algn="l"/>
              </a:tabLst>
            </a:pPr>
            <a:r>
              <a:rPr lang="en-US" sz="2200" dirty="0">
                <a:solidFill>
                  <a:srgbClr val="000000"/>
                </a:solidFill>
                <a:latin typeface="Avenir Book" panose="02000503020000020003" pitchFamily="2" charset="0"/>
                <a:ea typeface="Avenir Medium" charset="0"/>
                <a:cs typeface="Avenir Medium" charset="0"/>
              </a:rPr>
              <a:t>	Firms maximize output, but at an unacceptable cost to society.</a:t>
            </a:r>
          </a:p>
          <a:p>
            <a:pPr marL="285750" indent="-285750">
              <a:buFont typeface="+mj-lt"/>
              <a:buAutoNum type="romanLcPeriod"/>
              <a:defRPr/>
            </a:pPr>
            <a:endParaRPr lang="en-US" sz="500" kern="0" dirty="0">
              <a:solidFill>
                <a:srgbClr val="000000"/>
              </a:solidFill>
              <a:latin typeface="Avenir Book" panose="02000503020000020003" pitchFamily="2" charset="0"/>
              <a:ea typeface="Avenir Medium" charset="0"/>
              <a:cs typeface="Avenir Medium" charset="0"/>
            </a:endParaRPr>
          </a:p>
          <a:p>
            <a:pPr marL="522288" indent="-514350">
              <a:buFont typeface="+mj-lt"/>
              <a:buAutoNum type="romanLcPeriod" startAt="3"/>
              <a:tabLst>
                <a:tab pos="568325"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 </a:t>
            </a:r>
            <a:r>
              <a:rPr lang="en-US" sz="2400" u="sng" kern="0" dirty="0">
                <a:solidFill>
                  <a:srgbClr val="000000"/>
                </a:solidFill>
                <a:latin typeface="Avenir Book" panose="02000503020000020003" pitchFamily="2" charset="0"/>
                <a:ea typeface="Avenir Medium" charset="0"/>
                <a:cs typeface="Avenir Medium" charset="0"/>
              </a:rPr>
              <a:t>For Whom to Produce?</a:t>
            </a:r>
          </a:p>
          <a:p>
            <a:pPr marL="0" indent="0">
              <a:buNone/>
              <a:tabLst>
                <a:tab pos="620713" algn="l"/>
                <a:tab pos="1292225" algn="l"/>
              </a:tabLst>
              <a:defRPr/>
            </a:pPr>
            <a:r>
              <a:rPr lang="en-US" sz="2200" kern="0" dirty="0">
                <a:solidFill>
                  <a:srgbClr val="000000"/>
                </a:solidFill>
                <a:latin typeface="Avenir Book" panose="02000503020000020003" pitchFamily="2" charset="0"/>
                <a:ea typeface="Avenir Medium" charset="0"/>
                <a:cs typeface="Avenir Medium" charset="0"/>
              </a:rPr>
              <a:t>	Firms’ products go to those who directly or indirectly </a:t>
            </a:r>
          </a:p>
          <a:p>
            <a:pPr marL="635000" indent="0">
              <a:buNone/>
              <a:tabLst>
                <a:tab pos="620713" algn="l"/>
                <a:tab pos="1292225" algn="l"/>
              </a:tabLst>
              <a:defRPr/>
            </a:pPr>
            <a:r>
              <a:rPr lang="en-US" sz="2200" kern="0" dirty="0">
                <a:solidFill>
                  <a:srgbClr val="000000"/>
                </a:solidFill>
                <a:latin typeface="Avenir Book" panose="02000503020000020003" pitchFamily="2" charset="0"/>
                <a:ea typeface="Avenir Medium" charset="0"/>
                <a:cs typeface="Avenir Medium" charset="0"/>
              </a:rPr>
              <a:t>exploit others.</a:t>
            </a:r>
          </a:p>
          <a:p>
            <a:pPr marL="514350" indent="-514350">
              <a:buFont typeface="+mj-lt"/>
              <a:buAutoNum type="romanLcPeriod"/>
              <a:tabLst>
                <a:tab pos="679450" algn="l"/>
              </a:tabLst>
              <a:defRPr/>
            </a:pPr>
            <a:endParaRPr lang="en-US" sz="2200" u="sng" kern="0" dirty="0">
              <a:solidFill>
                <a:srgbClr val="000000"/>
              </a:solidFill>
              <a:latin typeface="Avenir Book" panose="02000503020000020003" pitchFamily="2" charset="0"/>
              <a:ea typeface="Avenir Medium" charset="0"/>
              <a:cs typeface="Avenir Medium" charset="0"/>
            </a:endParaRPr>
          </a:p>
          <a:p>
            <a:pPr marL="0" indent="0">
              <a:buFontTx/>
              <a:buNone/>
              <a:tabLst>
                <a:tab pos="679450" algn="l"/>
              </a:tabLst>
              <a:defRPr/>
            </a:pPr>
            <a:endParaRPr lang="en-US" sz="2400" kern="0" dirty="0">
              <a:solidFill>
                <a:srgbClr val="008000"/>
              </a:solidFill>
              <a:latin typeface="Avenir Book" panose="02000503020000020003" pitchFamily="2" charset="0"/>
              <a:ea typeface="Avenir Medium" charset="0"/>
              <a:cs typeface="Avenir Medium" charset="0"/>
            </a:endParaRP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endParaRPr lang="en-US" sz="1600" kern="0" dirty="0">
              <a:solidFill>
                <a:srgbClr val="000000"/>
              </a:solidFill>
              <a:latin typeface="Avenir Book" panose="02000503020000020003" pitchFamily="2" charset="0"/>
              <a:ea typeface="Avenir Medium" charset="0"/>
              <a:cs typeface="Avenir Medium" charset="0"/>
            </a:endParaRPr>
          </a:p>
        </p:txBody>
      </p:sp>
      <p:pic>
        <p:nvPicPr>
          <p:cNvPr id="7" name="Picture 6">
            <a:extLst>
              <a:ext uri="{FF2B5EF4-FFF2-40B4-BE49-F238E27FC236}">
                <a16:creationId xmlns:a16="http://schemas.microsoft.com/office/drawing/2014/main" id="{4CF73B8A-6526-DD45-8C05-FC5124CD621E}"/>
              </a:ext>
            </a:extLst>
          </p:cNvPr>
          <p:cNvPicPr>
            <a:picLocks noChangeAspect="1"/>
          </p:cNvPicPr>
          <p:nvPr/>
        </p:nvPicPr>
        <p:blipFill>
          <a:blip r:embed="rId3"/>
          <a:stretch>
            <a:fillRect/>
          </a:stretch>
        </p:blipFill>
        <p:spPr>
          <a:xfrm>
            <a:off x="1204939" y="4116993"/>
            <a:ext cx="6734122" cy="2460798"/>
          </a:xfrm>
          <a:prstGeom prst="rect">
            <a:avLst/>
          </a:prstGeom>
          <a:ln>
            <a:solidFill>
              <a:srgbClr val="000000"/>
            </a:solidFill>
          </a:ln>
        </p:spPr>
      </p:pic>
      <p:sp>
        <p:nvSpPr>
          <p:cNvPr id="3" name="Rectangle 2">
            <a:extLst>
              <a:ext uri="{FF2B5EF4-FFF2-40B4-BE49-F238E27FC236}">
                <a16:creationId xmlns:a16="http://schemas.microsoft.com/office/drawing/2014/main" id="{67BF987C-D100-D1B6-F20C-76A55A496B7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TextBox 1">
            <a:extLst>
              <a:ext uri="{FF2B5EF4-FFF2-40B4-BE49-F238E27FC236}">
                <a16:creationId xmlns:a16="http://schemas.microsoft.com/office/drawing/2014/main" id="{1D29D880-A8BF-B1C9-A1E4-73383617DFBB}"/>
              </a:ext>
            </a:extLst>
          </p:cNvPr>
          <p:cNvSpPr txBox="1"/>
          <p:nvPr/>
        </p:nvSpPr>
        <p:spPr>
          <a:xfrm>
            <a:off x="0" y="405257"/>
            <a:ext cx="9144000" cy="438582"/>
          </a:xfrm>
          <a:prstGeom prst="rect">
            <a:avLst/>
          </a:prstGeom>
          <a:noFill/>
        </p:spPr>
        <p:txBody>
          <a:bodyPr wrap="square" rtlCol="0">
            <a:spAutoFit/>
          </a:bodyPr>
          <a:lstStyle/>
          <a:p>
            <a:pPr algn="ctr"/>
            <a:r>
              <a:rPr lang="en-US" sz="2200" dirty="0">
                <a:solidFill>
                  <a:srgbClr val="000000"/>
                </a:solidFill>
                <a:latin typeface="Avenir Black" panose="02000503020000020003" pitchFamily="2" charset="0"/>
                <a:ea typeface="Avenir Medium" charset="0"/>
                <a:cs typeface="Avenir Medium" charset="0"/>
              </a:rPr>
              <a:t>Radical Theory Conclusions: Capitalism</a:t>
            </a:r>
          </a:p>
        </p:txBody>
      </p:sp>
      <p:sp>
        <p:nvSpPr>
          <p:cNvPr id="6" name="Rectangle 5">
            <a:extLst>
              <a:ext uri="{FF2B5EF4-FFF2-40B4-BE49-F238E27FC236}">
                <a16:creationId xmlns:a16="http://schemas.microsoft.com/office/drawing/2014/main" id="{22F60EF4-F935-2F40-78D5-B6CFDCC44F3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Conclusions: Capitalism</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4F66E128-C14F-0306-82B2-04C570071DA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124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2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20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2000"/>
                                        <p:tgtEl>
                                          <p:spTgt spid="5">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2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6035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981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342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411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765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2889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2843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3621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7236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7924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1464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2707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3146"/>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3562"/>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372910"/>
            <a:ext cx="520700" cy="622300"/>
          </a:xfrm>
          <a:prstGeom prst="rect">
            <a:avLst/>
          </a:prstGeom>
        </p:spPr>
      </p:pic>
      <p:sp>
        <p:nvSpPr>
          <p:cNvPr id="29" name="Rectangle 28">
            <a:extLst>
              <a:ext uri="{FF2B5EF4-FFF2-40B4-BE49-F238E27FC236}">
                <a16:creationId xmlns:a16="http://schemas.microsoft.com/office/drawing/2014/main" id="{CF9EF0DC-2728-F34A-9948-BF004909D9E1}"/>
              </a:ext>
            </a:extLst>
          </p:cNvPr>
          <p:cNvSpPr/>
          <p:nvPr/>
        </p:nvSpPr>
        <p:spPr>
          <a:xfrm>
            <a:off x="331390" y="13021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Rectangle 29">
            <a:extLst>
              <a:ext uri="{FF2B5EF4-FFF2-40B4-BE49-F238E27FC236}">
                <a16:creationId xmlns:a16="http://schemas.microsoft.com/office/drawing/2014/main" id="{DCB45EC5-90BD-8947-97F7-01DA0CD1BB1A}"/>
              </a:ext>
            </a:extLst>
          </p:cNvPr>
          <p:cNvSpPr/>
          <p:nvPr/>
        </p:nvSpPr>
        <p:spPr>
          <a:xfrm>
            <a:off x="303303" y="2889937"/>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1" name="Triangle 30">
            <a:extLst>
              <a:ext uri="{FF2B5EF4-FFF2-40B4-BE49-F238E27FC236}">
                <a16:creationId xmlns:a16="http://schemas.microsoft.com/office/drawing/2014/main" id="{B603BC03-359E-B64C-91D1-9203163507C0}"/>
              </a:ext>
            </a:extLst>
          </p:cNvPr>
          <p:cNvSpPr/>
          <p:nvPr/>
        </p:nvSpPr>
        <p:spPr>
          <a:xfrm rot="10800000">
            <a:off x="1545534" y="15321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2" name="Triangle 31">
            <a:extLst>
              <a:ext uri="{FF2B5EF4-FFF2-40B4-BE49-F238E27FC236}">
                <a16:creationId xmlns:a16="http://schemas.microsoft.com/office/drawing/2014/main" id="{C270F36B-5FC3-534E-BC02-900026F80838}"/>
              </a:ext>
            </a:extLst>
          </p:cNvPr>
          <p:cNvSpPr/>
          <p:nvPr/>
        </p:nvSpPr>
        <p:spPr>
          <a:xfrm rot="10800000">
            <a:off x="1555652" y="310360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3" name="TextBox 32">
            <a:extLst>
              <a:ext uri="{FF2B5EF4-FFF2-40B4-BE49-F238E27FC236}">
                <a16:creationId xmlns:a16="http://schemas.microsoft.com/office/drawing/2014/main" id="{694B6425-ADE5-684C-9A47-8EADC9E71965}"/>
              </a:ext>
            </a:extLst>
          </p:cNvPr>
          <p:cNvSpPr txBox="1"/>
          <p:nvPr/>
        </p:nvSpPr>
        <p:spPr>
          <a:xfrm>
            <a:off x="351520" y="1113754"/>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36" name="TextBox 35">
            <a:extLst>
              <a:ext uri="{FF2B5EF4-FFF2-40B4-BE49-F238E27FC236}">
                <a16:creationId xmlns:a16="http://schemas.microsoft.com/office/drawing/2014/main" id="{93254F0F-E584-5B49-A62C-7067C0598F62}"/>
              </a:ext>
            </a:extLst>
          </p:cNvPr>
          <p:cNvSpPr txBox="1"/>
          <p:nvPr/>
        </p:nvSpPr>
        <p:spPr>
          <a:xfrm>
            <a:off x="405983" y="2699234"/>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sp>
        <p:nvSpPr>
          <p:cNvPr id="59" name="TextBox 58">
            <a:extLst>
              <a:ext uri="{FF2B5EF4-FFF2-40B4-BE49-F238E27FC236}">
                <a16:creationId xmlns:a16="http://schemas.microsoft.com/office/drawing/2014/main" id="{B5F4D7B7-ABD9-D644-9555-8A1ACB46E849}"/>
              </a:ext>
            </a:extLst>
          </p:cNvPr>
          <p:cNvSpPr txBox="1"/>
          <p:nvPr/>
        </p:nvSpPr>
        <p:spPr>
          <a:xfrm>
            <a:off x="167583" y="1778143"/>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60" name="TextBox 59">
            <a:extLst>
              <a:ext uri="{FF2B5EF4-FFF2-40B4-BE49-F238E27FC236}">
                <a16:creationId xmlns:a16="http://schemas.microsoft.com/office/drawing/2014/main" id="{CF13D8CE-E577-0848-B676-68762F2D9918}"/>
              </a:ext>
            </a:extLst>
          </p:cNvPr>
          <p:cNvSpPr txBox="1"/>
          <p:nvPr/>
        </p:nvSpPr>
        <p:spPr>
          <a:xfrm>
            <a:off x="-19146" y="325323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67" name="Rectangle 66">
            <a:extLst>
              <a:ext uri="{FF2B5EF4-FFF2-40B4-BE49-F238E27FC236}">
                <a16:creationId xmlns:a16="http://schemas.microsoft.com/office/drawing/2014/main" id="{229339D9-91DE-F94C-9759-6E55ED784245}"/>
              </a:ext>
            </a:extLst>
          </p:cNvPr>
          <p:cNvSpPr/>
          <p:nvPr/>
        </p:nvSpPr>
        <p:spPr>
          <a:xfrm>
            <a:off x="256482" y="4884609"/>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8" name="Triangle 67">
            <a:extLst>
              <a:ext uri="{FF2B5EF4-FFF2-40B4-BE49-F238E27FC236}">
                <a16:creationId xmlns:a16="http://schemas.microsoft.com/office/drawing/2014/main" id="{793AA0B5-A348-2741-B4DC-0A7F5130B22C}"/>
              </a:ext>
            </a:extLst>
          </p:cNvPr>
          <p:cNvSpPr/>
          <p:nvPr/>
        </p:nvSpPr>
        <p:spPr>
          <a:xfrm rot="10800000">
            <a:off x="1410431" y="6020924"/>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9" name="TextBox 68">
            <a:extLst>
              <a:ext uri="{FF2B5EF4-FFF2-40B4-BE49-F238E27FC236}">
                <a16:creationId xmlns:a16="http://schemas.microsoft.com/office/drawing/2014/main" id="{4146D15B-82BF-7541-93B4-F64A1E625D16}"/>
              </a:ext>
            </a:extLst>
          </p:cNvPr>
          <p:cNvSpPr txBox="1"/>
          <p:nvPr/>
        </p:nvSpPr>
        <p:spPr>
          <a:xfrm>
            <a:off x="34225" y="6203623"/>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Destructive Self-Interest and Alienation</a:t>
            </a:r>
          </a:p>
        </p:txBody>
      </p:sp>
      <p:sp>
        <p:nvSpPr>
          <p:cNvPr id="70" name="TextBox 69">
            <a:extLst>
              <a:ext uri="{FF2B5EF4-FFF2-40B4-BE49-F238E27FC236}">
                <a16:creationId xmlns:a16="http://schemas.microsoft.com/office/drawing/2014/main" id="{1074A139-773B-CF48-A510-9BC952C83A26}"/>
              </a:ext>
            </a:extLst>
          </p:cNvPr>
          <p:cNvSpPr txBox="1"/>
          <p:nvPr/>
        </p:nvSpPr>
        <p:spPr>
          <a:xfrm>
            <a:off x="263366" y="4920217"/>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serves their profit interest.</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maximize output, but at an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unacceptable cost to society.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to those who directly</a:t>
            </a:r>
            <a:r>
              <a:rPr kumimoji="0" lang="en-US" sz="900" u="none" strike="noStrike" kern="1200" cap="none" spc="0" normalizeH="0" noProof="0" dirty="0">
                <a:ln>
                  <a:noFill/>
                </a:ln>
                <a:solidFill>
                  <a:prstClr val="black"/>
                </a:solidFill>
                <a:effectLst/>
                <a:uLnTx/>
                <a:uFillTx/>
                <a:latin typeface="Avenir Book" panose="02000503020000020003" pitchFamily="2" charset="0"/>
                <a:ea typeface=""/>
                <a:cs typeface=""/>
              </a:rPr>
              <a:t> or i</a:t>
            </a: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ndirectly exploit others.</a:t>
            </a:r>
          </a:p>
        </p:txBody>
      </p:sp>
      <p:sp>
        <p:nvSpPr>
          <p:cNvPr id="71" name="Triangle 70">
            <a:extLst>
              <a:ext uri="{FF2B5EF4-FFF2-40B4-BE49-F238E27FC236}">
                <a16:creationId xmlns:a16="http://schemas.microsoft.com/office/drawing/2014/main" id="{4F1B8017-D191-BE4C-9A5D-CCC309ADAD90}"/>
              </a:ext>
            </a:extLst>
          </p:cNvPr>
          <p:cNvSpPr/>
          <p:nvPr/>
        </p:nvSpPr>
        <p:spPr>
          <a:xfrm rot="10800000">
            <a:off x="7171634" y="157024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72" name="TextBox 71">
            <a:extLst>
              <a:ext uri="{FF2B5EF4-FFF2-40B4-BE49-F238E27FC236}">
                <a16:creationId xmlns:a16="http://schemas.microsoft.com/office/drawing/2014/main" id="{60B5B8CF-E2D8-E047-984B-7B3146D36962}"/>
              </a:ext>
            </a:extLst>
          </p:cNvPr>
          <p:cNvSpPr txBox="1"/>
          <p:nvPr/>
        </p:nvSpPr>
        <p:spPr>
          <a:xfrm>
            <a:off x="5793683" y="1703129"/>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73" name="Rectangle 72">
            <a:extLst>
              <a:ext uri="{FF2B5EF4-FFF2-40B4-BE49-F238E27FC236}">
                <a16:creationId xmlns:a16="http://schemas.microsoft.com/office/drawing/2014/main" id="{D7EC41B7-01F4-C045-9A9C-7C3080F43CCA}"/>
              </a:ext>
            </a:extLst>
          </p:cNvPr>
          <p:cNvSpPr/>
          <p:nvPr/>
        </p:nvSpPr>
        <p:spPr>
          <a:xfrm>
            <a:off x="5957490" y="134022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74" name="TextBox 73">
            <a:extLst>
              <a:ext uri="{FF2B5EF4-FFF2-40B4-BE49-F238E27FC236}">
                <a16:creationId xmlns:a16="http://schemas.microsoft.com/office/drawing/2014/main" id="{9CDB1227-C6F1-1B4C-9F73-2EAF251DEA1B}"/>
              </a:ext>
            </a:extLst>
          </p:cNvPr>
          <p:cNvSpPr txBox="1"/>
          <p:nvPr/>
        </p:nvSpPr>
        <p:spPr>
          <a:xfrm>
            <a:off x="6253226" y="1149851"/>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grpSp>
        <p:nvGrpSpPr>
          <p:cNvPr id="75" name="Group 74">
            <a:extLst>
              <a:ext uri="{FF2B5EF4-FFF2-40B4-BE49-F238E27FC236}">
                <a16:creationId xmlns:a16="http://schemas.microsoft.com/office/drawing/2014/main" id="{CAA6CAA7-5AC3-6C41-B642-715E6326956D}"/>
              </a:ext>
            </a:extLst>
          </p:cNvPr>
          <p:cNvGrpSpPr/>
          <p:nvPr/>
        </p:nvGrpSpPr>
        <p:grpSpPr>
          <a:xfrm>
            <a:off x="1682652" y="1393210"/>
            <a:ext cx="1444030" cy="1583023"/>
            <a:chOff x="1165820" y="853850"/>
            <a:chExt cx="1444030" cy="1583023"/>
          </a:xfrm>
        </p:grpSpPr>
        <p:cxnSp>
          <p:nvCxnSpPr>
            <p:cNvPr id="76" name="Straight Connector 75">
              <a:extLst>
                <a:ext uri="{FF2B5EF4-FFF2-40B4-BE49-F238E27FC236}">
                  <a16:creationId xmlns:a16="http://schemas.microsoft.com/office/drawing/2014/main" id="{4AE38B6E-8866-7648-8E7D-0B290DC09CCB}"/>
                </a:ext>
              </a:extLst>
            </p:cNvPr>
            <p:cNvCxnSpPr>
              <a:cxnSpLocks/>
            </p:cNvCxnSpPr>
            <p:nvPr/>
          </p:nvCxnSpPr>
          <p:spPr>
            <a:xfrm>
              <a:off x="1165820" y="853850"/>
              <a:ext cx="14383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252DAD2-8FF9-104E-A0FC-F4611DD9070D}"/>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99359E27-04E8-A549-AAF4-E864B423372E}"/>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89D3B6C1-B9F3-D840-8AC0-D839D60536EB}"/>
              </a:ext>
            </a:extLst>
          </p:cNvPr>
          <p:cNvGrpSpPr/>
          <p:nvPr/>
        </p:nvGrpSpPr>
        <p:grpSpPr>
          <a:xfrm>
            <a:off x="1911897" y="1564983"/>
            <a:ext cx="1398740" cy="1583023"/>
            <a:chOff x="567278" y="853850"/>
            <a:chExt cx="1398740" cy="1583023"/>
          </a:xfrm>
        </p:grpSpPr>
        <p:cxnSp>
          <p:nvCxnSpPr>
            <p:cNvPr id="80" name="Straight Connector 79">
              <a:extLst>
                <a:ext uri="{FF2B5EF4-FFF2-40B4-BE49-F238E27FC236}">
                  <a16:creationId xmlns:a16="http://schemas.microsoft.com/office/drawing/2014/main" id="{06C49BE6-2F8C-3249-AEFB-4853904CEDB0}"/>
                </a:ext>
              </a:extLst>
            </p:cNvPr>
            <p:cNvCxnSpPr>
              <a:cxnSpLocks/>
            </p:cNvCxnSpPr>
            <p:nvPr/>
          </p:nvCxnSpPr>
          <p:spPr>
            <a:xfrm>
              <a:off x="1175557" y="853850"/>
              <a:ext cx="7888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D2F7EA4-58C3-3F42-B0D8-C281229381A4}"/>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E9D2A1-EB39-AA44-9855-13D0095A6436}"/>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65B767F7-6A6C-BA4B-AE30-D85B20B2E309}"/>
              </a:ext>
            </a:extLst>
          </p:cNvPr>
          <p:cNvGrpSpPr/>
          <p:nvPr/>
        </p:nvGrpSpPr>
        <p:grpSpPr>
          <a:xfrm>
            <a:off x="1137424" y="1220986"/>
            <a:ext cx="1808976" cy="1583023"/>
            <a:chOff x="1137424" y="853850"/>
            <a:chExt cx="1808976" cy="1583023"/>
          </a:xfrm>
        </p:grpSpPr>
        <p:cxnSp>
          <p:nvCxnSpPr>
            <p:cNvPr id="84" name="Straight Connector 83">
              <a:extLst>
                <a:ext uri="{FF2B5EF4-FFF2-40B4-BE49-F238E27FC236}">
                  <a16:creationId xmlns:a16="http://schemas.microsoft.com/office/drawing/2014/main" id="{2ECE7D5C-064A-2A42-8258-C9AFF37419A8}"/>
                </a:ext>
              </a:extLst>
            </p:cNvPr>
            <p:cNvCxnSpPr>
              <a:cxnSpLocks/>
            </p:cNvCxnSpPr>
            <p:nvPr/>
          </p:nvCxnSpPr>
          <p:spPr>
            <a:xfrm>
              <a:off x="1137424" y="853850"/>
              <a:ext cx="18089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391160B-849B-D14C-86A6-1ED41FC1587C}"/>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E9CC7000-0C44-5F4D-9321-65C99F2C4E37}"/>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1E509196-DD9C-3031-23A4-2D22C675EF2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TextBox 10">
            <a:extLst>
              <a:ext uri="{FF2B5EF4-FFF2-40B4-BE49-F238E27FC236}">
                <a16:creationId xmlns:a16="http://schemas.microsoft.com/office/drawing/2014/main" id="{093C0837-2F8A-AD95-AB95-705EA7F0B5A9}"/>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12" name="TextBox 11">
            <a:extLst>
              <a:ext uri="{FF2B5EF4-FFF2-40B4-BE49-F238E27FC236}">
                <a16:creationId xmlns:a16="http://schemas.microsoft.com/office/drawing/2014/main" id="{0F1BC8AE-BCC1-D6DA-E57A-64283AC7F2E3}"/>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sp>
        <p:nvSpPr>
          <p:cNvPr id="18" name="Rectangle 17">
            <a:extLst>
              <a:ext uri="{FF2B5EF4-FFF2-40B4-BE49-F238E27FC236}">
                <a16:creationId xmlns:a16="http://schemas.microsoft.com/office/drawing/2014/main" id="{3DFBDC8B-05CD-9E98-31BE-55A1508E61F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19" name="Straight Connector 18">
            <a:extLst>
              <a:ext uri="{FF2B5EF4-FFF2-40B4-BE49-F238E27FC236}">
                <a16:creationId xmlns:a16="http://schemas.microsoft.com/office/drawing/2014/main" id="{3AAFB1C0-84AA-B522-E533-F433D7EF0A0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B8883D3-7B69-1BEF-E295-08170A89E7FB}"/>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B31F478-5C41-5D5F-9511-E0211A471F79}"/>
              </a:ext>
            </a:extLst>
          </p:cNvPr>
          <p:cNvSpPr>
            <a:spLocks noChangeArrowheads="1"/>
          </p:cNvSpPr>
          <p:nvPr/>
        </p:nvSpPr>
        <p:spPr bwMode="auto">
          <a:xfrm>
            <a:off x="5410877" y="730748"/>
            <a:ext cx="3608609" cy="5812907"/>
          </a:xfrm>
          <a:prstGeom prst="rect">
            <a:avLst/>
          </a:prstGeom>
          <a:solidFill>
            <a:srgbClr val="A89988">
              <a:alpha val="80000"/>
            </a:srgbClr>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Helvetica Neue Regular" charset="0"/>
              <a:cs typeface="Helvetica Neue Regular" charset="0"/>
            </a:endParaRPr>
          </a:p>
        </p:txBody>
      </p:sp>
      <p:sp>
        <p:nvSpPr>
          <p:cNvPr id="3" name="TextBox 17">
            <a:extLst>
              <a:ext uri="{FF2B5EF4-FFF2-40B4-BE49-F238E27FC236}">
                <a16:creationId xmlns:a16="http://schemas.microsoft.com/office/drawing/2014/main" id="{D44BFFDD-8509-9B6D-5BD5-20C103DB3C5F}"/>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141400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2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2000"/>
                                        <p:tgtEl>
                                          <p:spTgt spid="6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2000"/>
                                        <p:tgtEl>
                                          <p:spTgt spid="6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2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0"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p:cNvSpPr/>
          <p:nvPr/>
        </p:nvSpPr>
        <p:spPr>
          <a:xfrm>
            <a:off x="948427" y="380404"/>
            <a:ext cx="7247145" cy="3724096"/>
          </a:xfrm>
          <a:prstGeom prst="rect">
            <a:avLst/>
          </a:prstGeom>
          <a:solidFill>
            <a:srgbClr val="FFFFFF"/>
          </a:solidFill>
          <a:ln>
            <a:noFill/>
          </a:ln>
        </p:spPr>
        <p:txBody>
          <a:bodyPr wrap="square">
            <a:spAutoFit/>
          </a:bodyPr>
          <a:lstStyle/>
          <a:p>
            <a:pPr algn="ctr"/>
            <a:r>
              <a:rPr lang="en-US" sz="3000" dirty="0">
                <a:solidFill>
                  <a:srgbClr val="000000"/>
                </a:solidFill>
                <a:latin typeface="Avenir Book" panose="02000503020000020003" pitchFamily="2" charset="0"/>
                <a:ea typeface="Avenir Medium" charset="0"/>
                <a:cs typeface="Avenir Medium" charset="0"/>
              </a:rPr>
              <a:t>Alienation</a:t>
            </a:r>
          </a:p>
          <a:p>
            <a:r>
              <a:rPr lang="en-US" sz="2400" dirty="0">
                <a:solidFill>
                  <a:srgbClr val="000000"/>
                </a:solidFill>
                <a:latin typeface="Avenir Book" panose="02000503020000020003" pitchFamily="2" charset="0"/>
                <a:ea typeface="Avenir Medium" charset="0"/>
                <a:cs typeface="Avenir Medium" charset="0"/>
              </a:rPr>
              <a:t>In capitalism, workers are…</a:t>
            </a:r>
          </a:p>
          <a:p>
            <a:endParaRPr lang="en-US" sz="1000" dirty="0">
              <a:solidFill>
                <a:srgbClr val="000000"/>
              </a:solidFill>
              <a:latin typeface="Avenir Book" panose="02000503020000020003" pitchFamily="2" charset="0"/>
              <a:ea typeface="Avenir Medium" charset="0"/>
              <a:cs typeface="Avenir Medium" charset="0"/>
            </a:endParaRPr>
          </a:p>
          <a:p>
            <a:pPr marL="45720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alienated from the fruits of their labor.</a:t>
            </a:r>
          </a:p>
          <a:p>
            <a:pPr marL="457200" indent="-457200">
              <a:buFont typeface="Arial" charset="0"/>
              <a:buChar char="•"/>
            </a:pPr>
            <a:endParaRPr lang="en-US" sz="800" dirty="0">
              <a:solidFill>
                <a:srgbClr val="000000"/>
              </a:solidFill>
              <a:latin typeface="Avenir Book" panose="02000503020000020003" pitchFamily="2" charset="0"/>
              <a:ea typeface="Avenir Medium" charset="0"/>
              <a:cs typeface="Avenir Medium" charset="0"/>
            </a:endParaRPr>
          </a:p>
          <a:p>
            <a:pPr marL="45720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alienated from one another.</a:t>
            </a:r>
          </a:p>
          <a:p>
            <a:pPr marL="457200" indent="-457200">
              <a:buFont typeface="Arial" charset="0"/>
              <a:buChar char="•"/>
            </a:pPr>
            <a:endParaRPr lang="en-US" sz="1000" dirty="0">
              <a:solidFill>
                <a:srgbClr val="000000"/>
              </a:solidFill>
              <a:latin typeface="Avenir Book" panose="02000503020000020003" pitchFamily="2" charset="0"/>
              <a:ea typeface="Avenir Medium" charset="0"/>
              <a:cs typeface="Avenir Medium" charset="0"/>
            </a:endParaRPr>
          </a:p>
          <a:p>
            <a:pPr marL="45720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alienated from the decisions the firms make about production. </a:t>
            </a:r>
          </a:p>
          <a:p>
            <a:pPr marL="457200" indent="-457200">
              <a:buFont typeface="Arial" charset="0"/>
              <a:buChar char="•"/>
            </a:pPr>
            <a:endParaRPr lang="en-US" sz="1000" dirty="0">
              <a:solidFill>
                <a:srgbClr val="000000"/>
              </a:solidFill>
              <a:latin typeface="Avenir Book" panose="02000503020000020003" pitchFamily="2" charset="0"/>
              <a:ea typeface="Avenir Medium" charset="0"/>
              <a:cs typeface="Avenir Medium" charset="0"/>
            </a:endParaRPr>
          </a:p>
          <a:p>
            <a:pPr marL="45720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alienated from their ability to contribute meaning, beauty, and usefulness to the world.</a:t>
            </a:r>
          </a:p>
        </p:txBody>
      </p:sp>
      <p:sp>
        <p:nvSpPr>
          <p:cNvPr id="4" name="Rectangle 3">
            <a:extLst>
              <a:ext uri="{FF2B5EF4-FFF2-40B4-BE49-F238E27FC236}">
                <a16:creationId xmlns:a16="http://schemas.microsoft.com/office/drawing/2014/main" id="{62658EA7-DB23-A85C-1D73-E0D8C5AD999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B5ECE2B5-F780-681A-DE4E-2D84C7E6112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Conclusions: Capitalism</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06DB7CB7-C3D4-FAA4-C33D-48A5CDE289B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4949491-11AD-4127-B221-0EEB8DCC7592}"/>
              </a:ext>
            </a:extLst>
          </p:cNvPr>
          <p:cNvPicPr>
            <a:picLocks noChangeAspect="1"/>
          </p:cNvPicPr>
          <p:nvPr/>
        </p:nvPicPr>
        <p:blipFill>
          <a:blip r:embed="rId3"/>
          <a:stretch>
            <a:fillRect/>
          </a:stretch>
        </p:blipFill>
        <p:spPr>
          <a:xfrm>
            <a:off x="1903662" y="4182832"/>
            <a:ext cx="5336676" cy="2328731"/>
          </a:xfrm>
          <a:prstGeom prst="rect">
            <a:avLst/>
          </a:prstGeom>
          <a:ln>
            <a:solidFill>
              <a:srgbClr val="000000"/>
            </a:solidFill>
          </a:ln>
        </p:spPr>
      </p:pic>
    </p:spTree>
    <p:extLst>
      <p:ext uri="{BB962C8B-B14F-4D97-AF65-F5344CB8AC3E}">
        <p14:creationId xmlns:p14="http://schemas.microsoft.com/office/powerpoint/2010/main" val="171206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20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200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Effect transition="in" filter="fade">
                                      <p:cBhvr>
                                        <p:cTn id="17" dur="2000"/>
                                        <p:tgtEl>
                                          <p:spTgt spid="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7" end="7"/>
                                            </p:txEl>
                                          </p:spTgt>
                                        </p:tgtEl>
                                        <p:attrNameLst>
                                          <p:attrName>style.visibility</p:attrName>
                                        </p:attrNameLst>
                                      </p:cBhvr>
                                      <p:to>
                                        <p:strVal val="visible"/>
                                      </p:to>
                                    </p:set>
                                    <p:animEffect transition="in" filter="fade">
                                      <p:cBhvr>
                                        <p:cTn id="22" dur="2000"/>
                                        <p:tgtEl>
                                          <p:spTgt spid="10">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animEffect transition="in" filter="fade">
                                      <p:cBhvr>
                                        <p:cTn id="27" dur="20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177830"/>
            <a:ext cx="9144000" cy="404534"/>
          </a:xfrm>
          <a:prstGeom prst="rect">
            <a:avLst/>
          </a:prstGeom>
        </p:spPr>
        <p:txBody>
          <a:bodyPr wrap="square">
            <a:spAutoFit/>
          </a:bodyPr>
          <a:lstStyle/>
          <a:p>
            <a:pPr marL="15875" algn="ctr">
              <a:lnSpc>
                <a:spcPct val="80000"/>
              </a:lnSpc>
              <a:tabLst>
                <a:tab pos="268288" algn="l"/>
              </a:tabLst>
              <a:defRPr/>
            </a:pPr>
            <a:r>
              <a:rPr lang="en-US" sz="2400" kern="0" dirty="0">
                <a:solidFill>
                  <a:srgbClr val="000000"/>
                </a:solidFill>
                <a:latin typeface="Avenir Book" panose="02000503020000020003" pitchFamily="2" charset="0"/>
                <a:ea typeface="Avenir Medium" charset="0"/>
              </a:rPr>
              <a:t>a.	 Reject Capitalism</a:t>
            </a:r>
          </a:p>
        </p:txBody>
      </p:sp>
      <p:sp>
        <p:nvSpPr>
          <p:cNvPr id="3" name="Rectangle 2">
            <a:extLst>
              <a:ext uri="{FF2B5EF4-FFF2-40B4-BE49-F238E27FC236}">
                <a16:creationId xmlns:a16="http://schemas.microsoft.com/office/drawing/2014/main" id="{D41B10EB-6181-4E28-A146-C64F5D97D90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TextBox 1">
            <a:extLst>
              <a:ext uri="{FF2B5EF4-FFF2-40B4-BE49-F238E27FC236}">
                <a16:creationId xmlns:a16="http://schemas.microsoft.com/office/drawing/2014/main" id="{0E4626D0-FE16-1F24-BB3D-C3D7DC47B45B}"/>
              </a:ext>
            </a:extLst>
          </p:cNvPr>
          <p:cNvSpPr txBox="1"/>
          <p:nvPr/>
        </p:nvSpPr>
        <p:spPr>
          <a:xfrm>
            <a:off x="0" y="405257"/>
            <a:ext cx="9144000" cy="438582"/>
          </a:xfrm>
          <a:prstGeom prst="rect">
            <a:avLst/>
          </a:prstGeom>
          <a:noFill/>
        </p:spPr>
        <p:txBody>
          <a:bodyPr wrap="square" rtlCol="0">
            <a:spAutoFit/>
          </a:bodyPr>
          <a:lstStyle/>
          <a:p>
            <a:pPr algn="ctr"/>
            <a:r>
              <a:rPr lang="en-US" sz="2200" dirty="0">
                <a:solidFill>
                  <a:srgbClr val="000000"/>
                </a:solidFill>
                <a:latin typeface="Avenir Black" panose="02000503020000020003" pitchFamily="2" charset="0"/>
                <a:ea typeface="Avenir Medium" charset="0"/>
                <a:cs typeface="Avenir Medium" charset="0"/>
              </a:rPr>
              <a:t>Radical Theory Policy</a:t>
            </a:r>
          </a:p>
        </p:txBody>
      </p:sp>
      <p:sp>
        <p:nvSpPr>
          <p:cNvPr id="4" name="Rectangle 3">
            <a:extLst>
              <a:ext uri="{FF2B5EF4-FFF2-40B4-BE49-F238E27FC236}">
                <a16:creationId xmlns:a16="http://schemas.microsoft.com/office/drawing/2014/main" id="{5C68F344-49BF-A7B7-D7BC-01C8AF4E7B3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Policy: Capitalism</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390E9F87-CB47-2834-C228-6AC29879EF1E}"/>
              </a:ext>
            </a:extLst>
          </p:cNvPr>
          <p:cNvCxnSpPr>
            <a:cxnSpLocks/>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A8FF35B-E881-B21C-315F-100C8A7BADB8}"/>
              </a:ext>
            </a:extLst>
          </p:cNvPr>
          <p:cNvPicPr>
            <a:picLocks noChangeAspect="1"/>
          </p:cNvPicPr>
          <p:nvPr/>
        </p:nvPicPr>
        <p:blipFill>
          <a:blip r:embed="rId3"/>
          <a:stretch>
            <a:fillRect/>
          </a:stretch>
        </p:blipFill>
        <p:spPr>
          <a:xfrm>
            <a:off x="816428" y="1787387"/>
            <a:ext cx="7772400" cy="4241167"/>
          </a:xfrm>
          <a:prstGeom prst="rect">
            <a:avLst/>
          </a:prstGeom>
          <a:ln>
            <a:solidFill>
              <a:srgbClr val="000000"/>
            </a:solidFill>
          </a:ln>
        </p:spPr>
      </p:pic>
    </p:spTree>
    <p:extLst>
      <p:ext uri="{BB962C8B-B14F-4D97-AF65-F5344CB8AC3E}">
        <p14:creationId xmlns:p14="http://schemas.microsoft.com/office/powerpoint/2010/main" val="443452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7534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8312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1927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2615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331390" y="128713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545534" y="151715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351520" y="1098764"/>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67583" y="1763153"/>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6155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6" name="Rectangle 15">
            <a:extLst>
              <a:ext uri="{FF2B5EF4-FFF2-40B4-BE49-F238E27FC236}">
                <a16:creationId xmlns:a16="http://schemas.microsoft.com/office/drawing/2014/main" id="{9CD925CD-0E59-934E-9442-9C9C5E9BA644}"/>
              </a:ext>
            </a:extLst>
          </p:cNvPr>
          <p:cNvSpPr/>
          <p:nvPr/>
        </p:nvSpPr>
        <p:spPr>
          <a:xfrm>
            <a:off x="303303" y="2874947"/>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19146" y="323824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1555652" y="308861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05983" y="2684244"/>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23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092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22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256482" y="4874151"/>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1410431" y="6020924"/>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236030" y="4895069"/>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serves their profit interest.</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maximize output, but at an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unacceptable cost to society.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to those who directly </a:t>
            </a:r>
            <a:r>
              <a:rPr lang="en-US" sz="900" dirty="0">
                <a:solidFill>
                  <a:prstClr val="black"/>
                </a:solidFill>
                <a:latin typeface="Avenir Book" panose="02000503020000020003" pitchFamily="2" charset="0"/>
                <a:ea typeface=""/>
                <a:cs typeface=""/>
              </a:rPr>
              <a:t>or indirectly</a:t>
            </a: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exploit others.</a:t>
            </a:r>
          </a:p>
        </p:txBody>
      </p:sp>
      <p:sp>
        <p:nvSpPr>
          <p:cNvPr id="31" name="TextBox 30">
            <a:extLst>
              <a:ext uri="{FF2B5EF4-FFF2-40B4-BE49-F238E27FC236}">
                <a16:creationId xmlns:a16="http://schemas.microsoft.com/office/drawing/2014/main" id="{AB84FB7D-78E8-6F4A-AD21-E744025F8A49}"/>
              </a:ext>
            </a:extLst>
          </p:cNvPr>
          <p:cNvSpPr txBox="1"/>
          <p:nvPr/>
        </p:nvSpPr>
        <p:spPr>
          <a:xfrm>
            <a:off x="34225" y="6203623"/>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Destructive Self-Interest and Alienation</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09202"/>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7284"/>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13441"/>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21229"/>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57374"/>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64255"/>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47" name="Rectangle 46">
            <a:extLst>
              <a:ext uri="{FF2B5EF4-FFF2-40B4-BE49-F238E27FC236}">
                <a16:creationId xmlns:a16="http://schemas.microsoft.com/office/drawing/2014/main" id="{A8ABB115-63ED-9A47-9DF5-DAA7DF37F61E}"/>
              </a:ext>
            </a:extLst>
          </p:cNvPr>
          <p:cNvSpPr/>
          <p:nvPr/>
        </p:nvSpPr>
        <p:spPr>
          <a:xfrm>
            <a:off x="5957490" y="1325239"/>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8" name="Triangle 47">
            <a:extLst>
              <a:ext uri="{FF2B5EF4-FFF2-40B4-BE49-F238E27FC236}">
                <a16:creationId xmlns:a16="http://schemas.microsoft.com/office/drawing/2014/main" id="{F7AA493B-7DA4-6A4A-8FC9-02639F4FD951}"/>
              </a:ext>
            </a:extLst>
          </p:cNvPr>
          <p:cNvSpPr/>
          <p:nvPr/>
        </p:nvSpPr>
        <p:spPr>
          <a:xfrm rot="10800000">
            <a:off x="7171634" y="1555257"/>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9" name="TextBox 48">
            <a:extLst>
              <a:ext uri="{FF2B5EF4-FFF2-40B4-BE49-F238E27FC236}">
                <a16:creationId xmlns:a16="http://schemas.microsoft.com/office/drawing/2014/main" id="{69105C41-F8BF-8B40-9F7F-AAF07BD8E869}"/>
              </a:ext>
            </a:extLst>
          </p:cNvPr>
          <p:cNvSpPr txBox="1"/>
          <p:nvPr/>
        </p:nvSpPr>
        <p:spPr>
          <a:xfrm>
            <a:off x="6019265" y="1115452"/>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50" name="TextBox 49">
            <a:extLst>
              <a:ext uri="{FF2B5EF4-FFF2-40B4-BE49-F238E27FC236}">
                <a16:creationId xmlns:a16="http://schemas.microsoft.com/office/drawing/2014/main" id="{F6F6B408-D0AE-AA49-BF7F-D455CE5CCCD0}"/>
              </a:ext>
            </a:extLst>
          </p:cNvPr>
          <p:cNvSpPr txBox="1"/>
          <p:nvPr/>
        </p:nvSpPr>
        <p:spPr>
          <a:xfrm>
            <a:off x="5793683" y="1689743"/>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199965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12080"/>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5" name="TextBox 54">
            <a:extLst>
              <a:ext uri="{FF2B5EF4-FFF2-40B4-BE49-F238E27FC236}">
                <a16:creationId xmlns:a16="http://schemas.microsoft.com/office/drawing/2014/main" id="{7558C4F4-0DAC-8643-A7BC-17C945CF6765}"/>
              </a:ext>
            </a:extLst>
          </p:cNvPr>
          <p:cNvSpPr txBox="1"/>
          <p:nvPr/>
        </p:nvSpPr>
        <p:spPr>
          <a:xfrm>
            <a:off x="5976328" y="2722344"/>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0425"/>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7302"/>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0343"/>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3146"/>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3562"/>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grpSp>
        <p:nvGrpSpPr>
          <p:cNvPr id="94" name="Group 93">
            <a:extLst>
              <a:ext uri="{FF2B5EF4-FFF2-40B4-BE49-F238E27FC236}">
                <a16:creationId xmlns:a16="http://schemas.microsoft.com/office/drawing/2014/main" id="{1DC40D3D-3674-4743-9998-C25ED645634B}"/>
              </a:ext>
            </a:extLst>
          </p:cNvPr>
          <p:cNvGrpSpPr/>
          <p:nvPr/>
        </p:nvGrpSpPr>
        <p:grpSpPr>
          <a:xfrm>
            <a:off x="6947210" y="1232576"/>
            <a:ext cx="1606034" cy="1610805"/>
            <a:chOff x="1340366" y="976511"/>
            <a:chExt cx="1606034" cy="1610805"/>
          </a:xfrm>
        </p:grpSpPr>
        <p:cxnSp>
          <p:nvCxnSpPr>
            <p:cNvPr id="95" name="Straight Connector 94">
              <a:extLst>
                <a:ext uri="{FF2B5EF4-FFF2-40B4-BE49-F238E27FC236}">
                  <a16:creationId xmlns:a16="http://schemas.microsoft.com/office/drawing/2014/main" id="{C221C171-F1ED-7647-AEA3-1886BF30075F}"/>
                </a:ext>
              </a:extLst>
            </p:cNvPr>
            <p:cNvCxnSpPr>
              <a:cxnSpLocks/>
            </p:cNvCxnSpPr>
            <p:nvPr/>
          </p:nvCxnSpPr>
          <p:spPr>
            <a:xfrm>
              <a:off x="1340366" y="976511"/>
              <a:ext cx="16060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865DC4B-A7D6-D842-9892-F171029FAA9D}"/>
                </a:ext>
              </a:extLst>
            </p:cNvPr>
            <p:cNvCxnSpPr>
              <a:cxnSpLocks/>
            </p:cNvCxnSpPr>
            <p:nvPr/>
          </p:nvCxnSpPr>
          <p:spPr>
            <a:xfrm>
              <a:off x="2946400" y="976511"/>
              <a:ext cx="0" cy="16108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29FF1A-7627-7D43-91E4-50D9C3BD2AAC}"/>
                </a:ext>
              </a:extLst>
            </p:cNvPr>
            <p:cNvCxnSpPr>
              <a:cxnSpLocks/>
            </p:cNvCxnSpPr>
            <p:nvPr/>
          </p:nvCxnSpPr>
          <p:spPr>
            <a:xfrm flipH="1">
              <a:off x="2487324" y="2575201"/>
              <a:ext cx="4580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6C39CF3B-E78F-234E-81B1-8E48D2CA5148}"/>
              </a:ext>
            </a:extLst>
          </p:cNvPr>
          <p:cNvGrpSpPr/>
          <p:nvPr/>
        </p:nvGrpSpPr>
        <p:grpSpPr>
          <a:xfrm>
            <a:off x="7435752" y="1371868"/>
            <a:ext cx="1296787" cy="1627475"/>
            <a:chOff x="1313063" y="965360"/>
            <a:chExt cx="1296787" cy="1627475"/>
          </a:xfrm>
        </p:grpSpPr>
        <p:cxnSp>
          <p:nvCxnSpPr>
            <p:cNvPr id="99" name="Straight Connector 98">
              <a:extLst>
                <a:ext uri="{FF2B5EF4-FFF2-40B4-BE49-F238E27FC236}">
                  <a16:creationId xmlns:a16="http://schemas.microsoft.com/office/drawing/2014/main" id="{7598F369-9333-8B40-AF3E-7C13A716C805}"/>
                </a:ext>
              </a:extLst>
            </p:cNvPr>
            <p:cNvCxnSpPr>
              <a:cxnSpLocks/>
            </p:cNvCxnSpPr>
            <p:nvPr/>
          </p:nvCxnSpPr>
          <p:spPr>
            <a:xfrm flipV="1">
              <a:off x="1313063" y="965360"/>
              <a:ext cx="12911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5CD94C0-8CBE-C94C-8F44-DA45361FE6FE}"/>
                </a:ext>
              </a:extLst>
            </p:cNvPr>
            <p:cNvCxnSpPr>
              <a:cxnSpLocks/>
            </p:cNvCxnSpPr>
            <p:nvPr/>
          </p:nvCxnSpPr>
          <p:spPr>
            <a:xfrm>
              <a:off x="2609850" y="965360"/>
              <a:ext cx="0" cy="1627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D224D3-4882-1443-AD02-41CFB88E0DCF}"/>
                </a:ext>
              </a:extLst>
            </p:cNvPr>
            <p:cNvCxnSpPr>
              <a:cxnSpLocks/>
            </p:cNvCxnSpPr>
            <p:nvPr/>
          </p:nvCxnSpPr>
          <p:spPr>
            <a:xfrm flipH="1">
              <a:off x="1971479" y="2586197"/>
              <a:ext cx="6327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8CD1ED3E-E913-9E4C-B3F1-94B75F1EEB3E}"/>
              </a:ext>
            </a:extLst>
          </p:cNvPr>
          <p:cNvGrpSpPr/>
          <p:nvPr/>
        </p:nvGrpSpPr>
        <p:grpSpPr>
          <a:xfrm>
            <a:off x="8113031" y="1525758"/>
            <a:ext cx="823261" cy="1642328"/>
            <a:chOff x="1060832" y="948531"/>
            <a:chExt cx="823261" cy="1642328"/>
          </a:xfrm>
        </p:grpSpPr>
        <p:cxnSp>
          <p:nvCxnSpPr>
            <p:cNvPr id="103" name="Straight Connector 102">
              <a:extLst>
                <a:ext uri="{FF2B5EF4-FFF2-40B4-BE49-F238E27FC236}">
                  <a16:creationId xmlns:a16="http://schemas.microsoft.com/office/drawing/2014/main" id="{01284BCB-8C72-834B-9C0B-B52EE990608F}"/>
                </a:ext>
              </a:extLst>
            </p:cNvPr>
            <p:cNvCxnSpPr>
              <a:cxnSpLocks/>
            </p:cNvCxnSpPr>
            <p:nvPr/>
          </p:nvCxnSpPr>
          <p:spPr>
            <a:xfrm flipV="1">
              <a:off x="1209055" y="948531"/>
              <a:ext cx="6744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E593626-6D27-304B-BBA9-BA7FB1D45E82}"/>
                </a:ext>
              </a:extLst>
            </p:cNvPr>
            <p:cNvCxnSpPr>
              <a:cxnSpLocks/>
            </p:cNvCxnSpPr>
            <p:nvPr/>
          </p:nvCxnSpPr>
          <p:spPr>
            <a:xfrm>
              <a:off x="1883158" y="948531"/>
              <a:ext cx="935" cy="164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67DE037B-AB6D-E548-BD28-EA8FE11289C0}"/>
                </a:ext>
              </a:extLst>
            </p:cNvPr>
            <p:cNvCxnSpPr>
              <a:cxnSpLocks/>
            </p:cNvCxnSpPr>
            <p:nvPr/>
          </p:nvCxnSpPr>
          <p:spPr>
            <a:xfrm flipH="1">
              <a:off x="1060832" y="2590859"/>
              <a:ext cx="82232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837600"/>
            <a:ext cx="520700" cy="622300"/>
          </a:xfrm>
          <a:prstGeom prst="rect">
            <a:avLst/>
          </a:prstGeom>
        </p:spPr>
      </p:pic>
      <p:grpSp>
        <p:nvGrpSpPr>
          <p:cNvPr id="73" name="Group 72">
            <a:extLst>
              <a:ext uri="{FF2B5EF4-FFF2-40B4-BE49-F238E27FC236}">
                <a16:creationId xmlns:a16="http://schemas.microsoft.com/office/drawing/2014/main" id="{CAE8D039-AFFE-3F48-A326-E28DBE019069}"/>
              </a:ext>
            </a:extLst>
          </p:cNvPr>
          <p:cNvGrpSpPr/>
          <p:nvPr/>
        </p:nvGrpSpPr>
        <p:grpSpPr>
          <a:xfrm>
            <a:off x="1682652" y="1378220"/>
            <a:ext cx="1444030" cy="1583023"/>
            <a:chOff x="1165820" y="853850"/>
            <a:chExt cx="1444030" cy="1583023"/>
          </a:xfrm>
        </p:grpSpPr>
        <p:cxnSp>
          <p:nvCxnSpPr>
            <p:cNvPr id="75" name="Straight Connector 74">
              <a:extLst>
                <a:ext uri="{FF2B5EF4-FFF2-40B4-BE49-F238E27FC236}">
                  <a16:creationId xmlns:a16="http://schemas.microsoft.com/office/drawing/2014/main" id="{B9B96BCE-055E-CE43-AF68-71C6D830A40B}"/>
                </a:ext>
              </a:extLst>
            </p:cNvPr>
            <p:cNvCxnSpPr>
              <a:cxnSpLocks/>
            </p:cNvCxnSpPr>
            <p:nvPr/>
          </p:nvCxnSpPr>
          <p:spPr>
            <a:xfrm>
              <a:off x="1165820" y="853850"/>
              <a:ext cx="14383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1536286-A62E-9D46-8E31-E54DF0D24786}"/>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E170C39-0283-444C-B872-C80090FF6906}"/>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545F548F-3EB5-4A4A-A005-6BFC9EC9FD41}"/>
              </a:ext>
            </a:extLst>
          </p:cNvPr>
          <p:cNvGrpSpPr/>
          <p:nvPr/>
        </p:nvGrpSpPr>
        <p:grpSpPr>
          <a:xfrm>
            <a:off x="1911897" y="1549993"/>
            <a:ext cx="1398740" cy="1583023"/>
            <a:chOff x="567278" y="853850"/>
            <a:chExt cx="1398740" cy="1583023"/>
          </a:xfrm>
        </p:grpSpPr>
        <p:cxnSp>
          <p:nvCxnSpPr>
            <p:cNvPr id="79" name="Straight Connector 78">
              <a:extLst>
                <a:ext uri="{FF2B5EF4-FFF2-40B4-BE49-F238E27FC236}">
                  <a16:creationId xmlns:a16="http://schemas.microsoft.com/office/drawing/2014/main" id="{058D9E08-A881-AF4D-897F-E2E28AA398C3}"/>
                </a:ext>
              </a:extLst>
            </p:cNvPr>
            <p:cNvCxnSpPr>
              <a:cxnSpLocks/>
            </p:cNvCxnSpPr>
            <p:nvPr/>
          </p:nvCxnSpPr>
          <p:spPr>
            <a:xfrm>
              <a:off x="1175557" y="853850"/>
              <a:ext cx="7888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B27CB71-B4C6-E14A-BB76-61FD8AA7459E}"/>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D4A320A-93C1-B245-B59F-82B5B90E0C95}"/>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2F9DDEC8-336D-7444-B76D-C168C80A368C}"/>
              </a:ext>
            </a:extLst>
          </p:cNvPr>
          <p:cNvGrpSpPr/>
          <p:nvPr/>
        </p:nvGrpSpPr>
        <p:grpSpPr>
          <a:xfrm>
            <a:off x="1137424" y="1205996"/>
            <a:ext cx="1808976" cy="1583023"/>
            <a:chOff x="1137424" y="853850"/>
            <a:chExt cx="1808976" cy="1583023"/>
          </a:xfrm>
        </p:grpSpPr>
        <p:cxnSp>
          <p:nvCxnSpPr>
            <p:cNvPr id="87" name="Straight Connector 86">
              <a:extLst>
                <a:ext uri="{FF2B5EF4-FFF2-40B4-BE49-F238E27FC236}">
                  <a16:creationId xmlns:a16="http://schemas.microsoft.com/office/drawing/2014/main" id="{2A786441-433B-BF4E-9578-81DAAE9316F4}"/>
                </a:ext>
              </a:extLst>
            </p:cNvPr>
            <p:cNvCxnSpPr>
              <a:cxnSpLocks/>
            </p:cNvCxnSpPr>
            <p:nvPr/>
          </p:nvCxnSpPr>
          <p:spPr>
            <a:xfrm>
              <a:off x="1137424" y="853850"/>
              <a:ext cx="18089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3849A87-6B57-594B-90AF-E85FAD69082A}"/>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F70345B-40B0-AB48-88F7-760D4AD869AE}"/>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TextBox 105">
            <a:extLst>
              <a:ext uri="{FF2B5EF4-FFF2-40B4-BE49-F238E27FC236}">
                <a16:creationId xmlns:a16="http://schemas.microsoft.com/office/drawing/2014/main" id="{91EE1E9A-88A7-3047-9BAF-D040E3E834E2}"/>
              </a:ext>
            </a:extLst>
          </p:cNvPr>
          <p:cNvSpPr txBox="1"/>
          <p:nvPr/>
        </p:nvSpPr>
        <p:spPr>
          <a:xfrm>
            <a:off x="3454001" y="4257284"/>
            <a:ext cx="1799848" cy="505203"/>
          </a:xfrm>
          <a:prstGeom prst="rect">
            <a:avLst/>
          </a:prstGeom>
          <a:noFill/>
        </p:spPr>
        <p:txBody>
          <a:bodyPr wrap="square" rtlCol="0">
            <a:spAutoFit/>
          </a:bodyPr>
          <a:lstStyle/>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
                <a:cs typeface=""/>
              </a:rPr>
              <a:t>Reject Capitalism</a:t>
            </a:r>
          </a:p>
        </p:txBody>
      </p:sp>
      <p:sp>
        <p:nvSpPr>
          <p:cNvPr id="3" name="Rectangle 2">
            <a:extLst>
              <a:ext uri="{FF2B5EF4-FFF2-40B4-BE49-F238E27FC236}">
                <a16:creationId xmlns:a16="http://schemas.microsoft.com/office/drawing/2014/main" id="{671920B4-8B3C-609E-643A-1AF00D5AC01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1E7B16BF-1895-2A2D-5642-1BAC7A9EC302}"/>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15" name="TextBox 14">
            <a:extLst>
              <a:ext uri="{FF2B5EF4-FFF2-40B4-BE49-F238E27FC236}">
                <a16:creationId xmlns:a16="http://schemas.microsoft.com/office/drawing/2014/main" id="{3005A4DB-3E1B-D6D1-92FB-4D63E500C8A7}"/>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sp>
        <p:nvSpPr>
          <p:cNvPr id="20" name="Rectangle 19">
            <a:extLst>
              <a:ext uri="{FF2B5EF4-FFF2-40B4-BE49-F238E27FC236}">
                <a16:creationId xmlns:a16="http://schemas.microsoft.com/office/drawing/2014/main" id="{D351ECD9-D710-00AF-F761-979D8C3196E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21" name="Straight Connector 20">
            <a:extLst>
              <a:ext uri="{FF2B5EF4-FFF2-40B4-BE49-F238E27FC236}">
                <a16:creationId xmlns:a16="http://schemas.microsoft.com/office/drawing/2014/main" id="{C48482B2-DDD0-F622-7D2A-72FB3509F4A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6386BC-3650-1F2F-AA5A-78A48C7EBBF0}"/>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3559E239-8859-17D3-EBF0-836F721EA023}"/>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161842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xEl>
                                              <p:pRg st="1" end="1"/>
                                            </p:txEl>
                                          </p:spTgt>
                                        </p:tgtEl>
                                        <p:attrNameLst>
                                          <p:attrName>style.visibility</p:attrName>
                                        </p:attrNameLst>
                                      </p:cBhvr>
                                      <p:to>
                                        <p:strVal val="visible"/>
                                      </p:to>
                                    </p:set>
                                    <p:animEffect transition="in" filter="fade">
                                      <p:cBhvr>
                                        <p:cTn id="7" dur="2000"/>
                                        <p:tgtEl>
                                          <p:spTgt spid="1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2000"/>
                                        <p:tgtEl>
                                          <p:spTgt spid="94"/>
                                        </p:tgtEl>
                                      </p:cBhvr>
                                    </p:animEffect>
                                  </p:childTnLst>
                                </p:cTn>
                              </p:par>
                              <p:par>
                                <p:cTn id="13" presetID="10" presetClass="entr" presetSubtype="0" fill="hold" nodeType="with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animEffect transition="in" filter="fade">
                                      <p:cBhvr>
                                        <p:cTn id="15" dur="2000"/>
                                        <p:tgtEl>
                                          <p:spTgt spid="5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fade">
                                      <p:cBhvr>
                                        <p:cTn id="20" dur="2000"/>
                                        <p:tgtEl>
                                          <p:spTgt spid="98"/>
                                        </p:tgtEl>
                                      </p:cBhvr>
                                    </p:animEffect>
                                  </p:childTnLst>
                                </p:cTn>
                              </p:par>
                              <p:par>
                                <p:cTn id="21" presetID="10" presetClass="entr" presetSubtype="0" fill="hold" nodeType="withEffect">
                                  <p:stCondLst>
                                    <p:cond delay="0"/>
                                  </p:stCondLst>
                                  <p:childTnLst>
                                    <p:set>
                                      <p:cBhvr>
                                        <p:cTn id="22" dur="1" fill="hold">
                                          <p:stCondLst>
                                            <p:cond delay="0"/>
                                          </p:stCondLst>
                                        </p:cTn>
                                        <p:tgtEl>
                                          <p:spTgt spid="55">
                                            <p:txEl>
                                              <p:pRg st="1" end="1"/>
                                            </p:txEl>
                                          </p:spTgt>
                                        </p:tgtEl>
                                        <p:attrNameLst>
                                          <p:attrName>style.visibility</p:attrName>
                                        </p:attrNameLst>
                                      </p:cBhvr>
                                      <p:to>
                                        <p:strVal val="visible"/>
                                      </p:to>
                                    </p:set>
                                    <p:animEffect transition="in" filter="fade">
                                      <p:cBhvr>
                                        <p:cTn id="23" dur="2000"/>
                                        <p:tgtEl>
                                          <p:spTgt spid="5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fade">
                                      <p:cBhvr>
                                        <p:cTn id="28" dur="2000"/>
                                        <p:tgtEl>
                                          <p:spTgt spid="102"/>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xEl>
                                              <p:pRg st="2" end="2"/>
                                            </p:txEl>
                                          </p:spTgt>
                                        </p:tgtEl>
                                        <p:attrNameLst>
                                          <p:attrName>style.visibility</p:attrName>
                                        </p:attrNameLst>
                                      </p:cBhvr>
                                      <p:to>
                                        <p:strVal val="visible"/>
                                      </p:to>
                                    </p:set>
                                    <p:animEffect transition="in" filter="fade">
                                      <p:cBhvr>
                                        <p:cTn id="31" dur="2000"/>
                                        <p:tgtEl>
                                          <p:spTgt spid="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33DA-603E-2FF8-7486-5CD0D3ACD59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486CAFA7-57C0-EAB2-2150-2EEAE322B350}"/>
              </a:ext>
            </a:extLst>
          </p:cNvPr>
          <p:cNvPicPr>
            <a:picLocks noChangeAspect="1"/>
          </p:cNvPicPr>
          <p:nvPr/>
        </p:nvPicPr>
        <p:blipFill rotWithShape="1">
          <a:blip r:embed="rId3"/>
          <a:srcRect r="9788"/>
          <a:stretch/>
        </p:blipFill>
        <p:spPr>
          <a:xfrm>
            <a:off x="7365307" y="127746"/>
            <a:ext cx="1778692" cy="1444723"/>
          </a:xfrm>
          <a:prstGeom prst="rect">
            <a:avLst/>
          </a:prstGeom>
        </p:spPr>
      </p:pic>
      <p:sp>
        <p:nvSpPr>
          <p:cNvPr id="2" name="Rectangle 1">
            <a:extLst>
              <a:ext uri="{FF2B5EF4-FFF2-40B4-BE49-F238E27FC236}">
                <a16:creationId xmlns:a16="http://schemas.microsoft.com/office/drawing/2014/main" id="{6585508D-1A16-150F-90CF-01BBB8E43FF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TextBox 6">
            <a:extLst>
              <a:ext uri="{FF2B5EF4-FFF2-40B4-BE49-F238E27FC236}">
                <a16:creationId xmlns:a16="http://schemas.microsoft.com/office/drawing/2014/main" id="{DBC84833-137C-224A-B5E1-5B359458EF06}"/>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a:t>
            </a:r>
            <a:r>
              <a:rPr kumimoji="0" lang="en-US" sz="2200" b="0" i="0" u="none" strike="noStrike" kern="1200" cap="none" spc="0" normalizeH="0" baseline="0" noProof="0" dirty="0" err="1">
                <a:ln>
                  <a:noFill/>
                </a:ln>
                <a:solidFill>
                  <a:srgbClr val="000000"/>
                </a:solidFill>
                <a:effectLst/>
                <a:uLnTx/>
                <a:uFillTx/>
                <a:latin typeface="Avenir Black" panose="02000503020000020003" pitchFamily="2" charset="0"/>
                <a:ea typeface="Avenir Medium" charset="0"/>
                <a:cs typeface="Avenir Medium" charset="0"/>
              </a:rPr>
              <a:t>i</a:t>
            </a: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 </a:t>
            </a:r>
            <a:r>
              <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Surplus</a:t>
            </a:r>
          </a:p>
        </p:txBody>
      </p:sp>
      <p:sp>
        <p:nvSpPr>
          <p:cNvPr id="9" name="Rectangle 8">
            <a:extLst>
              <a:ext uri="{FF2B5EF4-FFF2-40B4-BE49-F238E27FC236}">
                <a16:creationId xmlns:a16="http://schemas.microsoft.com/office/drawing/2014/main" id="{235E56DA-09D8-35A5-41AB-A17CE192893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p>
        </p:txBody>
      </p:sp>
      <p:cxnSp>
        <p:nvCxnSpPr>
          <p:cNvPr id="28" name="Straight Connector 27">
            <a:extLst>
              <a:ext uri="{FF2B5EF4-FFF2-40B4-BE49-F238E27FC236}">
                <a16:creationId xmlns:a16="http://schemas.microsoft.com/office/drawing/2014/main" id="{31321FC3-D067-EA9D-788F-8FA4FB8C83A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6C9C204-06D6-B8A7-472E-D90EB9D57256}"/>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Collective Creation of Value</a:t>
            </a:r>
          </a:p>
        </p:txBody>
      </p:sp>
      <p:pic>
        <p:nvPicPr>
          <p:cNvPr id="8" name="Picture 7" descr="A table with text and numbers&#10;&#10;Description automatically generated with medium confidence">
            <a:extLst>
              <a:ext uri="{FF2B5EF4-FFF2-40B4-BE49-F238E27FC236}">
                <a16:creationId xmlns:a16="http://schemas.microsoft.com/office/drawing/2014/main" id="{E5F32B4A-EE18-ADF0-969A-C33AE82C7C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012" y="2032440"/>
            <a:ext cx="5839521" cy="4599432"/>
          </a:xfrm>
          <a:prstGeom prst="rect">
            <a:avLst/>
          </a:prstGeom>
        </p:spPr>
      </p:pic>
      <p:sp>
        <p:nvSpPr>
          <p:cNvPr id="30" name="Rectangle 29">
            <a:extLst>
              <a:ext uri="{FF2B5EF4-FFF2-40B4-BE49-F238E27FC236}">
                <a16:creationId xmlns:a16="http://schemas.microsoft.com/office/drawing/2014/main" id="{5A6696FB-488D-ADBC-A142-FC8FC2EAAACA}"/>
              </a:ext>
            </a:extLst>
          </p:cNvPr>
          <p:cNvSpPr/>
          <p:nvPr/>
        </p:nvSpPr>
        <p:spPr>
          <a:xfrm>
            <a:off x="1656511" y="2027077"/>
            <a:ext cx="7069607" cy="4521992"/>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1" name="Rectangle 30">
            <a:extLst>
              <a:ext uri="{FF2B5EF4-FFF2-40B4-BE49-F238E27FC236}">
                <a16:creationId xmlns:a16="http://schemas.microsoft.com/office/drawing/2014/main" id="{B2628547-1AAA-D3AD-7D2C-3F9C9DC1953D}"/>
              </a:ext>
            </a:extLst>
          </p:cNvPr>
          <p:cNvSpPr/>
          <p:nvPr/>
        </p:nvSpPr>
        <p:spPr>
          <a:xfrm>
            <a:off x="1678525" y="2343314"/>
            <a:ext cx="7294025" cy="4241071"/>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2" name="Rectangle 31">
            <a:extLst>
              <a:ext uri="{FF2B5EF4-FFF2-40B4-BE49-F238E27FC236}">
                <a16:creationId xmlns:a16="http://schemas.microsoft.com/office/drawing/2014/main" id="{9EE0E029-3CE3-F88A-3309-9921493DB532}"/>
              </a:ext>
            </a:extLst>
          </p:cNvPr>
          <p:cNvSpPr/>
          <p:nvPr/>
        </p:nvSpPr>
        <p:spPr>
          <a:xfrm>
            <a:off x="1678526" y="2811641"/>
            <a:ext cx="7294024" cy="3737428"/>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3" name="Rectangle 32">
            <a:extLst>
              <a:ext uri="{FF2B5EF4-FFF2-40B4-BE49-F238E27FC236}">
                <a16:creationId xmlns:a16="http://schemas.microsoft.com/office/drawing/2014/main" id="{1F867970-AB8F-D4C9-9048-5501A5D6E250}"/>
              </a:ext>
            </a:extLst>
          </p:cNvPr>
          <p:cNvSpPr/>
          <p:nvPr/>
        </p:nvSpPr>
        <p:spPr>
          <a:xfrm>
            <a:off x="1678525" y="3438709"/>
            <a:ext cx="6835972" cy="2627647"/>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4" name="Rectangle 33">
            <a:extLst>
              <a:ext uri="{FF2B5EF4-FFF2-40B4-BE49-F238E27FC236}">
                <a16:creationId xmlns:a16="http://schemas.microsoft.com/office/drawing/2014/main" id="{E572EF29-CCC5-84B4-D62D-2C9B9F87B049}"/>
              </a:ext>
            </a:extLst>
          </p:cNvPr>
          <p:cNvSpPr/>
          <p:nvPr/>
        </p:nvSpPr>
        <p:spPr>
          <a:xfrm>
            <a:off x="1678524" y="3979974"/>
            <a:ext cx="6740396" cy="2506533"/>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5" name="Rectangle 34">
            <a:extLst>
              <a:ext uri="{FF2B5EF4-FFF2-40B4-BE49-F238E27FC236}">
                <a16:creationId xmlns:a16="http://schemas.microsoft.com/office/drawing/2014/main" id="{89350F09-85C8-5415-149E-EF22F4B86383}"/>
              </a:ext>
            </a:extLst>
          </p:cNvPr>
          <p:cNvSpPr/>
          <p:nvPr/>
        </p:nvSpPr>
        <p:spPr>
          <a:xfrm>
            <a:off x="1640015" y="4338798"/>
            <a:ext cx="7069607" cy="2265884"/>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
        <p:nvSpPr>
          <p:cNvPr id="36" name="Rectangle 35">
            <a:extLst>
              <a:ext uri="{FF2B5EF4-FFF2-40B4-BE49-F238E27FC236}">
                <a16:creationId xmlns:a16="http://schemas.microsoft.com/office/drawing/2014/main" id="{DF511F89-7A62-0452-5F8E-0ED0963BB278}"/>
              </a:ext>
            </a:extLst>
          </p:cNvPr>
          <p:cNvSpPr/>
          <p:nvPr/>
        </p:nvSpPr>
        <p:spPr>
          <a:xfrm>
            <a:off x="1626569" y="5149493"/>
            <a:ext cx="7345981" cy="1452550"/>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pic>
        <p:nvPicPr>
          <p:cNvPr id="37" name="Picture 36" descr="A table with text and numbers&#10;&#10;Description automatically generated with medium confidence">
            <a:extLst>
              <a:ext uri="{FF2B5EF4-FFF2-40B4-BE49-F238E27FC236}">
                <a16:creationId xmlns:a16="http://schemas.microsoft.com/office/drawing/2014/main" id="{FD0E27C4-A91D-2B8C-F1FC-9B8296594BC9}"/>
              </a:ext>
            </a:extLst>
          </p:cNvPr>
          <p:cNvPicPr>
            <a:picLocks noChangeAspect="1"/>
          </p:cNvPicPr>
          <p:nvPr/>
        </p:nvPicPr>
        <p:blipFill rotWithShape="1">
          <a:blip r:embed="rId5">
            <a:extLst>
              <a:ext uri="{28A0092B-C50C-407E-A947-70E740481C1C}">
                <a14:useLocalDpi xmlns:a14="http://schemas.microsoft.com/office/drawing/2010/main" val="0"/>
              </a:ext>
            </a:extLst>
          </a:blip>
          <a:srcRect b="92338"/>
          <a:stretch/>
        </p:blipFill>
        <p:spPr>
          <a:xfrm>
            <a:off x="1573844" y="1655471"/>
            <a:ext cx="5996307" cy="400301"/>
          </a:xfrm>
          <a:prstGeom prst="rect">
            <a:avLst/>
          </a:prstGeom>
        </p:spPr>
      </p:pic>
      <p:sp>
        <p:nvSpPr>
          <p:cNvPr id="39" name="TextBox 38">
            <a:extLst>
              <a:ext uri="{FF2B5EF4-FFF2-40B4-BE49-F238E27FC236}">
                <a16:creationId xmlns:a16="http://schemas.microsoft.com/office/drawing/2014/main" id="{FDD47387-EE0F-A082-E18C-D109E6218D3F}"/>
              </a:ext>
            </a:extLst>
          </p:cNvPr>
          <p:cNvSpPr txBox="1"/>
          <p:nvPr/>
        </p:nvSpPr>
        <p:spPr>
          <a:xfrm>
            <a:off x="1172320" y="1291039"/>
            <a:ext cx="6799353" cy="707886"/>
          </a:xfrm>
          <a:prstGeom prst="rect">
            <a:avLst/>
          </a:prstGeom>
          <a:noFill/>
        </p:spPr>
        <p:txBody>
          <a:bodyPr wrap="square">
            <a:spAutoFit/>
          </a:bodyPr>
          <a:lstStyle/>
          <a:p>
            <a:pPr algn="ctr">
              <a:defRPr/>
            </a:pPr>
            <a:r>
              <a:rPr lang="en-US" sz="2000" i="1" dirty="0">
                <a:solidFill>
                  <a:srgbClr val="000000"/>
                </a:solidFill>
                <a:latin typeface="Avenir Book" panose="02000503020000020003" pitchFamily="2" charset="0"/>
                <a:ea typeface="Avenir Medium" charset="0"/>
                <a:cs typeface="Avenir Medium" charset="0"/>
              </a:rPr>
              <a:t>The source of surplus value is the worker-owner.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p>
        </p:txBody>
      </p:sp>
      <p:sp>
        <p:nvSpPr>
          <p:cNvPr id="40" name="Rectangle 39">
            <a:extLst>
              <a:ext uri="{FF2B5EF4-FFF2-40B4-BE49-F238E27FC236}">
                <a16:creationId xmlns:a16="http://schemas.microsoft.com/office/drawing/2014/main" id="{ECEB53C3-4E0A-9BC7-141C-91744A7F8D37}"/>
              </a:ext>
            </a:extLst>
          </p:cNvPr>
          <p:cNvSpPr/>
          <p:nvPr/>
        </p:nvSpPr>
        <p:spPr>
          <a:xfrm>
            <a:off x="1513764" y="1644982"/>
            <a:ext cx="7069607" cy="4521992"/>
          </a:xfrm>
          <a:prstGeom prst="rect">
            <a:avLst/>
          </a:prstGeom>
          <a:solidFill>
            <a:schemeClr val="bg1"/>
          </a:solidFill>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457749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4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5369-F455-92D3-B129-F7926111EC4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505CAB1-0EC4-B2E7-51CD-83D5FD21A4CA}"/>
              </a:ext>
            </a:extLst>
          </p:cNvPr>
          <p:cNvPicPr>
            <a:picLocks noChangeAspect="1"/>
          </p:cNvPicPr>
          <p:nvPr/>
        </p:nvPicPr>
        <p:blipFill>
          <a:blip r:embed="rId3"/>
          <a:stretch>
            <a:fillRect/>
          </a:stretch>
        </p:blipFill>
        <p:spPr>
          <a:xfrm>
            <a:off x="7136702" y="127746"/>
            <a:ext cx="1971674" cy="1444723"/>
          </a:xfrm>
          <a:prstGeom prst="rect">
            <a:avLst/>
          </a:prstGeom>
        </p:spPr>
      </p:pic>
      <p:sp>
        <p:nvSpPr>
          <p:cNvPr id="166914" name="Text Box 4">
            <a:extLst>
              <a:ext uri="{FF2B5EF4-FFF2-40B4-BE49-F238E27FC236}">
                <a16:creationId xmlns:a16="http://schemas.microsoft.com/office/drawing/2014/main" id="{161EBDA9-63C5-F88D-7917-906480BAF1FB}"/>
              </a:ext>
            </a:extLst>
          </p:cNvPr>
          <p:cNvSpPr txBox="1">
            <a:spLocks noChangeArrowheads="1"/>
          </p:cNvSpPr>
          <p:nvPr/>
        </p:nvSpPr>
        <p:spPr bwMode="auto">
          <a:xfrm>
            <a:off x="411163" y="5699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6149" name="Text Box 5">
            <a:extLst>
              <a:ext uri="{FF2B5EF4-FFF2-40B4-BE49-F238E27FC236}">
                <a16:creationId xmlns:a16="http://schemas.microsoft.com/office/drawing/2014/main" id="{0A2BE646-6C79-46A7-5FF6-F5A8BE058715}"/>
              </a:ext>
            </a:extLst>
          </p:cNvPr>
          <p:cNvSpPr txBox="1">
            <a:spLocks noChangeArrowheads="1"/>
          </p:cNvSpPr>
          <p:nvPr/>
        </p:nvSpPr>
        <p:spPr bwMode="auto">
          <a:xfrm>
            <a:off x="93975" y="532324"/>
            <a:ext cx="5649816" cy="433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270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4450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tab pos="3654425" algn="l"/>
              </a:tabLst>
              <a:defRPr/>
            </a:pPr>
            <a:r>
              <a:rPr kumimoji="0" lang="en-US" sz="20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of surplus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Worker-Owners</a:t>
            </a: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tab pos="3597275" algn="l"/>
              </a:tabLst>
              <a:defRPr/>
            </a:pPr>
            <a:r>
              <a:rPr kumimoji="0" lang="en-US" sz="20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Appropriation of surplus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Worker-Owners</a:t>
            </a: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71475" marR="0" lvl="0" indent="-371475"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815A87D0-9F0D-4364-4A2B-7F15117EB69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4FCE9183-7E80-CB8B-4D41-3A61AAA52211}"/>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ii: </a:t>
            </a:r>
            <a:r>
              <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The Class Process</a:t>
            </a:r>
          </a:p>
        </p:txBody>
      </p:sp>
      <p:sp>
        <p:nvSpPr>
          <p:cNvPr id="7" name="Rectangle 6">
            <a:extLst>
              <a:ext uri="{FF2B5EF4-FFF2-40B4-BE49-F238E27FC236}">
                <a16:creationId xmlns:a16="http://schemas.microsoft.com/office/drawing/2014/main" id="{BE8F594E-68B8-5983-8DB4-CD25C2E1614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8C72C016-F191-77E7-6DAB-56A5E7B0802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F02CD70-D9C8-6219-EE0A-4E83601438E4}"/>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Workplace Justice</a:t>
            </a:r>
          </a:p>
        </p:txBody>
      </p:sp>
      <p:sp>
        <p:nvSpPr>
          <p:cNvPr id="10" name="TextBox 9">
            <a:extLst>
              <a:ext uri="{FF2B5EF4-FFF2-40B4-BE49-F238E27FC236}">
                <a16:creationId xmlns:a16="http://schemas.microsoft.com/office/drawing/2014/main" id="{87B9FBE7-0CBC-D35C-3DE0-9666F03129C5}"/>
              </a:ext>
            </a:extLst>
          </p:cNvPr>
          <p:cNvSpPr txBox="1"/>
          <p:nvPr/>
        </p:nvSpPr>
        <p:spPr>
          <a:xfrm>
            <a:off x="93974" y="1291039"/>
            <a:ext cx="8758237" cy="707886"/>
          </a:xfrm>
          <a:prstGeom prst="rect">
            <a:avLst/>
          </a:prstGeom>
          <a:noFill/>
        </p:spPr>
        <p:txBody>
          <a:bodyPr wrap="square">
            <a:spAutoFit/>
          </a:bodyPr>
          <a:lstStyle/>
          <a:p>
            <a:pPr algn="ctr">
              <a:defRPr/>
            </a:pPr>
            <a:r>
              <a:rPr kumimoji="0" lang="en-US" sz="2000" b="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Workers make, take, and distribute the surplus using a democratic process.</a:t>
            </a:r>
          </a:p>
          <a:p>
            <a:pPr algn="ctr">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2" name="Rectangle 7">
            <a:extLst>
              <a:ext uri="{FF2B5EF4-FFF2-40B4-BE49-F238E27FC236}">
                <a16:creationId xmlns:a16="http://schemas.microsoft.com/office/drawing/2014/main" id="{5D8277F1-A992-935C-98B6-B22AEDDEBC42}"/>
              </a:ext>
            </a:extLst>
          </p:cNvPr>
          <p:cNvSpPr>
            <a:spLocks noChangeArrowheads="1"/>
          </p:cNvSpPr>
          <p:nvPr/>
        </p:nvSpPr>
        <p:spPr bwMode="auto">
          <a:xfrm>
            <a:off x="5824528" y="2300203"/>
            <a:ext cx="2153475"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 Same people</a:t>
            </a:r>
          </a:p>
          <a:p>
            <a:pPr marR="0" lvl="0" algn="l" defTabSz="914400" rtl="0" eaLnBrk="1" fontAlgn="base" latinLnBrk="0" hangingPunct="1">
              <a:lnSpc>
                <a:spcPct val="100000"/>
              </a:lnSpc>
              <a:spcBef>
                <a:spcPct val="0"/>
              </a:spcBef>
              <a:spcAft>
                <a:spcPct val="0"/>
              </a:spcAft>
              <a:buClrTx/>
              <a:buSzTx/>
              <a:buFontTx/>
              <a:buNone/>
              <a:tabLst>
                <a:tab pos="55563" algn="l"/>
              </a:tabLst>
              <a:defRPr/>
            </a:pPr>
            <a:r>
              <a:rPr lang="en-US" sz="2000" noProof="0" dirty="0">
                <a:solidFill>
                  <a:srgbClr val="5DC387"/>
                </a:solidFill>
                <a:latin typeface="Avenir Book" panose="02000503020000020003" pitchFamily="2" charset="0"/>
                <a:ea typeface="Avenir Medium" charset="0"/>
                <a:cs typeface="Avenir Medium" charset="0"/>
              </a:rPr>
              <a:t>	(No exploitation)</a:t>
            </a:r>
            <a:endParaRPr kumimoji="0" lang="en-US" sz="20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p:txBody>
      </p:sp>
      <p:sp>
        <p:nvSpPr>
          <p:cNvPr id="13" name="TextBox 12">
            <a:extLst>
              <a:ext uri="{FF2B5EF4-FFF2-40B4-BE49-F238E27FC236}">
                <a16:creationId xmlns:a16="http://schemas.microsoft.com/office/drawing/2014/main" id="{BDB645B3-AE9A-174D-C893-F0CFEAFD778C}"/>
              </a:ext>
            </a:extLst>
          </p:cNvPr>
          <p:cNvSpPr txBox="1"/>
          <p:nvPr/>
        </p:nvSpPr>
        <p:spPr>
          <a:xfrm>
            <a:off x="5589168" y="1992427"/>
            <a:ext cx="470721" cy="101566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a:t>
            </a:r>
          </a:p>
        </p:txBody>
      </p:sp>
      <p:sp>
        <p:nvSpPr>
          <p:cNvPr id="14" name="Text Box 5">
            <a:extLst>
              <a:ext uri="{FF2B5EF4-FFF2-40B4-BE49-F238E27FC236}">
                <a16:creationId xmlns:a16="http://schemas.microsoft.com/office/drawing/2014/main" id="{C2741D58-76D5-0AAB-384F-0ABB6DEFC10A}"/>
              </a:ext>
            </a:extLst>
          </p:cNvPr>
          <p:cNvSpPr txBox="1">
            <a:spLocks noChangeArrowheads="1"/>
          </p:cNvSpPr>
          <p:nvPr/>
        </p:nvSpPr>
        <p:spPr bwMode="auto">
          <a:xfrm>
            <a:off x="93974" y="3256147"/>
            <a:ext cx="8529467" cy="323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u="sng" dirty="0">
                <a:solidFill>
                  <a:srgbClr val="000000"/>
                </a:solidFill>
                <a:latin typeface="Avenir Book" panose="02000503020000020003" pitchFamily="2" charset="0"/>
                <a:ea typeface="Avenir Medium" charset="0"/>
                <a:cs typeface="Avenir Medium" charset="0"/>
              </a:rPr>
              <a:t>Distribution of surplus</a:t>
            </a:r>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1000" dirty="0">
                <a:solidFill>
                  <a:srgbClr val="000000"/>
                </a:solidFill>
                <a:latin typeface="Avenir Book" panose="02000503020000020003" pitchFamily="2" charset="0"/>
                <a:ea typeface="Avenir Medium" charset="0"/>
                <a:cs typeface="Avenir Medium" charset="0"/>
              </a:rPr>
              <a:t>	</a:t>
            </a: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Worker-Owners</a:t>
            </a: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	</a:t>
            </a:r>
            <a:r>
              <a:rPr lang="en-US" sz="1800" dirty="0">
                <a:solidFill>
                  <a:srgbClr val="000000"/>
                </a:solidFill>
                <a:latin typeface="Avenir Book" panose="02000503020000020003" pitchFamily="2" charset="0"/>
                <a:ea typeface="Avenir Medium" charset="0"/>
                <a:cs typeface="Avenir Medium" charset="0"/>
              </a:rPr>
              <a:t>*Wages</a:t>
            </a:r>
          </a:p>
          <a:p>
            <a:pPr marL="920750" indent="-460375" eaLnBrk="1" hangingPunct="1">
              <a:tabLst>
                <a:tab pos="3130550" algn="l"/>
              </a:tabLst>
            </a:pPr>
            <a:r>
              <a:rPr lang="en-US" sz="1800" dirty="0">
                <a:solidFill>
                  <a:srgbClr val="000000"/>
                </a:solidFill>
                <a:latin typeface="Avenir Book" panose="02000503020000020003" pitchFamily="2" charset="0"/>
                <a:ea typeface="Avenir Medium" charset="0"/>
                <a:cs typeface="Avenir Medium" charset="0"/>
              </a:rPr>
              <a:t>	*Benefits, bonuses, and perks</a:t>
            </a:r>
            <a:endParaRPr lang="en-US" sz="500" dirty="0">
              <a:solidFill>
                <a:srgbClr val="000000"/>
              </a:solidFill>
              <a:latin typeface="Avenir Book" panose="02000503020000020003" pitchFamily="2" charset="0"/>
              <a:ea typeface="Avenir Medium" charset="0"/>
              <a:cs typeface="Avenir Medium" charset="0"/>
            </a:endParaRP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Firms</a:t>
            </a: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	</a:t>
            </a:r>
            <a:r>
              <a:rPr lang="en-US" sz="1800" dirty="0">
                <a:solidFill>
                  <a:srgbClr val="000000"/>
                </a:solidFill>
                <a:latin typeface="Avenir Book" panose="02000503020000020003" pitchFamily="2" charset="0"/>
                <a:ea typeface="Avenir Medium" charset="0"/>
                <a:cs typeface="Avenir Medium" charset="0"/>
              </a:rPr>
              <a:t>*Reinvestment</a:t>
            </a:r>
          </a:p>
          <a:p>
            <a:pPr marL="920750" indent="-460375" eaLnBrk="1" hangingPunct="1">
              <a:tabLst>
                <a:tab pos="3130550" algn="l"/>
              </a:tabLst>
            </a:pPr>
            <a:r>
              <a:rPr lang="en-US" sz="1800" dirty="0">
                <a:solidFill>
                  <a:srgbClr val="000000"/>
                </a:solidFill>
                <a:latin typeface="Avenir Book" panose="02000503020000020003" pitchFamily="2" charset="0"/>
                <a:ea typeface="Avenir Medium" charset="0"/>
                <a:cs typeface="Avenir Medium" charset="0"/>
              </a:rPr>
              <a:t>	*Lawyers, accountants, consultants</a:t>
            </a: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Community</a:t>
            </a:r>
            <a:endParaRPr lang="en-US" sz="1000" dirty="0">
              <a:solidFill>
                <a:srgbClr val="000000"/>
              </a:solidFill>
              <a:latin typeface="Avenir Book" panose="02000503020000020003" pitchFamily="2" charset="0"/>
              <a:ea typeface="Avenir Medium" charset="0"/>
              <a:cs typeface="Avenir Medium" charset="0"/>
            </a:endParaRPr>
          </a:p>
          <a:p>
            <a:pPr marL="920750" indent="-460375" eaLnBrk="1" hangingPunct="1">
              <a:tabLst>
                <a:tab pos="3130550" algn="l"/>
              </a:tabLst>
            </a:pPr>
            <a:r>
              <a:rPr lang="en-US" sz="2000" dirty="0">
                <a:solidFill>
                  <a:srgbClr val="000000"/>
                </a:solidFill>
                <a:latin typeface="Avenir Book" panose="02000503020000020003" pitchFamily="2" charset="0"/>
                <a:ea typeface="Avenir Medium" charset="0"/>
                <a:cs typeface="Avenir Medium" charset="0"/>
              </a:rPr>
              <a:t>	</a:t>
            </a:r>
            <a:r>
              <a:rPr lang="en-US" sz="1800" dirty="0">
                <a:solidFill>
                  <a:srgbClr val="000000"/>
                </a:solidFill>
                <a:latin typeface="Avenir Book" panose="02000503020000020003" pitchFamily="2" charset="0"/>
                <a:ea typeface="Avenir Medium" charset="0"/>
                <a:cs typeface="Avenir Medium" charset="0"/>
              </a:rPr>
              <a:t>*Provision of basic needs (health care, education, elder care) </a:t>
            </a:r>
          </a:p>
          <a:p>
            <a:pPr eaLnBrk="1" hangingPunct="1">
              <a:tabLst>
                <a:tab pos="906463" algn="l"/>
                <a:tab pos="2730500" algn="l"/>
                <a:tab pos="3130550" algn="l"/>
                <a:tab pos="4510088" algn="l"/>
              </a:tabLst>
            </a:pPr>
            <a:r>
              <a:rPr lang="en-US" sz="1800" dirty="0">
                <a:solidFill>
                  <a:srgbClr val="000000"/>
                </a:solidFill>
                <a:latin typeface="Avenir Book" panose="02000503020000020003" pitchFamily="2" charset="0"/>
                <a:ea typeface="Avenir Medium" charset="0"/>
                <a:cs typeface="Avenir Medium" charset="0"/>
              </a:rPr>
              <a:t>		*Infrastructure (roads, bridges, water, sewage, telecommunications)</a:t>
            </a:r>
          </a:p>
        </p:txBody>
      </p:sp>
    </p:spTree>
    <p:extLst>
      <p:ext uri="{BB962C8B-B14F-4D97-AF65-F5344CB8AC3E}">
        <p14:creationId xmlns:p14="http://schemas.microsoft.com/office/powerpoint/2010/main" val="1236564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9">
                                            <p:txEl>
                                              <p:pRg st="4" end="4"/>
                                            </p:txEl>
                                          </p:spTgt>
                                        </p:tgtEl>
                                        <p:attrNameLst>
                                          <p:attrName>style.visibility</p:attrName>
                                        </p:attrNameLst>
                                      </p:cBhvr>
                                      <p:to>
                                        <p:strVal val="visible"/>
                                      </p:to>
                                    </p:set>
                                    <p:animEffect transition="in" filter="fade">
                                      <p:cBhvr>
                                        <p:cTn id="7" dur="2000"/>
                                        <p:tgtEl>
                                          <p:spTgt spid="6149">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9">
                                            <p:txEl>
                                              <p:pRg st="6" end="6"/>
                                            </p:txEl>
                                          </p:spTgt>
                                        </p:tgtEl>
                                        <p:attrNameLst>
                                          <p:attrName>style.visibility</p:attrName>
                                        </p:attrNameLst>
                                      </p:cBhvr>
                                      <p:to>
                                        <p:strVal val="visible"/>
                                      </p:to>
                                    </p:set>
                                    <p:animEffect transition="in" filter="fade">
                                      <p:cBhvr>
                                        <p:cTn id="12" dur="2000"/>
                                        <p:tgtEl>
                                          <p:spTgt spid="6149">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20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xEl>
                                              <p:pRg st="2" end="2"/>
                                            </p:txEl>
                                          </p:spTgt>
                                        </p:tgtEl>
                                        <p:attrNameLst>
                                          <p:attrName>style.visibility</p:attrName>
                                        </p:attrNameLst>
                                      </p:cBhvr>
                                      <p:to>
                                        <p:strVal val="visible"/>
                                      </p:to>
                                    </p:set>
                                    <p:animEffect transition="in" filter="fade">
                                      <p:cBhvr>
                                        <p:cTn id="30" dur="2000"/>
                                        <p:tgtEl>
                                          <p:spTgt spid="1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
                                            <p:txEl>
                                              <p:pRg st="3" end="3"/>
                                            </p:txEl>
                                          </p:spTgt>
                                        </p:tgtEl>
                                        <p:attrNameLst>
                                          <p:attrName>style.visibility</p:attrName>
                                        </p:attrNameLst>
                                      </p:cBhvr>
                                      <p:to>
                                        <p:strVal val="visible"/>
                                      </p:to>
                                    </p:set>
                                    <p:animEffect transition="in" filter="fade">
                                      <p:cBhvr>
                                        <p:cTn id="35" dur="2000"/>
                                        <p:tgtEl>
                                          <p:spTgt spid="1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xEl>
                                              <p:pRg st="4" end="4"/>
                                            </p:txEl>
                                          </p:spTgt>
                                        </p:tgtEl>
                                        <p:attrNameLst>
                                          <p:attrName>style.visibility</p:attrName>
                                        </p:attrNameLst>
                                      </p:cBhvr>
                                      <p:to>
                                        <p:strVal val="visible"/>
                                      </p:to>
                                    </p:set>
                                    <p:animEffect transition="in" filter="fade">
                                      <p:cBhvr>
                                        <p:cTn id="40" dur="2000"/>
                                        <p:tgtEl>
                                          <p:spTgt spid="14">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
                                            <p:txEl>
                                              <p:pRg st="5" end="5"/>
                                            </p:txEl>
                                          </p:spTgt>
                                        </p:tgtEl>
                                        <p:attrNameLst>
                                          <p:attrName>style.visibility</p:attrName>
                                        </p:attrNameLst>
                                      </p:cBhvr>
                                      <p:to>
                                        <p:strVal val="visible"/>
                                      </p:to>
                                    </p:set>
                                    <p:animEffect transition="in" filter="fade">
                                      <p:cBhvr>
                                        <p:cTn id="45" dur="2000"/>
                                        <p:tgtEl>
                                          <p:spTgt spid="14">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
                                            <p:txEl>
                                              <p:pRg st="6" end="6"/>
                                            </p:txEl>
                                          </p:spTgt>
                                        </p:tgtEl>
                                        <p:attrNameLst>
                                          <p:attrName>style.visibility</p:attrName>
                                        </p:attrNameLst>
                                      </p:cBhvr>
                                      <p:to>
                                        <p:strVal val="visible"/>
                                      </p:to>
                                    </p:set>
                                    <p:animEffect transition="in" filter="fade">
                                      <p:cBhvr>
                                        <p:cTn id="50" dur="2000"/>
                                        <p:tgtEl>
                                          <p:spTgt spid="14">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Effect transition="in" filter="fade">
                                      <p:cBhvr>
                                        <p:cTn id="55" dur="2000"/>
                                        <p:tgtEl>
                                          <p:spTgt spid="14">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xEl>
                                              <p:pRg st="8" end="8"/>
                                            </p:txEl>
                                          </p:spTgt>
                                        </p:tgtEl>
                                        <p:attrNameLst>
                                          <p:attrName>style.visibility</p:attrName>
                                        </p:attrNameLst>
                                      </p:cBhvr>
                                      <p:to>
                                        <p:strVal val="visible"/>
                                      </p:to>
                                    </p:set>
                                    <p:animEffect transition="in" filter="fade">
                                      <p:cBhvr>
                                        <p:cTn id="60" dur="2000"/>
                                        <p:tgtEl>
                                          <p:spTgt spid="14">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4">
                                            <p:txEl>
                                              <p:pRg st="9" end="9"/>
                                            </p:txEl>
                                          </p:spTgt>
                                        </p:tgtEl>
                                        <p:attrNameLst>
                                          <p:attrName>style.visibility</p:attrName>
                                        </p:attrNameLst>
                                      </p:cBhvr>
                                      <p:to>
                                        <p:strVal val="visible"/>
                                      </p:to>
                                    </p:set>
                                    <p:animEffect transition="in" filter="fade">
                                      <p:cBhvr>
                                        <p:cTn id="65" dur="2000"/>
                                        <p:tgtEl>
                                          <p:spTgt spid="14">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4">
                                            <p:txEl>
                                              <p:pRg st="10" end="10"/>
                                            </p:txEl>
                                          </p:spTgt>
                                        </p:tgtEl>
                                        <p:attrNameLst>
                                          <p:attrName>style.visibility</p:attrName>
                                        </p:attrNameLst>
                                      </p:cBhvr>
                                      <p:to>
                                        <p:strVal val="visible"/>
                                      </p:to>
                                    </p:set>
                                    <p:animEffect transition="in" filter="fade">
                                      <p:cBhvr>
                                        <p:cTn id="70" dur="20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E00D2-063F-47F0-8BCC-3CD523824A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5E9A8F3-E466-B652-06C9-EDF3A638F7D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0D7BB576-878A-E711-90D0-EC9431E65021}"/>
              </a:ext>
            </a:extLst>
          </p:cNvPr>
          <p:cNvSpPr txBox="1"/>
          <p:nvPr/>
        </p:nvSpPr>
        <p:spPr>
          <a:xfrm>
            <a:off x="506584" y="429853"/>
            <a:ext cx="813083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Model iii: </a:t>
            </a:r>
            <a:r>
              <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Dynamic Interactions over Surplus</a:t>
            </a:r>
          </a:p>
        </p:txBody>
      </p:sp>
      <p:sp>
        <p:nvSpPr>
          <p:cNvPr id="10" name="TextBox 9">
            <a:extLst>
              <a:ext uri="{FF2B5EF4-FFF2-40B4-BE49-F238E27FC236}">
                <a16:creationId xmlns:a16="http://schemas.microsoft.com/office/drawing/2014/main" id="{F2E62D1C-E566-2D52-EA06-A4644EDDF1C2}"/>
              </a:ext>
            </a:extLst>
          </p:cNvPr>
          <p:cNvSpPr txBox="1"/>
          <p:nvPr/>
        </p:nvSpPr>
        <p:spPr>
          <a:xfrm>
            <a:off x="-35625" y="791644"/>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Coordination Among Competitors</a:t>
            </a:r>
          </a:p>
        </p:txBody>
      </p:sp>
      <p:sp>
        <p:nvSpPr>
          <p:cNvPr id="11" name="TextBox 10">
            <a:extLst>
              <a:ext uri="{FF2B5EF4-FFF2-40B4-BE49-F238E27FC236}">
                <a16:creationId xmlns:a16="http://schemas.microsoft.com/office/drawing/2014/main" id="{5F64A35E-25FE-2F78-9965-61A356900009}"/>
              </a:ext>
            </a:extLst>
          </p:cNvPr>
          <p:cNvSpPr txBox="1"/>
          <p:nvPr/>
        </p:nvSpPr>
        <p:spPr>
          <a:xfrm>
            <a:off x="35618" y="1291039"/>
            <a:ext cx="9049737" cy="4001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Everyone is interconnected, so well-being depends on everybody’s success.</a:t>
            </a:r>
          </a:p>
        </p:txBody>
      </p:sp>
      <p:sp>
        <p:nvSpPr>
          <p:cNvPr id="8" name="Rectangle 7">
            <a:extLst>
              <a:ext uri="{FF2B5EF4-FFF2-40B4-BE49-F238E27FC236}">
                <a16:creationId xmlns:a16="http://schemas.microsoft.com/office/drawing/2014/main" id="{6BDA1C0E-8120-DB5C-98B5-8CF4728F7BFE}"/>
              </a:ext>
            </a:extLst>
          </p:cNvPr>
          <p:cNvSpPr/>
          <p:nvPr/>
        </p:nvSpPr>
        <p:spPr>
          <a:xfrm>
            <a:off x="1" y="1843618"/>
            <a:ext cx="9144000" cy="2431435"/>
          </a:xfrm>
          <a:prstGeom prst="rect">
            <a:avLst/>
          </a:prstGeom>
          <a:ln>
            <a:noFill/>
          </a:ln>
        </p:spPr>
        <p:txBody>
          <a:bodyPr wrap="square">
            <a:spAutoFit/>
          </a:bodyPr>
          <a:lstStyle/>
          <a:p>
            <a:pPr marL="231775" indent="-231775">
              <a:buFont typeface="Wingdings" charset="2"/>
              <a:buChar char="ü"/>
            </a:pPr>
            <a:r>
              <a:rPr lang="en-US" sz="1900" dirty="0">
                <a:solidFill>
                  <a:srgbClr val="000000"/>
                </a:solidFill>
                <a:latin typeface="Avenir Book" panose="02000503020000020003" pitchFamily="2" charset="0"/>
                <a:ea typeface="Avenir Medium" charset="0"/>
                <a:cs typeface="Avenir Medium" charset="0"/>
              </a:rPr>
              <a:t>Worker-owners live in the communities where they work and aspire to make profit, but profit is not the most important consideration. </a:t>
            </a:r>
          </a:p>
          <a:p>
            <a:pPr marL="231775" indent="-231775">
              <a:buFont typeface="Wingdings" charset="2"/>
              <a:buChar char="ü"/>
            </a:pPr>
            <a:endParaRPr lang="en-US" sz="1600" dirty="0">
              <a:solidFill>
                <a:srgbClr val="000000"/>
              </a:solidFill>
              <a:latin typeface="Avenir Book" panose="02000503020000020003" pitchFamily="2" charset="0"/>
              <a:ea typeface="Avenir Medium" charset="0"/>
              <a:cs typeface="Avenir Medium" charset="0"/>
            </a:endParaRPr>
          </a:p>
          <a:p>
            <a:pPr marL="231775" indent="-231775">
              <a:buFont typeface="Wingdings" charset="2"/>
              <a:buChar char="ü"/>
            </a:pPr>
            <a:r>
              <a:rPr lang="en-US" sz="1900" dirty="0">
                <a:solidFill>
                  <a:srgbClr val="000000"/>
                </a:solidFill>
                <a:latin typeface="Avenir Book" panose="02000503020000020003" pitchFamily="2" charset="0"/>
                <a:ea typeface="Avenir Medium" charset="0"/>
                <a:cs typeface="Avenir Medium" charset="0"/>
              </a:rPr>
              <a:t>Worker-owned firms compete in markets while recognizing their mutual interests, which leads them also to coordinate with competitors, to everyone’s benefit. </a:t>
            </a:r>
          </a:p>
          <a:p>
            <a:endParaRPr lang="en-US" sz="1600" dirty="0">
              <a:solidFill>
                <a:srgbClr val="000000"/>
              </a:solidFill>
              <a:latin typeface="Avenir Book" panose="02000503020000020003" pitchFamily="2" charset="0"/>
              <a:ea typeface="Avenir Medium" charset="0"/>
              <a:cs typeface="Avenir Medium" charset="0"/>
            </a:endParaRPr>
          </a:p>
          <a:p>
            <a:pPr marL="231775" indent="-231775">
              <a:buFont typeface="Wingdings" charset="2"/>
              <a:buChar char="ü"/>
            </a:pPr>
            <a:r>
              <a:rPr lang="en-US" sz="1900" dirty="0">
                <a:solidFill>
                  <a:srgbClr val="000000"/>
                </a:solidFill>
                <a:latin typeface="Avenir Book" panose="02000503020000020003" pitchFamily="2" charset="0"/>
                <a:ea typeface="Avenir Medium" charset="0"/>
                <a:cs typeface="Avenir Medium" charset="0"/>
              </a:rPr>
              <a:t>Owners are not necessarily good people; they are people stuck in a good system. </a:t>
            </a:r>
          </a:p>
        </p:txBody>
      </p:sp>
      <p:sp>
        <p:nvSpPr>
          <p:cNvPr id="13" name="Rectangle 12">
            <a:extLst>
              <a:ext uri="{FF2B5EF4-FFF2-40B4-BE49-F238E27FC236}">
                <a16:creationId xmlns:a16="http://schemas.microsoft.com/office/drawing/2014/main" id="{536C555B-7AD5-C97A-2022-EC5FD580B6A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5BC4141B-5B98-50DD-3754-3A5D5CD100B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descr="Bees on a honeycomb&#10;&#10;Description automatically generated">
            <a:extLst>
              <a:ext uri="{FF2B5EF4-FFF2-40B4-BE49-F238E27FC236}">
                <a16:creationId xmlns:a16="http://schemas.microsoft.com/office/drawing/2014/main" id="{FE660B3B-AD1E-EFF3-1DA7-C2A90910A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0224" y="4055073"/>
            <a:ext cx="4336058" cy="2431434"/>
          </a:xfrm>
          <a:prstGeom prst="rect">
            <a:avLst/>
          </a:prstGeom>
          <a:ln>
            <a:solidFill>
              <a:srgbClr val="000000"/>
            </a:solidFill>
          </a:ln>
        </p:spPr>
      </p:pic>
    </p:spTree>
    <p:extLst>
      <p:ext uri="{BB962C8B-B14F-4D97-AF65-F5344CB8AC3E}">
        <p14:creationId xmlns:p14="http://schemas.microsoft.com/office/powerpoint/2010/main" val="343132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rubik's cube with different colored squares&#10;&#10;Description automatically generated">
            <a:extLst>
              <a:ext uri="{FF2B5EF4-FFF2-40B4-BE49-F238E27FC236}">
                <a16:creationId xmlns:a16="http://schemas.microsoft.com/office/drawing/2014/main" id="{A58A5694-F0EE-BC0E-1E8B-41439AD9E7E7}"/>
              </a:ext>
            </a:extLst>
          </p:cNvPr>
          <p:cNvPicPr>
            <a:picLocks noChangeAspect="1"/>
          </p:cNvPicPr>
          <p:nvPr/>
        </p:nvPicPr>
        <p:blipFill rotWithShape="1">
          <a:blip r:embed="rId3">
            <a:extLst>
              <a:ext uri="{28A0092B-C50C-407E-A947-70E740481C1C}">
                <a14:useLocalDpi xmlns:a14="http://schemas.microsoft.com/office/drawing/2010/main" val="0"/>
              </a:ext>
            </a:extLst>
          </a:blip>
          <a:srcRect r="15148"/>
          <a:stretch/>
        </p:blipFill>
        <p:spPr>
          <a:xfrm>
            <a:off x="7359876" y="5184293"/>
            <a:ext cx="1569117" cy="1232828"/>
          </a:xfrm>
          <a:prstGeom prst="rect">
            <a:avLst/>
          </a:prstGeom>
        </p:spPr>
      </p:pic>
      <p:sp>
        <p:nvSpPr>
          <p:cNvPr id="5" name="Text Box 4"/>
          <p:cNvSpPr txBox="1">
            <a:spLocks noChangeArrowheads="1"/>
          </p:cNvSpPr>
          <p:nvPr/>
        </p:nvSpPr>
        <p:spPr bwMode="auto">
          <a:xfrm>
            <a:off x="101087" y="2696840"/>
            <a:ext cx="4746958" cy="1862048"/>
          </a:xfrm>
          <a:prstGeom prst="rect">
            <a:avLst/>
          </a:prstGeom>
          <a:solidFill>
            <a:srgbClr val="00C588"/>
          </a:solid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Workplace Justice</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901700"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Coordination Among Competitors</a:t>
            </a:r>
          </a:p>
        </p:txBody>
      </p:sp>
      <p:sp>
        <p:nvSpPr>
          <p:cNvPr id="11" name="Rectangle 10"/>
          <p:cNvSpPr/>
          <p:nvPr/>
        </p:nvSpPr>
        <p:spPr>
          <a:xfrm>
            <a:off x="5355788" y="2985186"/>
            <a:ext cx="3710574" cy="129266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The Pressure for Good </a:t>
            </a: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leads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The Invisible Synergy</a:t>
            </a:r>
          </a:p>
        </p:txBody>
      </p:sp>
      <p:sp>
        <p:nvSpPr>
          <p:cNvPr id="2" name="Rectangle 1"/>
          <p:cNvSpPr/>
          <p:nvPr/>
        </p:nvSpPr>
        <p:spPr>
          <a:xfrm>
            <a:off x="101087" y="3366254"/>
            <a:ext cx="4746958" cy="523220"/>
          </a:xfrm>
          <a:prstGeom prst="rect">
            <a:avLst/>
          </a:prstGeom>
        </p:spPr>
        <p:txBody>
          <a:bodyPr wrap="square">
            <a:spAutoFit/>
          </a:body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a:t>
            </a:r>
          </a:p>
        </p:txBody>
      </p:sp>
      <p:sp>
        <p:nvSpPr>
          <p:cNvPr id="4" name="Rectangle 3">
            <a:extLst>
              <a:ext uri="{FF2B5EF4-FFF2-40B4-BE49-F238E27FC236}">
                <a16:creationId xmlns:a16="http://schemas.microsoft.com/office/drawing/2014/main" id="{E8825F22-02C4-8613-ECB9-52082614EA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19" name="Straight Connector 18">
            <a:extLst>
              <a:ext uri="{FF2B5EF4-FFF2-40B4-BE49-F238E27FC236}">
                <a16:creationId xmlns:a16="http://schemas.microsoft.com/office/drawing/2014/main" id="{76E2A376-07DE-5DAF-07FF-B7EE1827B1F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DB20EA6-14E8-A8EF-7BCF-047B65AC43EB}"/>
              </a:ext>
            </a:extLst>
          </p:cNvPr>
          <p:cNvSpPr/>
          <p:nvPr/>
        </p:nvSpPr>
        <p:spPr>
          <a:xfrm>
            <a:off x="5164082" y="4528983"/>
            <a:ext cx="3979917" cy="707886"/>
          </a:xfrm>
          <a:prstGeom prst="rect">
            <a:avLst/>
          </a:prstGeom>
        </p:spPr>
        <p:txBody>
          <a:bodyPr wrap="square">
            <a:spAutoFit/>
          </a:bodyPr>
          <a:lstStyle/>
          <a:p>
            <a:pPr algn="ctr" defTabSz="457200" fontAlgn="auto">
              <a:spcBef>
                <a:spcPts val="0"/>
              </a:spcBef>
              <a:spcAft>
                <a:spcPts val="0"/>
              </a:spcAft>
            </a:pPr>
            <a:r>
              <a:rPr lang="is-I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and is represented by the solved cube. </a:t>
            </a:r>
          </a:p>
        </p:txBody>
      </p:sp>
      <p:sp>
        <p:nvSpPr>
          <p:cNvPr id="14" name="TextBox 13">
            <a:extLst>
              <a:ext uri="{FF2B5EF4-FFF2-40B4-BE49-F238E27FC236}">
                <a16:creationId xmlns:a16="http://schemas.microsoft.com/office/drawing/2014/main" id="{152ED5ED-BBDE-A772-D780-C4AE8152807E}"/>
              </a:ext>
            </a:extLst>
          </p:cNvPr>
          <p:cNvSpPr txBox="1"/>
          <p:nvPr/>
        </p:nvSpPr>
        <p:spPr>
          <a:xfrm>
            <a:off x="-2" y="639059"/>
            <a:ext cx="9166904" cy="523220"/>
          </a:xfrm>
          <a:prstGeom prst="rect">
            <a:avLst/>
          </a:prstGeom>
          <a:solidFill>
            <a:srgbClr val="FFFFFF"/>
          </a:solid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Radical Theory Model Summary: Democratic Socialism </a:t>
            </a:r>
          </a:p>
        </p:txBody>
      </p:sp>
      <p:sp>
        <p:nvSpPr>
          <p:cNvPr id="16" name="Rectangle 15">
            <a:extLst>
              <a:ext uri="{FF2B5EF4-FFF2-40B4-BE49-F238E27FC236}">
                <a16:creationId xmlns:a16="http://schemas.microsoft.com/office/drawing/2014/main" id="{92C2C16F-6281-E06E-E9A3-5C19C9CBA3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3" name="Right Brace 2">
            <a:extLst>
              <a:ext uri="{FF2B5EF4-FFF2-40B4-BE49-F238E27FC236}">
                <a16:creationId xmlns:a16="http://schemas.microsoft.com/office/drawing/2014/main" id="{40F68C7C-233B-A088-71A7-079B03141C99}"/>
              </a:ext>
            </a:extLst>
          </p:cNvPr>
          <p:cNvSpPr/>
          <p:nvPr/>
        </p:nvSpPr>
        <p:spPr>
          <a:xfrm>
            <a:off x="4902232" y="269684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80755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2000"/>
                                        <p:tgtEl>
                                          <p:spTgt spid="11">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2000"/>
                                        <p:tgtEl>
                                          <p:spTgt spid="1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BEA937-9CBF-3B07-F7DA-A68877CDCEF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Text Box 4"/>
          <p:cNvSpPr txBox="1">
            <a:spLocks noChangeArrowheads="1"/>
          </p:cNvSpPr>
          <p:nvPr/>
        </p:nvSpPr>
        <p:spPr bwMode="auto">
          <a:xfrm>
            <a:off x="0" y="594259"/>
            <a:ext cx="9144000" cy="48320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1: More than a Paycheck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“Our firm just bought those new packaging machines and they’re so efficient that our production is up. We just voted to give everyone in the company raises next quarter and create more positions in our firm.” </a:t>
            </a: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 pos="1930400" algn="l"/>
              </a:tabLst>
            </a:pPr>
            <a:endParaRPr lang="en-US" dirty="0">
              <a:solidFill>
                <a:srgbClr val="000000"/>
              </a:solidFill>
              <a:latin typeface="Avenir Book" panose="02000503020000020003" pitchFamily="2" charset="0"/>
              <a:ea typeface="Avenir Medium" charset="0"/>
              <a:cs typeface="Avenir Medium" charset="0"/>
            </a:endParaRPr>
          </a:p>
          <a:p>
            <a:pPr eaLnBrk="1" hangingPunct="1">
              <a:tabLst>
                <a:tab pos="330200" algn="l"/>
                <a:tab pos="19304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8" name="Rectangle 6"/>
          <p:cNvSpPr>
            <a:spLocks noChangeArrowheads="1"/>
          </p:cNvSpPr>
          <p:nvPr/>
        </p:nvSpPr>
        <p:spPr bwMode="auto">
          <a:xfrm>
            <a:off x="-2" y="5796322"/>
            <a:ext cx="9144000" cy="430887"/>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5DC387"/>
                </a:solidFill>
                <a:latin typeface="Avenir Book" panose="02000503020000020003" pitchFamily="2" charset="0"/>
                <a:ea typeface="Avenir Medium" charset="0"/>
                <a:cs typeface="Avenir Medium" charset="0"/>
              </a:rPr>
              <a:t>Core Point of Democratic Socialism #1: COOPERATIVE OWNERSHIP</a:t>
            </a:r>
          </a:p>
        </p:txBody>
      </p:sp>
      <p:sp>
        <p:nvSpPr>
          <p:cNvPr id="4" name="Rectangle 3">
            <a:extLst>
              <a:ext uri="{FF2B5EF4-FFF2-40B4-BE49-F238E27FC236}">
                <a16:creationId xmlns:a16="http://schemas.microsoft.com/office/drawing/2014/main" id="{36F2EEEF-0164-1010-2C5A-B26487A2701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6" name="Straight Connector 5">
            <a:extLst>
              <a:ext uri="{FF2B5EF4-FFF2-40B4-BE49-F238E27FC236}">
                <a16:creationId xmlns:a16="http://schemas.microsoft.com/office/drawing/2014/main" id="{AC72D7B0-B1EB-0933-6F34-C2DBB382416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DD99F4D-F930-2DE7-AEDE-7B061C40239A}"/>
              </a:ext>
            </a:extLst>
          </p:cNvPr>
          <p:cNvSpPr txBox="1"/>
          <p:nvPr/>
        </p:nvSpPr>
        <p:spPr>
          <a:xfrm>
            <a:off x="70336" y="3588374"/>
            <a:ext cx="1964525" cy="1015663"/>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D7DD0BA9-B92F-FC17-3E3C-97726796917C}"/>
              </a:ext>
            </a:extLst>
          </p:cNvPr>
          <p:cNvSpPr txBox="1"/>
          <p:nvPr/>
        </p:nvSpPr>
        <p:spPr>
          <a:xfrm>
            <a:off x="1957590" y="3588374"/>
            <a:ext cx="6645499" cy="1323439"/>
          </a:xfrm>
          <a:prstGeom prst="rect">
            <a:avLst/>
          </a:prstGeom>
          <a:noFill/>
          <a:ln>
            <a:noFill/>
          </a:ln>
        </p:spPr>
        <p:txBody>
          <a:bodyPr wrap="square" rtlCol="0">
            <a:spAutoFit/>
          </a:bodyPr>
          <a:lstStyle/>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 sounds great for the whole economy.”</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99172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2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70338" y="5796321"/>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defRPr/>
            </a:pPr>
            <a:r>
              <a:rPr lang="en-US" sz="2100" dirty="0">
                <a:solidFill>
                  <a:srgbClr val="5DC387"/>
                </a:solidFill>
                <a:latin typeface="Avenir Book" panose="02000503020000020003" pitchFamily="2" charset="0"/>
                <a:ea typeface="Avenir Medium" charset="0"/>
                <a:cs typeface="Avenir Medium" charset="0"/>
              </a:rPr>
              <a:t>Core Point of Democratic Socialism</a:t>
            </a:r>
            <a:r>
              <a:rPr kumimoji="0" lang="en-US" sz="21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 #2: PARTICIPATORY</a:t>
            </a:r>
            <a:r>
              <a:rPr lang="en-US" sz="2100" dirty="0">
                <a:solidFill>
                  <a:srgbClr val="5DC387"/>
                </a:solidFill>
                <a:latin typeface="Avenir Book" panose="02000503020000020003" pitchFamily="2" charset="0"/>
                <a:ea typeface="Avenir Medium" charset="0"/>
                <a:cs typeface="Avenir Medium" charset="0"/>
              </a:rPr>
              <a:t> </a:t>
            </a:r>
            <a:r>
              <a:rPr kumimoji="0" lang="en-US" sz="21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GOVERNANCE</a:t>
            </a:r>
          </a:p>
        </p:txBody>
      </p:sp>
      <p:sp>
        <p:nvSpPr>
          <p:cNvPr id="7" name="Text Box 4"/>
          <p:cNvSpPr txBox="1">
            <a:spLocks noChangeArrowheads="1"/>
          </p:cNvSpPr>
          <p:nvPr/>
        </p:nvSpPr>
        <p:spPr bwMode="auto">
          <a:xfrm>
            <a:off x="-7720" y="600441"/>
            <a:ext cx="9144000" cy="4708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lv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Scenario 2: Of the People, By the People, For the People		</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“The new sweeteners our competitors are using are making people sick. A community council made up of stakeholders was convened and they've asked us to work with them to find alternatives.”	</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330200" algn="l"/>
                <a:tab pos="1930400" algn="l"/>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330200" algn="l"/>
                <a:tab pos="1930400" algn="l"/>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330200" algn="l"/>
                <a:tab pos="1930400" algn="l"/>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82F883E2-7A06-12EF-25D7-F5670E747F5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959691E7-57D1-28E6-E47C-B45B53362BA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E763CE1B-6F3B-98FE-9DB7-976ACDACF56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C7450CA-D2CA-0D1E-2337-0DD679004380}"/>
              </a:ext>
            </a:extLst>
          </p:cNvPr>
          <p:cNvSpPr txBox="1"/>
          <p:nvPr/>
        </p:nvSpPr>
        <p:spPr>
          <a:xfrm>
            <a:off x="70336" y="3588374"/>
            <a:ext cx="1964525"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4" name="TextBox 3">
            <a:extLst>
              <a:ext uri="{FF2B5EF4-FFF2-40B4-BE49-F238E27FC236}">
                <a16:creationId xmlns:a16="http://schemas.microsoft.com/office/drawing/2014/main" id="{FFFBBCED-031D-D9AA-F9A0-F3C83047F2BA}"/>
              </a:ext>
            </a:extLst>
          </p:cNvPr>
          <p:cNvSpPr txBox="1"/>
          <p:nvPr/>
        </p:nvSpPr>
        <p:spPr>
          <a:xfrm>
            <a:off x="1957590" y="3588374"/>
            <a:ext cx="6593982" cy="1631216"/>
          </a:xfrm>
          <a:prstGeom prst="rect">
            <a:avLst/>
          </a:prstGeom>
          <a:noFill/>
          <a:ln>
            <a:noFill/>
          </a:ln>
        </p:spPr>
        <p:txBody>
          <a:bodyPr wrap="square" rtlCol="0">
            <a:spAutoFit/>
          </a:bodyPr>
          <a:lstStyle/>
          <a:p>
            <a:pPr marL="114300" indent="-1016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“That’s good news. I don’t want to make our customers sick.”</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360482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2000"/>
                                        <p:tgtEl>
                                          <p:spTgt spid="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2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fade">
                                      <p:cBhvr>
                                        <p:cTn id="31" dur="20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5944" y="596554"/>
            <a:ext cx="9003323" cy="50167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lv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indent="0"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3: We Have Each Other’s Backs</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“Of course we pay taxes that fund the universal basic pension and health care for all, but on top of that we’re setting up an elder-care program for our retirees.” </a:t>
            </a: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sz="1600" dirty="0">
              <a:solidFill>
                <a:srgbClr val="000000"/>
              </a:solidFill>
              <a:latin typeface="Avenir Book" panose="02000503020000020003" pitchFamily="2" charset="0"/>
              <a:ea typeface="Avenir Medium" charset="0"/>
              <a:cs typeface="Avenir Medium" charset="0"/>
            </a:endParaRPr>
          </a:p>
        </p:txBody>
      </p:sp>
      <p:sp>
        <p:nvSpPr>
          <p:cNvPr id="8" name="Rectangle 6"/>
          <p:cNvSpPr>
            <a:spLocks noChangeArrowheads="1"/>
          </p:cNvSpPr>
          <p:nvPr/>
        </p:nvSpPr>
        <p:spPr bwMode="auto">
          <a:xfrm>
            <a:off x="70338" y="5785493"/>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5DC387"/>
                </a:solidFill>
                <a:latin typeface="Avenir Book" panose="02000503020000020003" pitchFamily="2" charset="0"/>
                <a:ea typeface="Avenir Medium" charset="0"/>
                <a:cs typeface="Avenir Medium" charset="0"/>
              </a:rPr>
              <a:t>Core Point of Democratic Socialism #3: SOCIAL SAFEGUARDS</a:t>
            </a:r>
          </a:p>
        </p:txBody>
      </p:sp>
      <p:sp>
        <p:nvSpPr>
          <p:cNvPr id="3" name="Rectangle 2">
            <a:extLst>
              <a:ext uri="{FF2B5EF4-FFF2-40B4-BE49-F238E27FC236}">
                <a16:creationId xmlns:a16="http://schemas.microsoft.com/office/drawing/2014/main" id="{FCDE8EAA-1791-8413-96CF-F87A5CF5391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Rectangle 8">
            <a:extLst>
              <a:ext uri="{FF2B5EF4-FFF2-40B4-BE49-F238E27FC236}">
                <a16:creationId xmlns:a16="http://schemas.microsoft.com/office/drawing/2014/main" id="{5BE871C9-6FC2-C2C5-729A-41CA77E699F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A3BB04ED-2D67-6D0C-6A10-902EF32BE37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B3171FD-AC93-829A-2755-B74FF5D301BB}"/>
              </a:ext>
            </a:extLst>
          </p:cNvPr>
          <p:cNvSpPr txBox="1"/>
          <p:nvPr/>
        </p:nvSpPr>
        <p:spPr>
          <a:xfrm>
            <a:off x="70336" y="3588374"/>
            <a:ext cx="1964525"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CB798550-D66B-3823-EB34-A0B087CD86AC}"/>
              </a:ext>
            </a:extLst>
          </p:cNvPr>
          <p:cNvSpPr txBox="1"/>
          <p:nvPr/>
        </p:nvSpPr>
        <p:spPr>
          <a:xfrm>
            <a:off x="1957590" y="3588374"/>
            <a:ext cx="6593982" cy="1631216"/>
          </a:xfrm>
          <a:prstGeom prst="rect">
            <a:avLst/>
          </a:prstGeom>
          <a:noFill/>
          <a:ln>
            <a:noFill/>
          </a:ln>
        </p:spPr>
        <p:txBody>
          <a:bodyPr wrap="square" rtlCol="0">
            <a:spAutoFit/>
          </a:bodyPr>
          <a:lstStyle/>
          <a:p>
            <a:pPr marL="114300" indent="-1016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“I love that idea! When you retire, it will give you extra peace of mind.”</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3137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2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5750" y="597095"/>
            <a:ext cx="9144000" cy="473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lv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indent="0" algn="ctr"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4: The Right Stuff</a:t>
            </a:r>
            <a:r>
              <a:rPr lang="en-US" sz="2800" dirty="0">
                <a:solidFill>
                  <a:srgbClr val="000000"/>
                </a:solidFill>
                <a:latin typeface="Avenir Book" panose="02000503020000020003" pitchFamily="2" charset="0"/>
                <a:ea typeface="Avenir Medium" charset="0"/>
                <a:cs typeface="Avenir Medium" charset="0"/>
              </a:rPr>
              <a:t>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“My firm is struggling. We’re hoping business turns around with our marketing campaign for our new protein bars. We’re also promoting the health benefits of chocolate when eaten in moderation.” </a:t>
            </a: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r>
              <a:rPr lang="en-US" sz="1600" dirty="0">
                <a:solidFill>
                  <a:srgbClr val="000000"/>
                </a:solidFill>
                <a:latin typeface="Avenir Book" panose="02000503020000020003" pitchFamily="2" charset="0"/>
                <a:ea typeface="Avenir Medium" charset="0"/>
                <a:cs typeface="Avenir Medium" charset="0"/>
              </a:rPr>
              <a:t>			</a:t>
            </a:r>
          </a:p>
        </p:txBody>
      </p:sp>
      <p:sp>
        <p:nvSpPr>
          <p:cNvPr id="8" name="Rectangle 6"/>
          <p:cNvSpPr>
            <a:spLocks noChangeArrowheads="1"/>
          </p:cNvSpPr>
          <p:nvPr/>
        </p:nvSpPr>
        <p:spPr bwMode="auto">
          <a:xfrm>
            <a:off x="70337" y="5809398"/>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5DC387"/>
                </a:solidFill>
                <a:latin typeface="Avenir Book" panose="02000503020000020003" pitchFamily="2" charset="0"/>
                <a:ea typeface="Avenir Medium" charset="0"/>
                <a:cs typeface="Avenir Medium" charset="0"/>
              </a:rPr>
              <a:t>Core Point of Democratic Socialism #4: PRODUCTION FOR USE</a:t>
            </a:r>
          </a:p>
        </p:txBody>
      </p:sp>
      <p:sp>
        <p:nvSpPr>
          <p:cNvPr id="3" name="Rectangle 2">
            <a:extLst>
              <a:ext uri="{FF2B5EF4-FFF2-40B4-BE49-F238E27FC236}">
                <a16:creationId xmlns:a16="http://schemas.microsoft.com/office/drawing/2014/main" id="{2C105DD3-7C40-03E8-09EF-54C378C50BC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Rectangle 8">
            <a:extLst>
              <a:ext uri="{FF2B5EF4-FFF2-40B4-BE49-F238E27FC236}">
                <a16:creationId xmlns:a16="http://schemas.microsoft.com/office/drawing/2014/main" id="{A97509DA-DD7B-266F-9D81-D46C9A8DD70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9FCEA5C7-C183-A652-7D25-8C5ED74851B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DB6B433-72FF-4D20-B441-E2D1C8B4C9AE}"/>
              </a:ext>
            </a:extLst>
          </p:cNvPr>
          <p:cNvSpPr txBox="1"/>
          <p:nvPr/>
        </p:nvSpPr>
        <p:spPr>
          <a:xfrm>
            <a:off x="70336" y="3588374"/>
            <a:ext cx="1964525" cy="1015663"/>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B1356A7B-CBAD-DFA6-244E-344A487C7343}"/>
              </a:ext>
            </a:extLst>
          </p:cNvPr>
          <p:cNvSpPr txBox="1"/>
          <p:nvPr/>
        </p:nvSpPr>
        <p:spPr>
          <a:xfrm>
            <a:off x="1957590" y="3588374"/>
            <a:ext cx="6593982" cy="1323439"/>
          </a:xfrm>
          <a:prstGeom prst="rect">
            <a:avLst/>
          </a:prstGeom>
          <a:noFill/>
          <a:ln>
            <a:noFill/>
          </a:ln>
        </p:spPr>
        <p:txBody>
          <a:bodyPr wrap="square" rtlCol="0">
            <a:spAutoFit/>
          </a:bodyPr>
          <a:lstStyle/>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“Offering a healthier option to customers makes sense.” </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42319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2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2000"/>
                                        <p:tgtEl>
                                          <p:spTgt spid="4">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2" y="605616"/>
            <a:ext cx="9144000" cy="449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lv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indent="0" algn="ctr"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5: Save the Earth</a:t>
            </a:r>
            <a:r>
              <a:rPr lang="en-US" sz="2800" dirty="0">
                <a:solidFill>
                  <a:srgbClr val="000000"/>
                </a:solidFill>
                <a:latin typeface="Avenir Book" panose="02000503020000020003" pitchFamily="2" charset="0"/>
                <a:ea typeface="Avenir Medium" charset="0"/>
                <a:cs typeface="Avenir Medium" charset="0"/>
              </a:rPr>
              <a:t>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rPr>
              <a:t>We instituted a night shift and increased production. But instead of overproducing, we voted to </a:t>
            </a:r>
            <a:r>
              <a:rPr lang="en-US" sz="2000" dirty="0">
                <a:solidFill>
                  <a:srgbClr val="000000"/>
                </a:solidFill>
                <a:latin typeface="Avenir Book" panose="02000503020000020003" pitchFamily="2" charset="0"/>
                <a:ea typeface="Avenir Medium" charset="0"/>
                <a:cs typeface="Avenir Medium" charset="0"/>
              </a:rPr>
              <a:t>take one day off every week. Now we benefit from the efficiency gain without harming the planet.”</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r>
              <a:rPr lang="en-US" sz="2000" dirty="0">
                <a:solidFill>
                  <a:srgbClr val="000000"/>
                </a:solidFill>
                <a:latin typeface="Avenir Book" panose="02000503020000020003" pitchFamily="2" charset="0"/>
                <a:ea typeface="Avenir Medium" charset="0"/>
                <a:cs typeface="Avenir Medium" charset="0"/>
              </a:rPr>
              <a:t>	</a:t>
            </a: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eaLnBrk="1" hangingPunct="1">
              <a:tabLst>
                <a:tab pos="330200" algn="l"/>
              </a:tabLst>
            </a:pPr>
            <a:endParaRPr lang="en-US" sz="2000"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8" name="Rectangle 6"/>
          <p:cNvSpPr>
            <a:spLocks noChangeArrowheads="1"/>
          </p:cNvSpPr>
          <p:nvPr/>
        </p:nvSpPr>
        <p:spPr bwMode="auto">
          <a:xfrm>
            <a:off x="70338" y="5785171"/>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2100" dirty="0">
                <a:solidFill>
                  <a:srgbClr val="5DC387"/>
                </a:solidFill>
                <a:latin typeface="Avenir Book" panose="02000503020000020003" pitchFamily="2" charset="0"/>
                <a:ea typeface="Avenir Medium" charset="0"/>
                <a:cs typeface="Avenir Medium" charset="0"/>
              </a:rPr>
              <a:t>Core Point of Democratic Socialism #5: SUSTAINABLE DEVELOPMENT</a:t>
            </a:r>
          </a:p>
        </p:txBody>
      </p:sp>
      <p:sp>
        <p:nvSpPr>
          <p:cNvPr id="3" name="Rectangle 2">
            <a:extLst>
              <a:ext uri="{FF2B5EF4-FFF2-40B4-BE49-F238E27FC236}">
                <a16:creationId xmlns:a16="http://schemas.microsoft.com/office/drawing/2014/main" id="{DDB66A16-2762-0D43-C6D2-FCF22DE9BE8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Rectangle 8">
            <a:extLst>
              <a:ext uri="{FF2B5EF4-FFF2-40B4-BE49-F238E27FC236}">
                <a16:creationId xmlns:a16="http://schemas.microsoft.com/office/drawing/2014/main" id="{A4FE128E-92A8-0342-9B08-E44540C5600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32B4F685-6BB3-B6E7-B79B-4E2C5AFB5A4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23B50D3-61EB-666E-5B15-2A7A34DDB77B}"/>
              </a:ext>
            </a:extLst>
          </p:cNvPr>
          <p:cNvSpPr txBox="1"/>
          <p:nvPr/>
        </p:nvSpPr>
        <p:spPr>
          <a:xfrm>
            <a:off x="70336" y="3588374"/>
            <a:ext cx="1964525"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09DC06ED-7943-C500-EDCE-6E713ABDB7F5}"/>
              </a:ext>
            </a:extLst>
          </p:cNvPr>
          <p:cNvSpPr txBox="1"/>
          <p:nvPr/>
        </p:nvSpPr>
        <p:spPr>
          <a:xfrm>
            <a:off x="1957590" y="3588374"/>
            <a:ext cx="6593982" cy="1631216"/>
          </a:xfrm>
          <a:prstGeom prst="rect">
            <a:avLst/>
          </a:prstGeom>
          <a:noFill/>
          <a:ln>
            <a:noFill/>
          </a:ln>
        </p:spPr>
        <p:txBody>
          <a:bodyPr wrap="square" rtlCol="0">
            <a:spAutoFit/>
          </a:bodyPr>
          <a:lstStyle/>
          <a:p>
            <a:pPr marL="114300" indent="-1016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“What an inspired idea! It gives you more time to spend  doing what you love.”</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69686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2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2" y="633397"/>
            <a:ext cx="9144000" cy="4616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lvl="0" indent="0" algn="ctr" eaLnBrk="1" hangingPunct="1">
              <a:tabLst>
                <a:tab pos="446088" algn="l"/>
                <a:tab pos="4162425" algn="l"/>
              </a:tabLst>
            </a:pPr>
            <a:r>
              <a:rPr lang="en-US" sz="2800" dirty="0">
                <a:solidFill>
                  <a:srgbClr val="5DC387"/>
                </a:solidFill>
                <a:latin typeface="Avenir Book" panose="02000503020000020003" pitchFamily="2" charset="0"/>
                <a:ea typeface="Avenir Medium" charset="0"/>
                <a:cs typeface="Avenir Medium" charset="0"/>
              </a:rPr>
              <a:t>The Pressure for Good in Democratic Socialism</a:t>
            </a:r>
          </a:p>
          <a:p>
            <a:pPr marL="0" indent="0" algn="ctr" eaLnBrk="1" hangingPunct="1"/>
            <a:endParaRPr lang="en-US" sz="2600" dirty="0">
              <a:solidFill>
                <a:srgbClr val="000000"/>
              </a:solidFill>
              <a:latin typeface="Avenir Book" panose="02000503020000020003" pitchFamily="2" charset="0"/>
              <a:ea typeface="Avenir Medium" charset="0"/>
              <a:cs typeface="Avenir Medium" charset="0"/>
            </a:endParaRPr>
          </a:p>
          <a:p>
            <a:pPr marL="0" indent="0" eaLnBrk="1" hangingPunct="1"/>
            <a:r>
              <a:rPr lang="en-US" sz="2600" dirty="0">
                <a:solidFill>
                  <a:srgbClr val="000000"/>
                </a:solidFill>
                <a:latin typeface="Avenir Book" panose="02000503020000020003" pitchFamily="2" charset="0"/>
                <a:ea typeface="Avenir Medium" charset="0"/>
                <a:cs typeface="Avenir Medium" charset="0"/>
              </a:rPr>
              <a:t>Scenario 6: Think Globally, Act Locally</a:t>
            </a:r>
            <a:r>
              <a:rPr lang="en-US" sz="2800" dirty="0">
                <a:solidFill>
                  <a:srgbClr val="000000"/>
                </a:solidFill>
                <a:latin typeface="Avenir Book" panose="02000503020000020003" pitchFamily="2" charset="0"/>
                <a:ea typeface="Avenir Medium" charset="0"/>
                <a:cs typeface="Avenir Medium" charset="0"/>
              </a:rPr>
              <a:t>	</a:t>
            </a:r>
          </a:p>
          <a:p>
            <a:pPr marL="0" indent="0"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r>
              <a:rPr lang="en-US" sz="2000" dirty="0">
                <a:solidFill>
                  <a:srgbClr val="000000"/>
                </a:solidFill>
                <a:latin typeface="Avenir Book" panose="02000503020000020003" pitchFamily="2" charset="0"/>
                <a:ea typeface="Avenir Medium" charset="0"/>
                <a:cs typeface="Avenir Medium" charset="0"/>
              </a:rPr>
              <a:t>	“We found out that our cacao bean growers are using child labor, so we’ve decided to source from a cooperative of Indigenous cacao bean growers instead. It will be more expensive, but we believe it’s worth it.” </a:t>
            </a:r>
          </a:p>
          <a:p>
            <a:pPr eaLnBrk="1" hangingPunct="1"/>
            <a:r>
              <a:rPr lang="en-US" sz="2000" dirty="0">
                <a:solidFill>
                  <a:srgbClr val="000000"/>
                </a:solidFill>
                <a:latin typeface="Avenir Book" panose="02000503020000020003" pitchFamily="2" charset="0"/>
                <a:ea typeface="Avenir Medium" charset="0"/>
                <a:cs typeface="Avenir Medium" charset="0"/>
              </a:rPr>
              <a:t>	</a:t>
            </a: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eaLnBrk="1" hangingPunct="1"/>
            <a:endParaRPr lang="en-US" sz="2000"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a:p>
            <a:pPr marL="28575" indent="0" eaLnBrk="1" hangingPunct="1">
              <a:tabLst>
                <a:tab pos="330200" algn="l"/>
              </a:tabLst>
            </a:pPr>
            <a:endParaRPr lang="en-US" dirty="0">
              <a:solidFill>
                <a:srgbClr val="000000"/>
              </a:solidFill>
              <a:latin typeface="Avenir Book" panose="02000503020000020003" pitchFamily="2" charset="0"/>
              <a:ea typeface="Avenir Medium" charset="0"/>
              <a:cs typeface="Avenir Medium" charset="0"/>
            </a:endParaRPr>
          </a:p>
        </p:txBody>
      </p:sp>
      <p:sp>
        <p:nvSpPr>
          <p:cNvPr id="8" name="Rectangle 6"/>
          <p:cNvSpPr>
            <a:spLocks noChangeArrowheads="1"/>
          </p:cNvSpPr>
          <p:nvPr/>
        </p:nvSpPr>
        <p:spPr bwMode="auto">
          <a:xfrm>
            <a:off x="70338" y="5796321"/>
            <a:ext cx="9003323" cy="41549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100" dirty="0">
                <a:solidFill>
                  <a:srgbClr val="5DC387"/>
                </a:solidFill>
                <a:latin typeface="Avenir Book" panose="02000503020000020003" pitchFamily="2" charset="0"/>
                <a:ea typeface="Avenir Medium" charset="0"/>
                <a:cs typeface="Avenir Medium" charset="0"/>
              </a:rPr>
              <a:t>Core Point of Democratic Socialism #6: HEALTHY COMMUNITIES</a:t>
            </a:r>
          </a:p>
        </p:txBody>
      </p:sp>
      <p:sp>
        <p:nvSpPr>
          <p:cNvPr id="3" name="Rectangle 2">
            <a:extLst>
              <a:ext uri="{FF2B5EF4-FFF2-40B4-BE49-F238E27FC236}">
                <a16:creationId xmlns:a16="http://schemas.microsoft.com/office/drawing/2014/main" id="{79731CD0-EBED-FAC7-6B5A-87BD2A35708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Rectangle 8">
            <a:extLst>
              <a:ext uri="{FF2B5EF4-FFF2-40B4-BE49-F238E27FC236}">
                <a16:creationId xmlns:a16="http://schemas.microsoft.com/office/drawing/2014/main" id="{27F24DE0-7C11-A067-5807-7E260B52EEC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C2336402-BF6C-F603-2DA7-13CED77C431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3AC4EA6-9733-E745-217E-8E46C9B59B4C}"/>
              </a:ext>
            </a:extLst>
          </p:cNvPr>
          <p:cNvSpPr txBox="1"/>
          <p:nvPr/>
        </p:nvSpPr>
        <p:spPr>
          <a:xfrm>
            <a:off x="70336" y="3588374"/>
            <a:ext cx="1964525" cy="1323439"/>
          </a:xfrm>
          <a:prstGeom prst="rect">
            <a:avLst/>
          </a:prstGeom>
          <a:noFill/>
          <a:ln>
            <a:noFill/>
          </a:ln>
        </p:spPr>
        <p:txBody>
          <a:bodyPr wrap="square" rtlCol="0">
            <a:spAutoFit/>
          </a:bodyPr>
          <a:lstStyle/>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Worker-Owner:</a:t>
            </a:r>
          </a:p>
          <a:p>
            <a:pPr marL="2744788" indent="-2732088" eaLnBrk="0" hangingPunct="0">
              <a:tabLst>
                <a:tab pos="2624138" algn="l"/>
              </a:tabLst>
            </a:pPr>
            <a:endParaRPr lang="en-US" sz="2000" dirty="0">
              <a:ln w="0"/>
              <a:solidFill>
                <a:srgbClr val="000000"/>
              </a:solidFill>
              <a:latin typeface="Avenir Book" panose="02000503020000020003" pitchFamily="2" charset="0"/>
              <a:ea typeface="Avenir Medium" charset="0"/>
              <a:cs typeface="Avenir Medium" charset="0"/>
            </a:endParaRPr>
          </a:p>
          <a:p>
            <a:pPr marL="2744788" indent="-2732088"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Competitor:</a:t>
            </a:r>
          </a:p>
          <a:p>
            <a:pPr marL="2744788" indent="-2732088" eaLnBrk="0" hangingPunct="0">
              <a:tabLst>
                <a:tab pos="2624138" algn="l"/>
              </a:tabLst>
            </a:pPr>
            <a:r>
              <a:rPr lang="is-IS" sz="2000" dirty="0">
                <a:ln w="0"/>
                <a:solidFill>
                  <a:srgbClr val="000000"/>
                </a:solidFill>
                <a:latin typeface="Avenir Book" panose="02000503020000020003" pitchFamily="2" charset="0"/>
                <a:ea typeface="Avenir Medium" charset="0"/>
                <a:cs typeface="Avenir Medium" charset="0"/>
              </a:rPr>
              <a:t>Worker-Owner</a:t>
            </a:r>
            <a:endParaRPr lang="en-US" sz="2000" dirty="0">
              <a:ln w="0"/>
              <a:solidFill>
                <a:srgbClr val="000000"/>
              </a:solidFill>
              <a:latin typeface="Avenir Book" panose="02000503020000020003" pitchFamily="2" charset="0"/>
              <a:ea typeface="Avenir Medium" charset="0"/>
              <a:cs typeface="Avenir Medium" charset="0"/>
            </a:endParaRPr>
          </a:p>
        </p:txBody>
      </p:sp>
      <p:sp>
        <p:nvSpPr>
          <p:cNvPr id="5" name="TextBox 4">
            <a:extLst>
              <a:ext uri="{FF2B5EF4-FFF2-40B4-BE49-F238E27FC236}">
                <a16:creationId xmlns:a16="http://schemas.microsoft.com/office/drawing/2014/main" id="{EDB3C369-314A-71F5-7AE0-7EBD47A3EF25}"/>
              </a:ext>
            </a:extLst>
          </p:cNvPr>
          <p:cNvSpPr txBox="1"/>
          <p:nvPr/>
        </p:nvSpPr>
        <p:spPr>
          <a:xfrm>
            <a:off x="1957590" y="3588374"/>
            <a:ext cx="6593982" cy="1631216"/>
          </a:xfrm>
          <a:prstGeom prst="rect">
            <a:avLst/>
          </a:prstGeom>
          <a:noFill/>
          <a:ln>
            <a:noFill/>
          </a:ln>
        </p:spPr>
        <p:txBody>
          <a:bodyPr wrap="square" rtlCol="0">
            <a:spAutoFit/>
          </a:bodyPr>
          <a:lstStyle/>
          <a:p>
            <a:pPr marL="114300" indent="-101600"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“That is the right thing to do! I’d rather spend more on production costs and sleep well at night.” </a:t>
            </a:r>
          </a:p>
          <a:p>
            <a:pPr eaLnBrk="0" hangingPunct="0">
              <a:tabLst>
                <a:tab pos="2624138" algn="l"/>
              </a:tabLst>
            </a:pPr>
            <a:r>
              <a:rPr lang="en-US" sz="2000" dirty="0">
                <a:ln w="0"/>
                <a:solidFill>
                  <a:srgbClr val="000000"/>
                </a:solidFill>
                <a:latin typeface="Avenir Book" panose="02000503020000020003" pitchFamily="2" charset="0"/>
                <a:ea typeface="Avenir Medium" charset="0"/>
                <a:cs typeface="Avenir Medium" charset="0"/>
              </a:rPr>
              <a:t>“Your firm should do it, too</a:t>
            </a:r>
            <a:r>
              <a:rPr lang="is-IS" sz="2000" dirty="0">
                <a:ln w="0"/>
                <a:solidFill>
                  <a:srgbClr val="000000"/>
                </a:solidFill>
                <a:latin typeface="Avenir Book" panose="02000503020000020003" pitchFamily="2" charset="0"/>
                <a:ea typeface="Avenir Medium" charset="0"/>
                <a:cs typeface="Avenir Medium" charset="0"/>
              </a:rPr>
              <a:t>!”</a:t>
            </a:r>
          </a:p>
          <a:p>
            <a:pPr marL="114300" indent="-101600" eaLnBrk="0" hangingPunct="0">
              <a:tabLst>
                <a:tab pos="2616200" algn="l"/>
              </a:tabLst>
            </a:pPr>
            <a:r>
              <a:rPr lang="is-IS" sz="2000" dirty="0">
                <a:ln w="0"/>
                <a:solidFill>
                  <a:srgbClr val="000000"/>
                </a:solidFill>
                <a:latin typeface="Avenir Book" panose="02000503020000020003" pitchFamily="2" charset="0"/>
                <a:ea typeface="Avenir Medium" charset="0"/>
                <a:cs typeface="Avenir Medium" charset="0"/>
              </a:rPr>
              <a:t>“I‘ll definitely propose it to my co-owners for a discussion and a decision.“ </a:t>
            </a:r>
            <a:endParaRPr lang="en-US" sz="2000" dirty="0">
              <a:ln w="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63316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2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2" y="1737753"/>
            <a:ext cx="9043996" cy="3031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Cooperative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Participatory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Social Safeguards</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Use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Sustainable Development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Healthy Communities</a:t>
            </a:r>
          </a:p>
        </p:txBody>
      </p:sp>
      <p:sp>
        <p:nvSpPr>
          <p:cNvPr id="39" name="TextBox 38"/>
          <p:cNvSpPr txBox="1"/>
          <p:nvPr/>
        </p:nvSpPr>
        <p:spPr>
          <a:xfrm rot="19063947">
            <a:off x="6160561" y="4570877"/>
            <a:ext cx="905077" cy="40011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u="sng"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Cooperative Ownership</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0122" y="1737753"/>
            <a:ext cx="3705954" cy="3812192"/>
          </a:xfrm>
          <a:prstGeom prst="rect">
            <a:avLst/>
          </a:prstGeom>
        </p:spPr>
      </p:pic>
      <p:sp>
        <p:nvSpPr>
          <p:cNvPr id="13" name="Rectangle 12">
            <a:extLst>
              <a:ext uri="{FF2B5EF4-FFF2-40B4-BE49-F238E27FC236}">
                <a16:creationId xmlns:a16="http://schemas.microsoft.com/office/drawing/2014/main" id="{F45FF1ED-BC8A-85BB-F424-119A95AA998F}"/>
              </a:ext>
            </a:extLst>
          </p:cNvPr>
          <p:cNvSpPr/>
          <p:nvPr/>
        </p:nvSpPr>
        <p:spPr>
          <a:xfrm>
            <a:off x="0" y="383536"/>
            <a:ext cx="9144000" cy="1231106"/>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Democratic Socialism</a:t>
            </a:r>
          </a:p>
        </p:txBody>
      </p:sp>
      <p:sp>
        <p:nvSpPr>
          <p:cNvPr id="14" name="Rectangle 13">
            <a:extLst>
              <a:ext uri="{FF2B5EF4-FFF2-40B4-BE49-F238E27FC236}">
                <a16:creationId xmlns:a16="http://schemas.microsoft.com/office/drawing/2014/main" id="{86409500-D914-8D08-965C-35D736D0BE57}"/>
              </a:ext>
            </a:extLst>
          </p:cNvPr>
          <p:cNvSpPr/>
          <p:nvPr/>
        </p:nvSpPr>
        <p:spPr>
          <a:xfrm>
            <a:off x="0" y="5514641"/>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beneficial to the core! </a:t>
            </a:r>
          </a:p>
        </p:txBody>
      </p:sp>
      <p:sp>
        <p:nvSpPr>
          <p:cNvPr id="4" name="Rectangle 3">
            <a:extLst>
              <a:ext uri="{FF2B5EF4-FFF2-40B4-BE49-F238E27FC236}">
                <a16:creationId xmlns:a16="http://schemas.microsoft.com/office/drawing/2014/main" id="{2A6928B4-417E-B8A2-7BF4-70177950E07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7534C47E-86FB-DC8A-193E-97E85B6B740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104B6401-A608-188D-661C-FCD4245DDCC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4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2" end="2"/>
                                            </p:txEl>
                                          </p:spTgt>
                                        </p:tgtEl>
                                        <p:attrNameLst>
                                          <p:attrName>style.visibility</p:attrName>
                                        </p:attrNameLst>
                                      </p:cBhvr>
                                      <p:to>
                                        <p:strVal val="visible"/>
                                      </p:to>
                                    </p:set>
                                    <p:animEffect transition="in" filter="fade">
                                      <p:cBhvr>
                                        <p:cTn id="7" dur="2000"/>
                                        <p:tgtEl>
                                          <p:spTgt spid="3993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38">
                                            <p:txEl>
                                              <p:pRg st="3" end="3"/>
                                            </p:txEl>
                                          </p:spTgt>
                                        </p:tgtEl>
                                        <p:attrNameLst>
                                          <p:attrName>style.visibility</p:attrName>
                                        </p:attrNameLst>
                                      </p:cBhvr>
                                      <p:to>
                                        <p:strVal val="visible"/>
                                      </p:to>
                                    </p:set>
                                    <p:animEffect transition="in" filter="fade">
                                      <p:cBhvr>
                                        <p:cTn id="12" dur="2000"/>
                                        <p:tgtEl>
                                          <p:spTgt spid="3993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38">
                                            <p:txEl>
                                              <p:pRg st="4" end="4"/>
                                            </p:txEl>
                                          </p:spTgt>
                                        </p:tgtEl>
                                        <p:attrNameLst>
                                          <p:attrName>style.visibility</p:attrName>
                                        </p:attrNameLst>
                                      </p:cBhvr>
                                      <p:to>
                                        <p:strVal val="visible"/>
                                      </p:to>
                                    </p:set>
                                    <p:animEffect transition="in" filter="fade">
                                      <p:cBhvr>
                                        <p:cTn id="17" dur="2000"/>
                                        <p:tgtEl>
                                          <p:spTgt spid="399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938">
                                            <p:txEl>
                                              <p:pRg st="5" end="5"/>
                                            </p:txEl>
                                          </p:spTgt>
                                        </p:tgtEl>
                                        <p:attrNameLst>
                                          <p:attrName>style.visibility</p:attrName>
                                        </p:attrNameLst>
                                      </p:cBhvr>
                                      <p:to>
                                        <p:strVal val="visible"/>
                                      </p:to>
                                    </p:set>
                                    <p:animEffect transition="in" filter="fade">
                                      <p:cBhvr>
                                        <p:cTn id="22" dur="2000"/>
                                        <p:tgtEl>
                                          <p:spTgt spid="3993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938">
                                            <p:txEl>
                                              <p:pRg st="6" end="6"/>
                                            </p:txEl>
                                          </p:spTgt>
                                        </p:tgtEl>
                                        <p:attrNameLst>
                                          <p:attrName>style.visibility</p:attrName>
                                        </p:attrNameLst>
                                      </p:cBhvr>
                                      <p:to>
                                        <p:strVal val="visible"/>
                                      </p:to>
                                    </p:set>
                                    <p:animEffect transition="in" filter="fade">
                                      <p:cBhvr>
                                        <p:cTn id="27" dur="2000"/>
                                        <p:tgtEl>
                                          <p:spTgt spid="3993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938">
                                            <p:txEl>
                                              <p:pRg st="7" end="7"/>
                                            </p:txEl>
                                          </p:spTgt>
                                        </p:tgtEl>
                                        <p:attrNameLst>
                                          <p:attrName>style.visibility</p:attrName>
                                        </p:attrNameLst>
                                      </p:cBhvr>
                                      <p:to>
                                        <p:strVal val="visible"/>
                                      </p:to>
                                    </p:set>
                                    <p:animEffect transition="in" filter="fade">
                                      <p:cBhvr>
                                        <p:cTn id="32" dur="2000"/>
                                        <p:tgtEl>
                                          <p:spTgt spid="39938">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F0098A-FAAF-1C45-A5CD-20D4BF52C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765" y="740825"/>
            <a:ext cx="5360466" cy="5590087"/>
          </a:xfrm>
          <a:prstGeom prst="rect">
            <a:avLst/>
          </a:prstGeom>
          <a:ln w="38100">
            <a:noFill/>
          </a:ln>
        </p:spPr>
      </p:pic>
      <p:sp>
        <p:nvSpPr>
          <p:cNvPr id="3" name="Rectangle 2">
            <a:extLst>
              <a:ext uri="{FF2B5EF4-FFF2-40B4-BE49-F238E27FC236}">
                <a16:creationId xmlns:a16="http://schemas.microsoft.com/office/drawing/2014/main" id="{7A298637-C6DD-FC1C-B177-F39054E8BBD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B38DDFD7-A848-ADFE-1A6E-F255575886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Model: Democratic Socialism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D8AFE2A5-B399-EAF5-095D-17940571B82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6981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F2A26-3B8E-FC5F-CA4E-C01ECB83B16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96FE63-A0DC-9F0C-192F-926223C46156}"/>
              </a:ext>
            </a:extLst>
          </p:cNvPr>
          <p:cNvPicPr>
            <a:picLocks noChangeAspect="1"/>
          </p:cNvPicPr>
          <p:nvPr/>
        </p:nvPicPr>
        <p:blipFill>
          <a:blip r:embed="rId3"/>
          <a:stretch>
            <a:fillRect/>
          </a:stretch>
        </p:blipFill>
        <p:spPr>
          <a:xfrm>
            <a:off x="5768439" y="1573016"/>
            <a:ext cx="3272744" cy="4636387"/>
          </a:xfrm>
          <a:prstGeom prst="rect">
            <a:avLst/>
          </a:prstGeom>
        </p:spPr>
      </p:pic>
      <p:sp>
        <p:nvSpPr>
          <p:cNvPr id="5" name="Rectangle 3">
            <a:extLst>
              <a:ext uri="{FF2B5EF4-FFF2-40B4-BE49-F238E27FC236}">
                <a16:creationId xmlns:a16="http://schemas.microsoft.com/office/drawing/2014/main" id="{C942F54D-3E0B-E24C-91BA-6035904BB3BB}"/>
              </a:ext>
            </a:extLst>
          </p:cNvPr>
          <p:cNvSpPr txBox="1">
            <a:spLocks noChangeArrowheads="1"/>
          </p:cNvSpPr>
          <p:nvPr/>
        </p:nvSpPr>
        <p:spPr bwMode="auto">
          <a:xfrm>
            <a:off x="149771" y="878174"/>
            <a:ext cx="8686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Radical theorists say that aliens visiting from outer space would see all the good that comes from democratic socialism. </a:t>
            </a:r>
          </a:p>
        </p:txBody>
      </p:sp>
      <p:sp>
        <p:nvSpPr>
          <p:cNvPr id="2" name="Rectangle 1">
            <a:extLst>
              <a:ext uri="{FF2B5EF4-FFF2-40B4-BE49-F238E27FC236}">
                <a16:creationId xmlns:a16="http://schemas.microsoft.com/office/drawing/2014/main" id="{5F8D9A4A-246E-E734-2CFD-5C51752D332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1292053E-701D-0CED-8DA3-F2D1EECF6AA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Model: Democratic Socialism</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F4127273-697F-02B6-79D3-76CC7BDA5A7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3">
            <a:extLst>
              <a:ext uri="{FF2B5EF4-FFF2-40B4-BE49-F238E27FC236}">
                <a16:creationId xmlns:a16="http://schemas.microsoft.com/office/drawing/2014/main" id="{4248909C-32A6-F5BF-E640-5D99362677CC}"/>
              </a:ext>
            </a:extLst>
          </p:cNvPr>
          <p:cNvSpPr txBox="1">
            <a:spLocks noChangeArrowheads="1"/>
          </p:cNvSpPr>
          <p:nvPr/>
        </p:nvSpPr>
        <p:spPr bwMode="auto">
          <a:xfrm>
            <a:off x="149771" y="1882876"/>
            <a:ext cx="5778064"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They say our lovely blue-green planet has everything necessary to provide for everyone’s wants and needs, and with democratic socialism humans have found a way to share in the bounty, to the benefit of all.</a:t>
            </a:r>
          </a:p>
          <a:p>
            <a:pPr marL="0" indent="0" eaLnBrk="1" hangingPunct="1">
              <a:buNone/>
              <a:tabLst>
                <a:tab pos="679450" algn="l"/>
                <a:tab pos="1292225" algn="l"/>
              </a:tabLst>
            </a:pPr>
            <a:endParaRPr lang="en-US" sz="2400" kern="0" dirty="0">
              <a:solidFill>
                <a:srgbClr val="000000"/>
              </a:solidFill>
              <a:latin typeface="Avenir Book" panose="02000503020000020003" pitchFamily="2" charset="0"/>
              <a:ea typeface="Avenir Medium" charset="0"/>
              <a:cs typeface="Avenir Medium" charset="0"/>
            </a:endParaRPr>
          </a:p>
          <a:p>
            <a:pPr marL="0" indent="0" eaLnBrk="1" hangingPunct="1">
              <a:lnSpc>
                <a:spcPct val="80000"/>
              </a:lnSpc>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 </a:t>
            </a:r>
          </a:p>
          <a:p>
            <a:pPr marL="0" indent="0">
              <a:buFontTx/>
              <a:buNone/>
              <a:defRPr/>
            </a:pPr>
            <a:endParaRPr lang="en-US" sz="1600" kern="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96011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770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848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209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278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331390" y="12888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545534" y="15188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351520" y="1100468"/>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67583" y="176485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632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6" name="Rectangle 15">
            <a:extLst>
              <a:ext uri="{FF2B5EF4-FFF2-40B4-BE49-F238E27FC236}">
                <a16:creationId xmlns:a16="http://schemas.microsoft.com/office/drawing/2014/main" id="{9CD925CD-0E59-934E-9442-9C9C5E9BA644}"/>
              </a:ext>
            </a:extLst>
          </p:cNvPr>
          <p:cNvSpPr/>
          <p:nvPr/>
        </p:nvSpPr>
        <p:spPr>
          <a:xfrm>
            <a:off x="303303" y="28766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19146" y="3239946"/>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1555652" y="30903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05983" y="26859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4029"/>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1090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3947"/>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256482" y="4875855"/>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1410431" y="6022628"/>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252787" y="4896773"/>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serves their profit interest.</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maximize output, but at an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unacceptable cost to society.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to those who directly</a:t>
            </a:r>
            <a:r>
              <a:rPr lang="en-US" sz="900" dirty="0">
                <a:solidFill>
                  <a:prstClr val="black"/>
                </a:solidFill>
                <a:latin typeface="Avenir Book" panose="02000503020000020003" pitchFamily="2" charset="0"/>
                <a:ea typeface=""/>
                <a:cs typeface=""/>
              </a:rPr>
              <a:t> or indirectly</a:t>
            </a: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 exploit others.</a:t>
            </a:r>
          </a:p>
        </p:txBody>
      </p:sp>
      <p:sp>
        <p:nvSpPr>
          <p:cNvPr id="31" name="TextBox 30">
            <a:extLst>
              <a:ext uri="{FF2B5EF4-FFF2-40B4-BE49-F238E27FC236}">
                <a16:creationId xmlns:a16="http://schemas.microsoft.com/office/drawing/2014/main" id="{AB84FB7D-78E8-6F4A-AD21-E744025F8A49}"/>
              </a:ext>
            </a:extLst>
          </p:cNvPr>
          <p:cNvSpPr txBox="1"/>
          <p:nvPr/>
        </p:nvSpPr>
        <p:spPr>
          <a:xfrm>
            <a:off x="34225" y="6205327"/>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Destructive Self-Interest and Alienation</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10906"/>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58988"/>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151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229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590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659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47" name="Rectangle 46">
            <a:extLst>
              <a:ext uri="{FF2B5EF4-FFF2-40B4-BE49-F238E27FC236}">
                <a16:creationId xmlns:a16="http://schemas.microsoft.com/office/drawing/2014/main" id="{A8ABB115-63ED-9A47-9DF5-DAA7DF37F61E}"/>
              </a:ext>
            </a:extLst>
          </p:cNvPr>
          <p:cNvSpPr/>
          <p:nvPr/>
        </p:nvSpPr>
        <p:spPr>
          <a:xfrm>
            <a:off x="5957490" y="13269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8" name="Triangle 47">
            <a:extLst>
              <a:ext uri="{FF2B5EF4-FFF2-40B4-BE49-F238E27FC236}">
                <a16:creationId xmlns:a16="http://schemas.microsoft.com/office/drawing/2014/main" id="{F7AA493B-7DA4-6A4A-8FC9-02639F4FD951}"/>
              </a:ext>
            </a:extLst>
          </p:cNvPr>
          <p:cNvSpPr/>
          <p:nvPr/>
        </p:nvSpPr>
        <p:spPr>
          <a:xfrm rot="10800000">
            <a:off x="7171634" y="15569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9" name="TextBox 48">
            <a:extLst>
              <a:ext uri="{FF2B5EF4-FFF2-40B4-BE49-F238E27FC236}">
                <a16:creationId xmlns:a16="http://schemas.microsoft.com/office/drawing/2014/main" id="{69105C41-F8BF-8B40-9F7F-AAF07BD8E869}"/>
              </a:ext>
            </a:extLst>
          </p:cNvPr>
          <p:cNvSpPr txBox="1"/>
          <p:nvPr/>
        </p:nvSpPr>
        <p:spPr>
          <a:xfrm>
            <a:off x="6019265" y="1117156"/>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50" name="TextBox 49">
            <a:extLst>
              <a:ext uri="{FF2B5EF4-FFF2-40B4-BE49-F238E27FC236}">
                <a16:creationId xmlns:a16="http://schemas.microsoft.com/office/drawing/2014/main" id="{F6F6B408-D0AE-AA49-BF7F-D455CE5CCCD0}"/>
              </a:ext>
            </a:extLst>
          </p:cNvPr>
          <p:cNvSpPr txBox="1"/>
          <p:nvPr/>
        </p:nvSpPr>
        <p:spPr>
          <a:xfrm>
            <a:off x="5793683" y="169144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013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13784"/>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3" name="Rectangle 52">
            <a:extLst>
              <a:ext uri="{FF2B5EF4-FFF2-40B4-BE49-F238E27FC236}">
                <a16:creationId xmlns:a16="http://schemas.microsoft.com/office/drawing/2014/main" id="{253F4F6D-A559-0048-B785-0CF29D907286}"/>
              </a:ext>
            </a:extLst>
          </p:cNvPr>
          <p:cNvSpPr/>
          <p:nvPr/>
        </p:nvSpPr>
        <p:spPr>
          <a:xfrm>
            <a:off x="5929403" y="29147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4" name="Triangle 53">
            <a:extLst>
              <a:ext uri="{FF2B5EF4-FFF2-40B4-BE49-F238E27FC236}">
                <a16:creationId xmlns:a16="http://schemas.microsoft.com/office/drawing/2014/main" id="{191E862A-0676-E145-9565-2F842FFEA2C1}"/>
              </a:ext>
            </a:extLst>
          </p:cNvPr>
          <p:cNvSpPr/>
          <p:nvPr/>
        </p:nvSpPr>
        <p:spPr>
          <a:xfrm rot="10800000">
            <a:off x="7181752" y="31284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5" name="TextBox 54">
            <a:extLst>
              <a:ext uri="{FF2B5EF4-FFF2-40B4-BE49-F238E27FC236}">
                <a16:creationId xmlns:a16="http://schemas.microsoft.com/office/drawing/2014/main" id="{7558C4F4-0DAC-8643-A7BC-17C945CF6765}"/>
              </a:ext>
            </a:extLst>
          </p:cNvPr>
          <p:cNvSpPr txBox="1"/>
          <p:nvPr/>
        </p:nvSpPr>
        <p:spPr>
          <a:xfrm>
            <a:off x="5976328" y="27240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Collective Creation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Justice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Coordination among Competitors</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2129"/>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4900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2047"/>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4850"/>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5266"/>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
        <p:nvSpPr>
          <p:cNvPr id="65" name="TextBox 64">
            <a:extLst>
              <a:ext uri="{FF2B5EF4-FFF2-40B4-BE49-F238E27FC236}">
                <a16:creationId xmlns:a16="http://schemas.microsoft.com/office/drawing/2014/main" id="{5A03254E-7707-7B42-A9B7-6BE53097BA22}"/>
              </a:ext>
            </a:extLst>
          </p:cNvPr>
          <p:cNvSpPr txBox="1"/>
          <p:nvPr/>
        </p:nvSpPr>
        <p:spPr>
          <a:xfrm>
            <a:off x="5554557" y="3290689"/>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Good Leads to the Invisible Synergy</a:t>
            </a:r>
          </a:p>
        </p:txBody>
      </p:sp>
      <p:grpSp>
        <p:nvGrpSpPr>
          <p:cNvPr id="94" name="Group 93">
            <a:extLst>
              <a:ext uri="{FF2B5EF4-FFF2-40B4-BE49-F238E27FC236}">
                <a16:creationId xmlns:a16="http://schemas.microsoft.com/office/drawing/2014/main" id="{1DC40D3D-3674-4743-9998-C25ED645634B}"/>
              </a:ext>
            </a:extLst>
          </p:cNvPr>
          <p:cNvGrpSpPr/>
          <p:nvPr/>
        </p:nvGrpSpPr>
        <p:grpSpPr>
          <a:xfrm>
            <a:off x="6947210" y="1234280"/>
            <a:ext cx="1606034" cy="1610805"/>
            <a:chOff x="1340366" y="976511"/>
            <a:chExt cx="1606034" cy="1610805"/>
          </a:xfrm>
        </p:grpSpPr>
        <p:cxnSp>
          <p:nvCxnSpPr>
            <p:cNvPr id="95" name="Straight Connector 94">
              <a:extLst>
                <a:ext uri="{FF2B5EF4-FFF2-40B4-BE49-F238E27FC236}">
                  <a16:creationId xmlns:a16="http://schemas.microsoft.com/office/drawing/2014/main" id="{C221C171-F1ED-7647-AEA3-1886BF30075F}"/>
                </a:ext>
              </a:extLst>
            </p:cNvPr>
            <p:cNvCxnSpPr>
              <a:cxnSpLocks/>
            </p:cNvCxnSpPr>
            <p:nvPr/>
          </p:nvCxnSpPr>
          <p:spPr>
            <a:xfrm>
              <a:off x="1340366" y="976511"/>
              <a:ext cx="16060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865DC4B-A7D6-D842-9892-F171029FAA9D}"/>
                </a:ext>
              </a:extLst>
            </p:cNvPr>
            <p:cNvCxnSpPr>
              <a:cxnSpLocks/>
            </p:cNvCxnSpPr>
            <p:nvPr/>
          </p:nvCxnSpPr>
          <p:spPr>
            <a:xfrm>
              <a:off x="2946400" y="976511"/>
              <a:ext cx="0" cy="16108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29FF1A-7627-7D43-91E4-50D9C3BD2AAC}"/>
                </a:ext>
              </a:extLst>
            </p:cNvPr>
            <p:cNvCxnSpPr>
              <a:cxnSpLocks/>
            </p:cNvCxnSpPr>
            <p:nvPr/>
          </p:nvCxnSpPr>
          <p:spPr>
            <a:xfrm flipH="1">
              <a:off x="2487324" y="2575201"/>
              <a:ext cx="4580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6C39CF3B-E78F-234E-81B1-8E48D2CA5148}"/>
              </a:ext>
            </a:extLst>
          </p:cNvPr>
          <p:cNvGrpSpPr/>
          <p:nvPr/>
        </p:nvGrpSpPr>
        <p:grpSpPr>
          <a:xfrm>
            <a:off x="7435752" y="1373572"/>
            <a:ext cx="1296787" cy="1627475"/>
            <a:chOff x="1313063" y="965360"/>
            <a:chExt cx="1296787" cy="1627475"/>
          </a:xfrm>
        </p:grpSpPr>
        <p:cxnSp>
          <p:nvCxnSpPr>
            <p:cNvPr id="99" name="Straight Connector 98">
              <a:extLst>
                <a:ext uri="{FF2B5EF4-FFF2-40B4-BE49-F238E27FC236}">
                  <a16:creationId xmlns:a16="http://schemas.microsoft.com/office/drawing/2014/main" id="{7598F369-9333-8B40-AF3E-7C13A716C805}"/>
                </a:ext>
              </a:extLst>
            </p:cNvPr>
            <p:cNvCxnSpPr>
              <a:cxnSpLocks/>
            </p:cNvCxnSpPr>
            <p:nvPr/>
          </p:nvCxnSpPr>
          <p:spPr>
            <a:xfrm flipV="1">
              <a:off x="1313063" y="965360"/>
              <a:ext cx="12911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5CD94C0-8CBE-C94C-8F44-DA45361FE6FE}"/>
                </a:ext>
              </a:extLst>
            </p:cNvPr>
            <p:cNvCxnSpPr>
              <a:cxnSpLocks/>
            </p:cNvCxnSpPr>
            <p:nvPr/>
          </p:nvCxnSpPr>
          <p:spPr>
            <a:xfrm>
              <a:off x="2609850" y="965360"/>
              <a:ext cx="0" cy="1627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D224D3-4882-1443-AD02-41CFB88E0DCF}"/>
                </a:ext>
              </a:extLst>
            </p:cNvPr>
            <p:cNvCxnSpPr>
              <a:cxnSpLocks/>
            </p:cNvCxnSpPr>
            <p:nvPr/>
          </p:nvCxnSpPr>
          <p:spPr>
            <a:xfrm flipH="1">
              <a:off x="1971479" y="2586197"/>
              <a:ext cx="6327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8CD1ED3E-E913-9E4C-B3F1-94B75F1EEB3E}"/>
              </a:ext>
            </a:extLst>
          </p:cNvPr>
          <p:cNvGrpSpPr/>
          <p:nvPr/>
        </p:nvGrpSpPr>
        <p:grpSpPr>
          <a:xfrm>
            <a:off x="8113031" y="1527462"/>
            <a:ext cx="823261" cy="1642328"/>
            <a:chOff x="1060832" y="948531"/>
            <a:chExt cx="823261" cy="1642328"/>
          </a:xfrm>
        </p:grpSpPr>
        <p:cxnSp>
          <p:nvCxnSpPr>
            <p:cNvPr id="103" name="Straight Connector 102">
              <a:extLst>
                <a:ext uri="{FF2B5EF4-FFF2-40B4-BE49-F238E27FC236}">
                  <a16:creationId xmlns:a16="http://schemas.microsoft.com/office/drawing/2014/main" id="{01284BCB-8C72-834B-9C0B-B52EE990608F}"/>
                </a:ext>
              </a:extLst>
            </p:cNvPr>
            <p:cNvCxnSpPr>
              <a:cxnSpLocks/>
            </p:cNvCxnSpPr>
            <p:nvPr/>
          </p:nvCxnSpPr>
          <p:spPr>
            <a:xfrm flipV="1">
              <a:off x="1209055" y="948531"/>
              <a:ext cx="6744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E593626-6D27-304B-BBA9-BA7FB1D45E82}"/>
                </a:ext>
              </a:extLst>
            </p:cNvPr>
            <p:cNvCxnSpPr>
              <a:cxnSpLocks/>
            </p:cNvCxnSpPr>
            <p:nvPr/>
          </p:nvCxnSpPr>
          <p:spPr>
            <a:xfrm>
              <a:off x="1883158" y="948531"/>
              <a:ext cx="935" cy="164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67DE037B-AB6D-E548-BD28-EA8FE11289C0}"/>
                </a:ext>
              </a:extLst>
            </p:cNvPr>
            <p:cNvCxnSpPr>
              <a:cxnSpLocks/>
            </p:cNvCxnSpPr>
            <p:nvPr/>
          </p:nvCxnSpPr>
          <p:spPr>
            <a:xfrm flipH="1">
              <a:off x="1060832" y="2590859"/>
              <a:ext cx="82232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374614"/>
            <a:ext cx="520700" cy="622300"/>
          </a:xfrm>
          <a:prstGeom prst="rect">
            <a:avLst/>
          </a:prstGeom>
        </p:spPr>
      </p:pic>
      <p:grpSp>
        <p:nvGrpSpPr>
          <p:cNvPr id="73" name="Group 72">
            <a:extLst>
              <a:ext uri="{FF2B5EF4-FFF2-40B4-BE49-F238E27FC236}">
                <a16:creationId xmlns:a16="http://schemas.microsoft.com/office/drawing/2014/main" id="{CAE8D039-AFFE-3F48-A326-E28DBE019069}"/>
              </a:ext>
            </a:extLst>
          </p:cNvPr>
          <p:cNvGrpSpPr/>
          <p:nvPr/>
        </p:nvGrpSpPr>
        <p:grpSpPr>
          <a:xfrm>
            <a:off x="1682652" y="1379924"/>
            <a:ext cx="1444030" cy="1583023"/>
            <a:chOff x="1165820" y="853850"/>
            <a:chExt cx="1444030" cy="1583023"/>
          </a:xfrm>
        </p:grpSpPr>
        <p:cxnSp>
          <p:nvCxnSpPr>
            <p:cNvPr id="75" name="Straight Connector 74">
              <a:extLst>
                <a:ext uri="{FF2B5EF4-FFF2-40B4-BE49-F238E27FC236}">
                  <a16:creationId xmlns:a16="http://schemas.microsoft.com/office/drawing/2014/main" id="{B9B96BCE-055E-CE43-AF68-71C6D830A40B}"/>
                </a:ext>
              </a:extLst>
            </p:cNvPr>
            <p:cNvCxnSpPr>
              <a:cxnSpLocks/>
            </p:cNvCxnSpPr>
            <p:nvPr/>
          </p:nvCxnSpPr>
          <p:spPr>
            <a:xfrm>
              <a:off x="1165820" y="853850"/>
              <a:ext cx="14383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1536286-A62E-9D46-8E31-E54DF0D24786}"/>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E170C39-0283-444C-B872-C80090FF6906}"/>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545F548F-3EB5-4A4A-A005-6BFC9EC9FD41}"/>
              </a:ext>
            </a:extLst>
          </p:cNvPr>
          <p:cNvGrpSpPr/>
          <p:nvPr/>
        </p:nvGrpSpPr>
        <p:grpSpPr>
          <a:xfrm>
            <a:off x="1911897" y="1551697"/>
            <a:ext cx="1398740" cy="1583023"/>
            <a:chOff x="567278" y="853850"/>
            <a:chExt cx="1398740" cy="1583023"/>
          </a:xfrm>
        </p:grpSpPr>
        <p:cxnSp>
          <p:nvCxnSpPr>
            <p:cNvPr id="79" name="Straight Connector 78">
              <a:extLst>
                <a:ext uri="{FF2B5EF4-FFF2-40B4-BE49-F238E27FC236}">
                  <a16:creationId xmlns:a16="http://schemas.microsoft.com/office/drawing/2014/main" id="{058D9E08-A881-AF4D-897F-E2E28AA398C3}"/>
                </a:ext>
              </a:extLst>
            </p:cNvPr>
            <p:cNvCxnSpPr>
              <a:cxnSpLocks/>
            </p:cNvCxnSpPr>
            <p:nvPr/>
          </p:nvCxnSpPr>
          <p:spPr>
            <a:xfrm>
              <a:off x="1175557" y="853850"/>
              <a:ext cx="7888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B27CB71-B4C6-E14A-BB76-61FD8AA7459E}"/>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D4A320A-93C1-B245-B59F-82B5B90E0C95}"/>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2F9DDEC8-336D-7444-B76D-C168C80A368C}"/>
              </a:ext>
            </a:extLst>
          </p:cNvPr>
          <p:cNvGrpSpPr/>
          <p:nvPr/>
        </p:nvGrpSpPr>
        <p:grpSpPr>
          <a:xfrm>
            <a:off x="1137424" y="1207700"/>
            <a:ext cx="1808976" cy="1583023"/>
            <a:chOff x="1137424" y="853850"/>
            <a:chExt cx="1808976" cy="1583023"/>
          </a:xfrm>
        </p:grpSpPr>
        <p:cxnSp>
          <p:nvCxnSpPr>
            <p:cNvPr id="87" name="Straight Connector 86">
              <a:extLst>
                <a:ext uri="{FF2B5EF4-FFF2-40B4-BE49-F238E27FC236}">
                  <a16:creationId xmlns:a16="http://schemas.microsoft.com/office/drawing/2014/main" id="{2A786441-433B-BF4E-9578-81DAAE9316F4}"/>
                </a:ext>
              </a:extLst>
            </p:cNvPr>
            <p:cNvCxnSpPr>
              <a:cxnSpLocks/>
            </p:cNvCxnSpPr>
            <p:nvPr/>
          </p:nvCxnSpPr>
          <p:spPr>
            <a:xfrm>
              <a:off x="1137424" y="853850"/>
              <a:ext cx="18089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3849A87-6B57-594B-90AF-E85FAD69082A}"/>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F70345B-40B0-AB48-88F7-760D4AD869AE}"/>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TextBox 105">
            <a:extLst>
              <a:ext uri="{FF2B5EF4-FFF2-40B4-BE49-F238E27FC236}">
                <a16:creationId xmlns:a16="http://schemas.microsoft.com/office/drawing/2014/main" id="{91EE1E9A-88A7-3047-9BAF-D040E3E834E2}"/>
              </a:ext>
            </a:extLst>
          </p:cNvPr>
          <p:cNvSpPr txBox="1"/>
          <p:nvPr/>
        </p:nvSpPr>
        <p:spPr>
          <a:xfrm>
            <a:off x="3454001" y="4258988"/>
            <a:ext cx="1799848" cy="505203"/>
          </a:xfrm>
          <a:prstGeom prst="rect">
            <a:avLst/>
          </a:prstGeom>
          <a:noFill/>
        </p:spPr>
        <p:txBody>
          <a:bodyPr wrap="square" rtlCol="0">
            <a:spAutoFit/>
          </a:bodyPr>
          <a:lstStyle/>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
                <a:cs typeface=""/>
              </a:rPr>
              <a:t>Reject Capitalism</a:t>
            </a:r>
          </a:p>
        </p:txBody>
      </p:sp>
      <p:sp>
        <p:nvSpPr>
          <p:cNvPr id="72" name="TextBox 71">
            <a:extLst>
              <a:ext uri="{FF2B5EF4-FFF2-40B4-BE49-F238E27FC236}">
                <a16:creationId xmlns:a16="http://schemas.microsoft.com/office/drawing/2014/main" id="{DF6130E7-5226-264A-9379-0C35EE93E5DF}"/>
              </a:ext>
            </a:extLst>
          </p:cNvPr>
          <p:cNvSpPr txBox="1"/>
          <p:nvPr/>
        </p:nvSpPr>
        <p:spPr>
          <a:xfrm>
            <a:off x="5939811" y="3611128"/>
            <a:ext cx="2964975"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Democratic Socialism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Cooperative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Participatory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Social Safeguards</a:t>
            </a:r>
          </a:p>
        </p:txBody>
      </p:sp>
      <p:sp>
        <p:nvSpPr>
          <p:cNvPr id="4" name="Rectangle 3">
            <a:extLst>
              <a:ext uri="{FF2B5EF4-FFF2-40B4-BE49-F238E27FC236}">
                <a16:creationId xmlns:a16="http://schemas.microsoft.com/office/drawing/2014/main" id="{295385FC-A9BF-933A-4870-9AA93B284D3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TextBox 2">
            <a:extLst>
              <a:ext uri="{FF2B5EF4-FFF2-40B4-BE49-F238E27FC236}">
                <a16:creationId xmlns:a16="http://schemas.microsoft.com/office/drawing/2014/main" id="{6AB22F20-4613-B385-B351-5726F4493386}"/>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15" name="TextBox 14">
            <a:extLst>
              <a:ext uri="{FF2B5EF4-FFF2-40B4-BE49-F238E27FC236}">
                <a16:creationId xmlns:a16="http://schemas.microsoft.com/office/drawing/2014/main" id="{8772B514-9F48-9C61-2928-DD06ABFEECDD}"/>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sp>
        <p:nvSpPr>
          <p:cNvPr id="20" name="TextBox 19">
            <a:extLst>
              <a:ext uri="{FF2B5EF4-FFF2-40B4-BE49-F238E27FC236}">
                <a16:creationId xmlns:a16="http://schemas.microsoft.com/office/drawing/2014/main" id="{D9DBA91D-9860-D30B-244C-A0812D761246}"/>
              </a:ext>
            </a:extLst>
          </p:cNvPr>
          <p:cNvSpPr txBox="1"/>
          <p:nvPr/>
        </p:nvSpPr>
        <p:spPr>
          <a:xfrm>
            <a:off x="7560698" y="3841961"/>
            <a:ext cx="1604291"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Use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Healthy Communities</a:t>
            </a:r>
          </a:p>
        </p:txBody>
      </p:sp>
      <p:sp>
        <p:nvSpPr>
          <p:cNvPr id="21" name="Rectangle 20">
            <a:extLst>
              <a:ext uri="{FF2B5EF4-FFF2-40B4-BE49-F238E27FC236}">
                <a16:creationId xmlns:a16="http://schemas.microsoft.com/office/drawing/2014/main" id="{59E5557A-919F-88E1-D595-F1026343238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22" name="Straight Connector 21">
            <a:extLst>
              <a:ext uri="{FF2B5EF4-FFF2-40B4-BE49-F238E27FC236}">
                <a16:creationId xmlns:a16="http://schemas.microsoft.com/office/drawing/2014/main" id="{8D5FD33D-1EEC-950E-8D4C-AE3CF08DE79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009BBA9-E31E-31B6-CE38-9D6E334ACB0A}"/>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30102DC8-18A5-7752-D97B-A8B29A9A8410}"/>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183890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20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2000"/>
                                        <p:tgtEl>
                                          <p:spTgt spid="6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2000"/>
                                        <p:tgtEl>
                                          <p:spTgt spid="5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2000"/>
                                        <p:tgtEl>
                                          <p:spTgt spid="5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2000"/>
                                        <p:tgtEl>
                                          <p:spTgt spid="7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65" grpId="0"/>
      <p:bldP spid="72" grpId="0"/>
      <p:bldP spid="20"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4B3A9-BE13-224B-8F25-2E90CB548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0255" y="3246120"/>
            <a:ext cx="1576250" cy="2338308"/>
          </a:xfrm>
          <a:prstGeom prst="rect">
            <a:avLst/>
          </a:prstGeom>
        </p:spPr>
      </p:pic>
      <p:sp>
        <p:nvSpPr>
          <p:cNvPr id="3" name="Rectangle 2">
            <a:extLst>
              <a:ext uri="{FF2B5EF4-FFF2-40B4-BE49-F238E27FC236}">
                <a16:creationId xmlns:a16="http://schemas.microsoft.com/office/drawing/2014/main" id="{324CD255-4BC4-0246-4538-F24C36AA1B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7" name="Picture 6" descr="A close-up of a ballot&#10;&#10;Description automatically generated">
            <a:extLst>
              <a:ext uri="{FF2B5EF4-FFF2-40B4-BE49-F238E27FC236}">
                <a16:creationId xmlns:a16="http://schemas.microsoft.com/office/drawing/2014/main" id="{DE0A3667-42A5-4515-A090-3ED9367D4A03}"/>
              </a:ext>
            </a:extLst>
          </p:cNvPr>
          <p:cNvPicPr>
            <a:picLocks noChangeAspect="1"/>
          </p:cNvPicPr>
          <p:nvPr/>
        </p:nvPicPr>
        <p:blipFill rotWithShape="1">
          <a:blip r:embed="rId4">
            <a:extLst>
              <a:ext uri="{28A0092B-C50C-407E-A947-70E740481C1C}">
                <a14:useLocalDpi xmlns:a14="http://schemas.microsoft.com/office/drawing/2010/main" val="0"/>
              </a:ext>
            </a:extLst>
          </a:blip>
          <a:srcRect l="6367" t="768" r="2599" b="22145"/>
          <a:stretch/>
        </p:blipFill>
        <p:spPr>
          <a:xfrm>
            <a:off x="2331559" y="1576191"/>
            <a:ext cx="4480877" cy="4910316"/>
          </a:xfrm>
          <a:prstGeom prst="rect">
            <a:avLst/>
          </a:prstGeom>
        </p:spPr>
      </p:pic>
      <p:sp>
        <p:nvSpPr>
          <p:cNvPr id="2" name="TextBox 1">
            <a:extLst>
              <a:ext uri="{FF2B5EF4-FFF2-40B4-BE49-F238E27FC236}">
                <a16:creationId xmlns:a16="http://schemas.microsoft.com/office/drawing/2014/main" id="{CE103AC1-73BA-D027-77F3-84F30BB784E1}"/>
              </a:ext>
            </a:extLst>
          </p:cNvPr>
          <p:cNvSpPr txBox="1"/>
          <p:nvPr/>
        </p:nvSpPr>
        <p:spPr>
          <a:xfrm>
            <a:off x="0" y="493726"/>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VOTE Six-Core Cube Guide Instructions</a:t>
            </a:r>
          </a:p>
        </p:txBody>
      </p:sp>
      <p:sp>
        <p:nvSpPr>
          <p:cNvPr id="5" name="Rectangle 4">
            <a:extLst>
              <a:ext uri="{FF2B5EF4-FFF2-40B4-BE49-F238E27FC236}">
                <a16:creationId xmlns:a16="http://schemas.microsoft.com/office/drawing/2014/main" id="{A9C3DB16-42A8-F321-EFBC-7F83C511DF5B}"/>
              </a:ext>
            </a:extLst>
          </p:cNvPr>
          <p:cNvSpPr/>
          <p:nvPr/>
        </p:nvSpPr>
        <p:spPr>
          <a:xfrm>
            <a:off x="-2" y="-183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Six-Core Cube Guide Instructions</a:t>
            </a:r>
          </a:p>
        </p:txBody>
      </p:sp>
      <p:cxnSp>
        <p:nvCxnSpPr>
          <p:cNvPr id="8" name="Straight Connector 7">
            <a:extLst>
              <a:ext uri="{FF2B5EF4-FFF2-40B4-BE49-F238E27FC236}">
                <a16:creationId xmlns:a16="http://schemas.microsoft.com/office/drawing/2014/main" id="{AFC6DE61-7EE6-A44D-ED8A-083F27793C9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229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BD07AD-F4FA-96E0-0FC1-8D2222D889B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Picture 4" descr="A close-up of a document&#10;&#10;Description automatically generated">
            <a:extLst>
              <a:ext uri="{FF2B5EF4-FFF2-40B4-BE49-F238E27FC236}">
                <a16:creationId xmlns:a16="http://schemas.microsoft.com/office/drawing/2014/main" id="{C3ACF448-9516-54C4-44F2-5481295E909F}"/>
              </a:ext>
            </a:extLst>
          </p:cNvPr>
          <p:cNvPicPr>
            <a:picLocks noChangeAspect="1"/>
          </p:cNvPicPr>
          <p:nvPr/>
        </p:nvPicPr>
        <p:blipFill rotWithShape="1">
          <a:blip r:embed="rId3">
            <a:extLst>
              <a:ext uri="{28A0092B-C50C-407E-A947-70E740481C1C}">
                <a14:useLocalDpi xmlns:a14="http://schemas.microsoft.com/office/drawing/2010/main" val="0"/>
              </a:ext>
            </a:extLst>
          </a:blip>
          <a:srcRect l="7438" t="8276" r="11182" b="5441"/>
          <a:stretch/>
        </p:blipFill>
        <p:spPr>
          <a:xfrm>
            <a:off x="2406048" y="581279"/>
            <a:ext cx="4331899" cy="5905228"/>
          </a:xfrm>
          <a:prstGeom prst="rect">
            <a:avLst/>
          </a:prstGeom>
        </p:spPr>
      </p:pic>
      <p:sp>
        <p:nvSpPr>
          <p:cNvPr id="3" name="Rectangle 2">
            <a:extLst>
              <a:ext uri="{FF2B5EF4-FFF2-40B4-BE49-F238E27FC236}">
                <a16:creationId xmlns:a16="http://schemas.microsoft.com/office/drawing/2014/main" id="{8760C9EA-1BB7-AAB6-3FBD-C01B74CC015D}"/>
              </a:ext>
            </a:extLst>
          </p:cNvPr>
          <p:cNvSpPr/>
          <p:nvPr/>
        </p:nvSpPr>
        <p:spPr>
          <a:xfrm>
            <a:off x="-2" y="-183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Six-Core Cube Guide Instructions</a:t>
            </a:r>
            <a:r>
              <a:rPr lang="en-US" sz="1400" i="1"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3C6CBCC9-FD99-FD4A-1C17-5745682AB99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942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A40335-2CBD-ABC4-5CF2-0DFD5FB7AF7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86DC21C8-87DD-62E8-BEA3-94B04392AB9B}"/>
              </a:ext>
            </a:extLst>
          </p:cNvPr>
          <p:cNvSpPr/>
          <p:nvPr/>
        </p:nvSpPr>
        <p:spPr>
          <a:xfrm>
            <a:off x="-2" y="-183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6.1: </a:t>
            </a:r>
            <a:r>
              <a:rPr lang="en-US" sz="1400" i="1" dirty="0">
                <a:solidFill>
                  <a:srgbClr val="000000"/>
                </a:solidFill>
                <a:latin typeface="Ayuthaya" pitchFamily="2" charset="-34"/>
                <a:ea typeface="Ayuthaya" pitchFamily="2" charset="-34"/>
                <a:cs typeface="Ayuthaya" pitchFamily="2" charset="-34"/>
              </a:rPr>
              <a:t>VOTE S</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ix-Core Cube Guide</a:t>
            </a:r>
          </a:p>
        </p:txBody>
      </p:sp>
      <p:cxnSp>
        <p:nvCxnSpPr>
          <p:cNvPr id="5" name="Straight Connector 4">
            <a:extLst>
              <a:ext uri="{FF2B5EF4-FFF2-40B4-BE49-F238E27FC236}">
                <a16:creationId xmlns:a16="http://schemas.microsoft.com/office/drawing/2014/main" id="{560A0360-243D-9537-C404-80414D98891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9FF120-3CEC-531B-431B-DFDBC98031E8}"/>
              </a:ext>
            </a:extLst>
          </p:cNvPr>
          <p:cNvSpPr txBox="1"/>
          <p:nvPr/>
        </p:nvSpPr>
        <p:spPr>
          <a:xfrm>
            <a:off x="-3" y="403360"/>
            <a:ext cx="9144000" cy="646331"/>
          </a:xfrm>
          <a:prstGeom prst="rect">
            <a:avLst/>
          </a:prstGeom>
          <a:noFill/>
        </p:spPr>
        <p:txBody>
          <a:bodyPr wrap="square" rtlCol="0">
            <a:spAutoFit/>
          </a:bodyPr>
          <a:lstStyle/>
          <a:p>
            <a:pPr algn="ctr"/>
            <a:r>
              <a:rPr lang="en-US" sz="3600" dirty="0">
                <a:solidFill>
                  <a:srgbClr val="FFFFFF"/>
                </a:solidFill>
                <a:latin typeface="Avenir Book" panose="02000503020000020003" pitchFamily="2" charset="0"/>
                <a:ea typeface="Avenir Medium" charset="0"/>
                <a:cs typeface="Avenir Medium" charset="0"/>
              </a:rPr>
              <a:t>Exercise 1: VOTE </a:t>
            </a:r>
            <a:r>
              <a:rPr lang="en-US" sz="3600" b="1" dirty="0">
                <a:solidFill>
                  <a:srgbClr val="FFFFFF"/>
                </a:solidFill>
                <a:latin typeface="Avenir Book" panose="02000503020000020003" pitchFamily="2" charset="0"/>
                <a:ea typeface="Avenir Medium" charset="0"/>
                <a:cs typeface="Avenir Medium" charset="0"/>
              </a:rPr>
              <a:t>Six-Core Cube Guide</a:t>
            </a:r>
          </a:p>
        </p:txBody>
      </p:sp>
      <p:pic>
        <p:nvPicPr>
          <p:cNvPr id="9" name="Picture 8" descr="A close-up of a paper&#10;&#10;Description automatically generated">
            <a:extLst>
              <a:ext uri="{FF2B5EF4-FFF2-40B4-BE49-F238E27FC236}">
                <a16:creationId xmlns:a16="http://schemas.microsoft.com/office/drawing/2014/main" id="{A3F5EA6E-CCA9-5098-8118-5B0E917820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319" y="1129543"/>
            <a:ext cx="4928055" cy="5393539"/>
          </a:xfrm>
          <a:prstGeom prst="rect">
            <a:avLst/>
          </a:prstGeom>
        </p:spPr>
      </p:pic>
      <p:sp>
        <p:nvSpPr>
          <p:cNvPr id="13" name="Rectangle 12">
            <a:extLst>
              <a:ext uri="{FF2B5EF4-FFF2-40B4-BE49-F238E27FC236}">
                <a16:creationId xmlns:a16="http://schemas.microsoft.com/office/drawing/2014/main" id="{0BEFAFDA-FA02-3229-FAAE-2A746EA0CBD6}"/>
              </a:ext>
            </a:extLst>
          </p:cNvPr>
          <p:cNvSpPr/>
          <p:nvPr/>
        </p:nvSpPr>
        <p:spPr>
          <a:xfrm>
            <a:off x="4369729" y="3613284"/>
            <a:ext cx="1358715" cy="215444"/>
          </a:xfrm>
          <a:prstGeom prst="rect">
            <a:avLst/>
          </a:prstGeom>
        </p:spPr>
        <p:txBody>
          <a:bodyPr wrap="square">
            <a:spAutoFit/>
          </a:bodyPr>
          <a:lstStyle/>
          <a:p>
            <a:pPr marL="65088"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00C588"/>
                </a:solidFill>
                <a:effectLst/>
                <a:uLnTx/>
                <a:uFillTx/>
                <a:latin typeface="Avenir Book" panose="02000503020000020003" pitchFamily="2" charset="0"/>
                <a:ea typeface="Avenir Medium" charset="0"/>
                <a:cs typeface="Avenir Medium" charset="0"/>
              </a:rPr>
              <a:t>Childhood Obesity</a:t>
            </a:r>
          </a:p>
        </p:txBody>
      </p:sp>
      <p:pic>
        <p:nvPicPr>
          <p:cNvPr id="3" name="Picture 2">
            <a:extLst>
              <a:ext uri="{FF2B5EF4-FFF2-40B4-BE49-F238E27FC236}">
                <a16:creationId xmlns:a16="http://schemas.microsoft.com/office/drawing/2014/main" id="{DABEDB73-8DDC-5191-5BAE-5C7FD6DC7EF4}"/>
              </a:ext>
            </a:extLst>
          </p:cNvPr>
          <p:cNvPicPr>
            <a:picLocks noChangeAspect="1"/>
          </p:cNvPicPr>
          <p:nvPr/>
        </p:nvPicPr>
        <p:blipFill>
          <a:blip r:embed="rId4"/>
          <a:stretch>
            <a:fillRect/>
          </a:stretch>
        </p:blipFill>
        <p:spPr>
          <a:xfrm>
            <a:off x="3835347" y="4423749"/>
            <a:ext cx="534382" cy="859976"/>
          </a:xfrm>
          <a:prstGeom prst="rect">
            <a:avLst/>
          </a:prstGeom>
        </p:spPr>
      </p:pic>
      <p:sp>
        <p:nvSpPr>
          <p:cNvPr id="12" name="Rectangle 11">
            <a:extLst>
              <a:ext uri="{FF2B5EF4-FFF2-40B4-BE49-F238E27FC236}">
                <a16:creationId xmlns:a16="http://schemas.microsoft.com/office/drawing/2014/main" id="{9386E797-3DFE-5D2B-883C-ACBC64D88E9F}"/>
              </a:ext>
            </a:extLst>
          </p:cNvPr>
          <p:cNvSpPr/>
          <p:nvPr/>
        </p:nvSpPr>
        <p:spPr>
          <a:xfrm>
            <a:off x="2122054" y="3576647"/>
            <a:ext cx="1358715" cy="215444"/>
          </a:xfrm>
          <a:prstGeom prst="rect">
            <a:avLst/>
          </a:prstGeom>
        </p:spPr>
        <p:txBody>
          <a:bodyPr wrap="square">
            <a:spAutoFit/>
          </a:bodyPr>
          <a:lstStyle/>
          <a:p>
            <a:pPr marL="65088"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Childhood Obesity</a:t>
            </a:r>
          </a:p>
        </p:txBody>
      </p:sp>
    </p:spTree>
    <p:extLst>
      <p:ext uri="{BB962C8B-B14F-4D97-AF65-F5344CB8AC3E}">
        <p14:creationId xmlns:p14="http://schemas.microsoft.com/office/powerpoint/2010/main" val="1396556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9F008C9E-9D8D-BA11-F485-B8F6D7508ECB}"/>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3C11BF79-9AC8-B26B-E5FF-FFEB8BBA8B4A}"/>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Core Points</a:t>
            </a:r>
          </a:p>
        </p:txBody>
      </p:sp>
      <p:pic>
        <p:nvPicPr>
          <p:cNvPr id="13" name="Picture 12">
            <a:extLst>
              <a:ext uri="{FF2B5EF4-FFF2-40B4-BE49-F238E27FC236}">
                <a16:creationId xmlns:a16="http://schemas.microsoft.com/office/drawing/2014/main" id="{3D9D5904-4FCD-319D-35D3-B19253CE1A60}"/>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B2F98927-0E8D-7FA8-AFED-BC0C9876E401}"/>
              </a:ext>
            </a:extLst>
          </p:cNvPr>
          <p:cNvSpPr txBox="1"/>
          <p:nvPr/>
        </p:nvSpPr>
        <p:spPr>
          <a:xfrm>
            <a:off x="197485" y="1762762"/>
            <a:ext cx="8887870" cy="4208844"/>
          </a:xfrm>
          <a:prstGeom prst="rect">
            <a:avLst/>
          </a:prstGeom>
          <a:noFill/>
        </p:spPr>
        <p:txBody>
          <a:bodyPr wrap="square">
            <a:spAutoFit/>
          </a:bodyPr>
          <a:lstStyle/>
          <a:p>
            <a:pPr marL="9525" marR="0" lvl="0" indent="0" algn="l" defTabSz="914400" rtl="0" eaLnBrk="0" fontAlgn="base" latinLnBrk="0" hangingPunct="0">
              <a:lnSpc>
                <a:spcPct val="100000"/>
              </a:lnSpc>
              <a:spcBef>
                <a:spcPts val="0"/>
              </a:spcBef>
              <a:spcAft>
                <a:spcPts val="0"/>
              </a:spcAft>
              <a:buClrTx/>
              <a:buSzTx/>
              <a:buFontTx/>
              <a:buNone/>
              <a:tabLs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Although all core points can help to explain any news article, which best explain and solve the problem of childhood obesity? (Make sure to look at the short descriptions on the back of the instructions.) </a:t>
            </a:r>
          </a:p>
          <a:p>
            <a:pPr marL="352425" lvl="0" indent="-342900" eaLnBrk="0" hangingPunct="0">
              <a:spcBef>
                <a:spcPts val="300"/>
              </a:spcBef>
              <a:spcAft>
                <a:spcPts val="0"/>
              </a:spcAft>
              <a:buFont typeface="Arial" panose="020B0604020202020204" pitchFamily="34" charset="0"/>
              <a:buChar char="•"/>
              <a:defRPr/>
            </a:pPr>
            <a:endParaRPr lang="en-US" sz="1000" dirty="0">
              <a:solidFill>
                <a:srgbClr val="000000"/>
              </a:solidFill>
              <a:latin typeface="Avenir Book" panose="02000503020000020003" pitchFamily="2" charset="0"/>
              <a:ea typeface="DengXian" panose="02010600030101010101" pitchFamily="2" charset="-122"/>
              <a:cs typeface="Arial" panose="020B0604020202020204" pitchFamily="34" charset="0"/>
            </a:endParaRP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Private Ownership / Cooperative Ownership</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Top-Down Governance / Participatory Governance</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Individuals at Risk / Social Safeguards</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Production for Profit / Production for Use</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Unsustainable Growth / Sustainable Development</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Unhealthy Communities / Healthy Communities</a:t>
            </a:r>
          </a:p>
        </p:txBody>
      </p:sp>
      <p:sp>
        <p:nvSpPr>
          <p:cNvPr id="4" name="Rectangle 3">
            <a:extLst>
              <a:ext uri="{FF2B5EF4-FFF2-40B4-BE49-F238E27FC236}">
                <a16:creationId xmlns:a16="http://schemas.microsoft.com/office/drawing/2014/main" id="{5700EAA4-C1AB-3C2E-A34C-7089E545A4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119052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5" end="5"/>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A40335-2CBD-ABC4-5CF2-0DFD5FB7AF7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86DC21C8-87DD-62E8-BEA3-94B04392AB9B}"/>
              </a:ext>
            </a:extLst>
          </p:cNvPr>
          <p:cNvSpPr/>
          <p:nvPr/>
        </p:nvSpPr>
        <p:spPr>
          <a:xfrm>
            <a:off x="-2" y="-183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6.1: </a:t>
            </a:r>
            <a:r>
              <a:rPr lang="en-US" sz="1400" i="1" dirty="0">
                <a:solidFill>
                  <a:srgbClr val="000000"/>
                </a:solidFill>
                <a:latin typeface="Ayuthaya" pitchFamily="2" charset="-34"/>
                <a:ea typeface="Ayuthaya" pitchFamily="2" charset="-34"/>
                <a:cs typeface="Ayuthaya" pitchFamily="2" charset="-34"/>
              </a:rPr>
              <a:t>VOTE S</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ix-Core Cube Guide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560A0360-243D-9537-C404-80414D98891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9FF120-3CEC-531B-431B-DFDBC98031E8}"/>
              </a:ext>
            </a:extLst>
          </p:cNvPr>
          <p:cNvSpPr txBox="1"/>
          <p:nvPr/>
        </p:nvSpPr>
        <p:spPr>
          <a:xfrm>
            <a:off x="-3" y="403360"/>
            <a:ext cx="9144000"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1: VOTE </a:t>
            </a:r>
            <a:r>
              <a:rPr kumimoji="0" lang="en-US" sz="3200" b="1"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Six-Core Cube Guide, cont’d</a:t>
            </a:r>
          </a:p>
        </p:txBody>
      </p:sp>
      <p:pic>
        <p:nvPicPr>
          <p:cNvPr id="10" name="Picture 9" descr="A close-up of a paper&#10;&#10;Description automatically generated">
            <a:extLst>
              <a:ext uri="{FF2B5EF4-FFF2-40B4-BE49-F238E27FC236}">
                <a16:creationId xmlns:a16="http://schemas.microsoft.com/office/drawing/2014/main" id="{7CF03BCE-FBC6-7687-50B4-845554E9C4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466" y="988135"/>
            <a:ext cx="5067788" cy="5546470"/>
          </a:xfrm>
          <a:prstGeom prst="rect">
            <a:avLst/>
          </a:prstGeom>
        </p:spPr>
      </p:pic>
      <p:sp>
        <p:nvSpPr>
          <p:cNvPr id="9" name="Rectangle 8">
            <a:extLst>
              <a:ext uri="{FF2B5EF4-FFF2-40B4-BE49-F238E27FC236}">
                <a16:creationId xmlns:a16="http://schemas.microsoft.com/office/drawing/2014/main" id="{CFCB9A9D-A7BA-CC88-E353-D85748C08327}"/>
              </a:ext>
            </a:extLst>
          </p:cNvPr>
          <p:cNvSpPr/>
          <p:nvPr/>
        </p:nvSpPr>
        <p:spPr>
          <a:xfrm>
            <a:off x="4276360" y="3545926"/>
            <a:ext cx="1358715" cy="215444"/>
          </a:xfrm>
          <a:prstGeom prst="rect">
            <a:avLst/>
          </a:prstGeom>
        </p:spPr>
        <p:txBody>
          <a:bodyPr wrap="square">
            <a:spAutoFit/>
          </a:bodyPr>
          <a:lstStyle/>
          <a:p>
            <a:pPr marL="65088"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00C588"/>
                </a:solidFill>
                <a:effectLst/>
                <a:uLnTx/>
                <a:uFillTx/>
                <a:latin typeface="Avenir Book" panose="02000503020000020003" pitchFamily="2" charset="0"/>
                <a:ea typeface="Avenir Medium" charset="0"/>
                <a:cs typeface="Avenir Medium" charset="0"/>
              </a:rPr>
              <a:t>Childhood Obesity</a:t>
            </a:r>
          </a:p>
        </p:txBody>
      </p:sp>
      <p:sp>
        <p:nvSpPr>
          <p:cNvPr id="13" name="Rectangle 12">
            <a:extLst>
              <a:ext uri="{FF2B5EF4-FFF2-40B4-BE49-F238E27FC236}">
                <a16:creationId xmlns:a16="http://schemas.microsoft.com/office/drawing/2014/main" id="{E89F4A4A-B5E6-B241-9DCC-EF6D28072CA6}"/>
              </a:ext>
            </a:extLst>
          </p:cNvPr>
          <p:cNvSpPr/>
          <p:nvPr/>
        </p:nvSpPr>
        <p:spPr>
          <a:xfrm>
            <a:off x="4279567" y="6117469"/>
            <a:ext cx="1941600" cy="215444"/>
          </a:xfrm>
          <a:prstGeom prst="rect">
            <a:avLst/>
          </a:prstGeom>
        </p:spPr>
        <p:txBody>
          <a:bodyPr wrap="square">
            <a:spAutoFit/>
          </a:bodyPr>
          <a:lstStyle/>
          <a:p>
            <a:pPr marL="119062" lvl="1"/>
            <a:r>
              <a:rPr lang="en-US" sz="800" dirty="0">
                <a:solidFill>
                  <a:srgbClr val="5EC287"/>
                </a:solidFill>
                <a:latin typeface="Avenir Book" panose="02000503020000020003" pitchFamily="2" charset="0"/>
                <a:ea typeface="Avenir Medium" charset="0"/>
                <a:cs typeface="Avenir Medium" charset="0"/>
              </a:rPr>
              <a:t>Fair and Positive Competition</a:t>
            </a:r>
          </a:p>
        </p:txBody>
      </p:sp>
      <p:sp>
        <p:nvSpPr>
          <p:cNvPr id="14" name="Rectangle 13">
            <a:extLst>
              <a:ext uri="{FF2B5EF4-FFF2-40B4-BE49-F238E27FC236}">
                <a16:creationId xmlns:a16="http://schemas.microsoft.com/office/drawing/2014/main" id="{64E141D0-67B0-E15F-79B3-33700DFA5DCA}"/>
              </a:ext>
            </a:extLst>
          </p:cNvPr>
          <p:cNvSpPr/>
          <p:nvPr/>
        </p:nvSpPr>
        <p:spPr>
          <a:xfrm>
            <a:off x="4392650" y="5397326"/>
            <a:ext cx="2154688" cy="461665"/>
          </a:xfrm>
          <a:prstGeom prst="rect">
            <a:avLst/>
          </a:prstGeom>
        </p:spPr>
        <p:txBody>
          <a:bodyPr wrap="square">
            <a:spAutoFit/>
          </a:bodyPr>
          <a:lstStyle/>
          <a:p>
            <a:pPr marL="12700"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5EC287"/>
                </a:solidFill>
                <a:effectLst/>
                <a:uLnTx/>
                <a:uFillTx/>
                <a:latin typeface="Avenir Book" panose="02000503020000020003" pitchFamily="2" charset="0"/>
                <a:ea typeface="Avenir Medium" charset="0"/>
                <a:cs typeface="Avenir Medium" charset="0"/>
              </a:rPr>
              <a:t>Firms make things that improve people’s lives, rather than producing only to make a profit. </a:t>
            </a:r>
          </a:p>
        </p:txBody>
      </p:sp>
      <p:sp>
        <p:nvSpPr>
          <p:cNvPr id="17" name="TextBox 16">
            <a:extLst>
              <a:ext uri="{FF2B5EF4-FFF2-40B4-BE49-F238E27FC236}">
                <a16:creationId xmlns:a16="http://schemas.microsoft.com/office/drawing/2014/main" id="{2A144B7E-C7A1-7B45-0C65-3AB6EF3FEB80}"/>
              </a:ext>
            </a:extLst>
          </p:cNvPr>
          <p:cNvSpPr txBox="1"/>
          <p:nvPr/>
        </p:nvSpPr>
        <p:spPr>
          <a:xfrm>
            <a:off x="4288355" y="4822634"/>
            <a:ext cx="250390" cy="215444"/>
          </a:xfrm>
          <a:prstGeom prst="rect">
            <a:avLst/>
          </a:prstGeom>
          <a:noFill/>
        </p:spPr>
        <p:txBody>
          <a:bodyPr wrap="none" rtlCol="0">
            <a:spAutoFit/>
          </a:bodyPr>
          <a:lstStyle/>
          <a:p>
            <a:r>
              <a:rPr lang="en-US" sz="800" dirty="0">
                <a:solidFill>
                  <a:srgbClr val="5DC387"/>
                </a:solidFill>
                <a:latin typeface="Avenir Book" panose="02000503020000020003" pitchFamily="2" charset="0"/>
              </a:rPr>
              <a:t>X</a:t>
            </a:r>
          </a:p>
        </p:txBody>
      </p:sp>
      <p:sp>
        <p:nvSpPr>
          <p:cNvPr id="8" name="Rectangle 7">
            <a:extLst>
              <a:ext uri="{FF2B5EF4-FFF2-40B4-BE49-F238E27FC236}">
                <a16:creationId xmlns:a16="http://schemas.microsoft.com/office/drawing/2014/main" id="{D321D4F7-F32B-B0F3-95AF-2F2DE25BF5C0}"/>
              </a:ext>
            </a:extLst>
          </p:cNvPr>
          <p:cNvSpPr/>
          <p:nvPr/>
        </p:nvSpPr>
        <p:spPr>
          <a:xfrm>
            <a:off x="1954612" y="3545926"/>
            <a:ext cx="1358715" cy="215444"/>
          </a:xfrm>
          <a:prstGeom prst="rect">
            <a:avLst/>
          </a:prstGeom>
        </p:spPr>
        <p:txBody>
          <a:bodyPr wrap="square">
            <a:spAutoFit/>
          </a:bodyPr>
          <a:lstStyle/>
          <a:p>
            <a:pPr marL="65088"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Childhood Obesity</a:t>
            </a:r>
          </a:p>
        </p:txBody>
      </p:sp>
      <p:sp>
        <p:nvSpPr>
          <p:cNvPr id="12" name="Rectangle 11">
            <a:extLst>
              <a:ext uri="{FF2B5EF4-FFF2-40B4-BE49-F238E27FC236}">
                <a16:creationId xmlns:a16="http://schemas.microsoft.com/office/drawing/2014/main" id="{A7E9A88C-E771-37D4-3B38-F7F88127D5AF}"/>
              </a:ext>
            </a:extLst>
          </p:cNvPr>
          <p:cNvSpPr/>
          <p:nvPr/>
        </p:nvSpPr>
        <p:spPr>
          <a:xfrm>
            <a:off x="2040217" y="6094513"/>
            <a:ext cx="1941599" cy="215444"/>
          </a:xfrm>
          <a:prstGeom prst="rect">
            <a:avLst/>
          </a:prstGeom>
        </p:spPr>
        <p:txBody>
          <a:bodyPr wrap="square">
            <a:spAutoFit/>
          </a:bodyPr>
          <a:lstStyle/>
          <a:p>
            <a:pPr marL="12700" lvl="1"/>
            <a:r>
              <a:rPr lang="en-US" sz="800" dirty="0">
                <a:solidFill>
                  <a:srgbClr val="000000"/>
                </a:solidFill>
                <a:latin typeface="Avenir Book" panose="02000503020000020003" pitchFamily="2" charset="0"/>
                <a:ea typeface="Avenir Medium" charset="0"/>
                <a:cs typeface="Avenir Medium" charset="0"/>
              </a:rPr>
              <a:t>Destructive Market Domination</a:t>
            </a:r>
          </a:p>
        </p:txBody>
      </p:sp>
      <p:sp>
        <p:nvSpPr>
          <p:cNvPr id="15" name="Rectangle 14">
            <a:extLst>
              <a:ext uri="{FF2B5EF4-FFF2-40B4-BE49-F238E27FC236}">
                <a16:creationId xmlns:a16="http://schemas.microsoft.com/office/drawing/2014/main" id="{68207D9C-AB33-CC50-00BD-FB4BB71C1663}"/>
              </a:ext>
            </a:extLst>
          </p:cNvPr>
          <p:cNvSpPr/>
          <p:nvPr/>
        </p:nvSpPr>
        <p:spPr>
          <a:xfrm>
            <a:off x="2017652" y="5408200"/>
            <a:ext cx="2270703" cy="461665"/>
          </a:xfrm>
          <a:prstGeom prst="rect">
            <a:avLst/>
          </a:prstGeom>
        </p:spPr>
        <p:txBody>
          <a:bodyPr wrap="square">
            <a:spAutoFit/>
          </a:bodyPr>
          <a:lstStyle/>
          <a:p>
            <a:pPr marL="12700" marR="0" lvl="1" indent="0" algn="l" defTabSz="914400" rtl="0" eaLnBrk="1" fontAlgn="base" latinLnBrk="0" hangingPunct="1">
              <a:lnSpc>
                <a:spcPct val="100000"/>
              </a:lnSpc>
              <a:spcBef>
                <a:spcPct val="0"/>
              </a:spcBef>
              <a:spcAft>
                <a:spcPct val="0"/>
              </a:spcAft>
              <a:buClrTx/>
              <a:buSzTx/>
              <a:buFontTx/>
              <a:buNone/>
              <a:tabLst/>
              <a:defRPr/>
            </a:pPr>
            <a:r>
              <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Firms make things that bring them the most profit, regardless of whether those products are necessary, useful, or beneficial. </a:t>
            </a:r>
          </a:p>
        </p:txBody>
      </p:sp>
      <p:sp>
        <p:nvSpPr>
          <p:cNvPr id="16" name="TextBox 15">
            <a:extLst>
              <a:ext uri="{FF2B5EF4-FFF2-40B4-BE49-F238E27FC236}">
                <a16:creationId xmlns:a16="http://schemas.microsoft.com/office/drawing/2014/main" id="{F4212C76-C014-5D79-8334-8BEDB5639D6B}"/>
              </a:ext>
            </a:extLst>
          </p:cNvPr>
          <p:cNvSpPr txBox="1"/>
          <p:nvPr/>
        </p:nvSpPr>
        <p:spPr>
          <a:xfrm>
            <a:off x="1954612" y="4822634"/>
            <a:ext cx="258404" cy="215444"/>
          </a:xfrm>
          <a:prstGeom prst="rect">
            <a:avLst/>
          </a:prstGeom>
          <a:noFill/>
        </p:spPr>
        <p:txBody>
          <a:bodyPr wrap="none" rtlCol="0">
            <a:spAutoFit/>
          </a:bodyPr>
          <a:lstStyle/>
          <a:p>
            <a:r>
              <a:rPr lang="en-US" sz="800" dirty="0">
                <a:solidFill>
                  <a:srgbClr val="000000"/>
                </a:solidFill>
                <a:latin typeface="Avenir Book" panose="02000503020000020003" pitchFamily="2" charset="0"/>
                <a:ea typeface="Avenir Medium" charset="0"/>
                <a:cs typeface="Avenir Medium" charset="0"/>
              </a:rPr>
              <a:t>X</a:t>
            </a:r>
          </a:p>
        </p:txBody>
      </p:sp>
    </p:spTree>
    <p:extLst>
      <p:ext uri="{BB962C8B-B14F-4D97-AF65-F5344CB8AC3E}">
        <p14:creationId xmlns:p14="http://schemas.microsoft.com/office/powerpoint/2010/main" val="288592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P spid="12" grpId="0"/>
      <p:bldP spid="15"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978016-D9C9-D643-0229-042EC8087A9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1A4FA2E8-4172-C423-F498-48BF67472EC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6.2: </a:t>
            </a:r>
            <a:r>
              <a:rPr lang="en-US" sz="1400" i="1" dirty="0">
                <a:solidFill>
                  <a:srgbClr val="000000"/>
                </a:solidFill>
                <a:latin typeface="Ayuthaya" pitchFamily="2" charset="-34"/>
                <a:ea typeface="Ayuthaya" pitchFamily="2" charset="-34"/>
                <a:cs typeface="Ayuthaya" pitchFamily="2" charset="-34"/>
              </a:rPr>
              <a:t>VOTE S</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ix-Core Cube Guide</a:t>
            </a:r>
          </a:p>
        </p:txBody>
      </p:sp>
      <p:cxnSp>
        <p:nvCxnSpPr>
          <p:cNvPr id="5" name="Straight Connector 4">
            <a:extLst>
              <a:ext uri="{FF2B5EF4-FFF2-40B4-BE49-F238E27FC236}">
                <a16:creationId xmlns:a16="http://schemas.microsoft.com/office/drawing/2014/main" id="{FB4705D6-16AA-9265-5137-72154A8145E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5945265-6506-5B0F-E685-2F8EB73F925B}"/>
              </a:ext>
            </a:extLst>
          </p:cNvPr>
          <p:cNvSpPr txBox="1"/>
          <p:nvPr/>
        </p:nvSpPr>
        <p:spPr>
          <a:xfrm>
            <a:off x="-3" y="403360"/>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2: VOTE Six-Core Cube Guide</a:t>
            </a:r>
          </a:p>
        </p:txBody>
      </p:sp>
      <p:sp>
        <p:nvSpPr>
          <p:cNvPr id="9" name="TextBox 8">
            <a:extLst>
              <a:ext uri="{FF2B5EF4-FFF2-40B4-BE49-F238E27FC236}">
                <a16:creationId xmlns:a16="http://schemas.microsoft.com/office/drawing/2014/main" id="{D53B1F4D-BC95-D3DD-82CE-B95808A9CF9C}"/>
              </a:ext>
            </a:extLst>
          </p:cNvPr>
          <p:cNvSpPr txBox="1"/>
          <p:nvPr/>
        </p:nvSpPr>
        <p:spPr>
          <a:xfrm>
            <a:off x="1034573" y="1013401"/>
            <a:ext cx="7074847"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venir Book" panose="02000503020000020003" pitchFamily="2" charset="0"/>
                <a:ea typeface="ＭＳ Ｐゴシック" pitchFamily="-112" charset="-128"/>
              </a:rPr>
              <a:t>Try this on your own. Answer key is in the book.</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pic>
        <p:nvPicPr>
          <p:cNvPr id="8" name="Picture 7" descr="A newspaper with a few people&#10;&#10;Description automatically generated with medium confidence">
            <a:extLst>
              <a:ext uri="{FF2B5EF4-FFF2-40B4-BE49-F238E27FC236}">
                <a16:creationId xmlns:a16="http://schemas.microsoft.com/office/drawing/2014/main" id="{B05602D4-92F4-FDC3-B056-5B27CA4CA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5317" y="1563601"/>
            <a:ext cx="3958303" cy="4937760"/>
          </a:xfrm>
          <a:prstGeom prst="rect">
            <a:avLst/>
          </a:prstGeom>
        </p:spPr>
      </p:pic>
    </p:spTree>
    <p:extLst>
      <p:ext uri="{BB962C8B-B14F-4D97-AF65-F5344CB8AC3E}">
        <p14:creationId xmlns:p14="http://schemas.microsoft.com/office/powerpoint/2010/main" val="855478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197201-1CC5-8084-5D06-C7EB439A3C9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4B5AFC33-8FCF-9DBE-1EC3-9B8CEFAB71E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6.3: </a:t>
            </a:r>
            <a:r>
              <a:rPr lang="en-US" sz="1400" i="1" dirty="0">
                <a:solidFill>
                  <a:srgbClr val="000000"/>
                </a:solidFill>
                <a:latin typeface="Ayuthaya" pitchFamily="2" charset="-34"/>
                <a:ea typeface="Ayuthaya" pitchFamily="2" charset="-34"/>
                <a:cs typeface="Ayuthaya" pitchFamily="2" charset="-34"/>
              </a:rPr>
              <a:t>VOTE S</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ix-Core Cube Guide</a:t>
            </a:r>
          </a:p>
        </p:txBody>
      </p:sp>
      <p:cxnSp>
        <p:nvCxnSpPr>
          <p:cNvPr id="8" name="Straight Connector 7">
            <a:extLst>
              <a:ext uri="{FF2B5EF4-FFF2-40B4-BE49-F238E27FC236}">
                <a16:creationId xmlns:a16="http://schemas.microsoft.com/office/drawing/2014/main" id="{D2D37D1A-9910-433D-4B3A-961DE311D13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D3B4F64-EE95-685B-F78E-2E949D9BD747}"/>
              </a:ext>
            </a:extLst>
          </p:cNvPr>
          <p:cNvSpPr txBox="1"/>
          <p:nvPr/>
        </p:nvSpPr>
        <p:spPr>
          <a:xfrm>
            <a:off x="-3" y="403360"/>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3: VOTE Six-Core Cube Guide</a:t>
            </a:r>
          </a:p>
        </p:txBody>
      </p:sp>
      <p:sp>
        <p:nvSpPr>
          <p:cNvPr id="10" name="TextBox 9">
            <a:extLst>
              <a:ext uri="{FF2B5EF4-FFF2-40B4-BE49-F238E27FC236}">
                <a16:creationId xmlns:a16="http://schemas.microsoft.com/office/drawing/2014/main" id="{D248A815-93AC-7604-AD12-128E30F220C3}"/>
              </a:ext>
            </a:extLst>
          </p:cNvPr>
          <p:cNvSpPr txBox="1"/>
          <p:nvPr/>
        </p:nvSpPr>
        <p:spPr>
          <a:xfrm>
            <a:off x="1034573" y="1013401"/>
            <a:ext cx="7074847"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venir Book" panose="02000503020000020003" pitchFamily="2" charset="0"/>
                <a:ea typeface="ＭＳ Ｐゴシック" pitchFamily="-112" charset="-128"/>
              </a:rPr>
              <a:t>Try this on your own. Answer key is in the book.</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pic>
        <p:nvPicPr>
          <p:cNvPr id="6" name="Picture 5" descr="A close-up of a paper&#10;&#10;Description automatically generated">
            <a:extLst>
              <a:ext uri="{FF2B5EF4-FFF2-40B4-BE49-F238E27FC236}">
                <a16:creationId xmlns:a16="http://schemas.microsoft.com/office/drawing/2014/main" id="{1A210BC1-0916-647B-D329-1D9ED5C80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1289" y="1532971"/>
            <a:ext cx="4610101" cy="4999019"/>
          </a:xfrm>
          <a:prstGeom prst="rect">
            <a:avLst/>
          </a:prstGeom>
        </p:spPr>
      </p:pic>
    </p:spTree>
    <p:extLst>
      <p:ext uri="{BB962C8B-B14F-4D97-AF65-F5344CB8AC3E}">
        <p14:creationId xmlns:p14="http://schemas.microsoft.com/office/powerpoint/2010/main" val="2200707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00012" y="584704"/>
            <a:ext cx="8985343"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60400" indent="-660400" eaLnBrk="1" hangingPunct="1">
              <a:lnSpc>
                <a:spcPct val="80000"/>
              </a:lnSpc>
              <a:buFont typeface="+mj-lt"/>
              <a:buAutoNum type="arabicPeriod" startAt="3"/>
            </a:pPr>
            <a:endParaRPr lang="en-US" sz="2000" kern="0" dirty="0">
              <a:solidFill>
                <a:srgbClr val="000000"/>
              </a:solidFill>
              <a:latin typeface="Avenir Book" panose="02000503020000020003" pitchFamily="2" charset="0"/>
              <a:ea typeface="Avenir Medium" charset="0"/>
              <a:cs typeface="Avenir Medium" charset="0"/>
            </a:endParaRPr>
          </a:p>
          <a:p>
            <a:pPr marL="514350" indent="-514350" eaLnBrk="1" hangingPunct="1">
              <a:lnSpc>
                <a:spcPct val="80000"/>
              </a:lnSpc>
              <a:spcBef>
                <a:spcPts val="0"/>
              </a:spcBef>
              <a:buFont typeface="+mj-lt"/>
              <a:buAutoNum type="romanLcPeriod"/>
              <a:tabLst>
                <a:tab pos="679450" algn="l"/>
                <a:tab pos="1292225" algn="l"/>
              </a:tabLst>
            </a:pPr>
            <a:r>
              <a:rPr lang="en-US" sz="2400" u="sng" kern="0" dirty="0">
                <a:solidFill>
                  <a:srgbClr val="000000"/>
                </a:solidFill>
                <a:latin typeface="Avenir Book" panose="02000503020000020003" pitchFamily="2" charset="0"/>
                <a:ea typeface="Avenir Medium" charset="0"/>
                <a:cs typeface="Avenir Medium" charset="0"/>
              </a:rPr>
              <a:t>What to Produce?</a:t>
            </a:r>
          </a:p>
          <a:p>
            <a:pPr marL="520700" indent="0" algn="just" eaLnBrk="1" hangingPunct="1">
              <a:spcBef>
                <a:spcPts val="0"/>
              </a:spcBef>
              <a:buNone/>
              <a:tabLst>
                <a:tab pos="684213" algn="l"/>
                <a:tab pos="1292225" algn="l"/>
              </a:tabLst>
            </a:pPr>
            <a:r>
              <a:rPr lang="en-US" sz="2400" dirty="0">
                <a:solidFill>
                  <a:srgbClr val="000000"/>
                </a:solidFill>
                <a:latin typeface="Avenir Book" panose="02000503020000020003" pitchFamily="2" charset="0"/>
                <a:ea typeface="Avenir Medium" charset="0"/>
                <a:cs typeface="Avenir Medium" charset="0"/>
              </a:rPr>
              <a:t>Firms make what people want and need.</a:t>
            </a:r>
          </a:p>
          <a:p>
            <a:pPr marL="0" indent="0">
              <a:spcBef>
                <a:spcPts val="0"/>
              </a:spcBef>
              <a:buNone/>
              <a:defRPr/>
            </a:pPr>
            <a:r>
              <a:rPr lang="en-US" sz="1400" kern="0" dirty="0">
                <a:solidFill>
                  <a:srgbClr val="000000"/>
                </a:solidFill>
                <a:latin typeface="Avenir Book" panose="02000503020000020003" pitchFamily="2" charset="0"/>
                <a:ea typeface="Avenir Medium" charset="0"/>
                <a:cs typeface="Avenir Medium" charset="0"/>
              </a:rPr>
              <a:t>  </a:t>
            </a:r>
            <a:endParaRPr lang="en-US" sz="1400" kern="0" dirty="0">
              <a:solidFill>
                <a:srgbClr val="008000"/>
              </a:solidFill>
              <a:latin typeface="Avenir Book" panose="02000503020000020003" pitchFamily="2" charset="0"/>
              <a:ea typeface="Avenir Medium" charset="0"/>
              <a:cs typeface="Avenir Medium" charset="0"/>
            </a:endParaRPr>
          </a:p>
          <a:p>
            <a:pPr marL="514350" indent="-514350">
              <a:spcBef>
                <a:spcPts val="0"/>
              </a:spcBef>
              <a:buFont typeface="+mj-lt"/>
              <a:buAutoNum type="romanLcPeriod" startAt="2"/>
              <a:tabLst>
                <a:tab pos="679450" algn="l"/>
                <a:tab pos="1292225" algn="l"/>
              </a:tabLst>
              <a:defRPr/>
            </a:pPr>
            <a:r>
              <a:rPr lang="en-US" sz="2400" u="sng" kern="0" dirty="0">
                <a:solidFill>
                  <a:srgbClr val="000000"/>
                </a:solidFill>
                <a:latin typeface="Avenir Book" panose="02000503020000020003" pitchFamily="2" charset="0"/>
                <a:ea typeface="Avenir Medium" charset="0"/>
                <a:cs typeface="Avenir Medium" charset="0"/>
              </a:rPr>
              <a:t>How to Produce? </a:t>
            </a:r>
          </a:p>
          <a:p>
            <a:pPr marL="520700" indent="0">
              <a:spcBef>
                <a:spcPts val="0"/>
              </a:spcBef>
              <a:buNone/>
              <a:tabLst>
                <a:tab pos="668338" algn="l"/>
              </a:tabLst>
            </a:pPr>
            <a:r>
              <a:rPr lang="en-US" sz="2400" dirty="0">
                <a:solidFill>
                  <a:srgbClr val="000000"/>
                </a:solidFill>
                <a:latin typeface="Avenir Book" panose="02000503020000020003" pitchFamily="2" charset="0"/>
                <a:ea typeface="Avenir Medium" charset="0"/>
                <a:cs typeface="Avenir Medium" charset="0"/>
              </a:rPr>
              <a:t>Firms anchor communities and produce sustainably.</a:t>
            </a:r>
            <a:endParaRPr lang="en-US" sz="2400" kern="0" dirty="0">
              <a:solidFill>
                <a:srgbClr val="000000"/>
              </a:solidFill>
              <a:latin typeface="Avenir Book" panose="02000503020000020003" pitchFamily="2" charset="0"/>
              <a:ea typeface="Avenir Medium" charset="0"/>
              <a:cs typeface="Avenir Medium" charset="0"/>
            </a:endParaRPr>
          </a:p>
          <a:p>
            <a:pPr marL="0" indent="0">
              <a:spcBef>
                <a:spcPts val="0"/>
              </a:spcBef>
              <a:buNone/>
              <a:defRPr/>
            </a:pPr>
            <a:r>
              <a:rPr lang="en-US" sz="1400" kern="0" dirty="0">
                <a:solidFill>
                  <a:srgbClr val="000000"/>
                </a:solidFill>
                <a:latin typeface="Avenir Book" panose="02000503020000020003" pitchFamily="2" charset="0"/>
                <a:ea typeface="Avenir Medium" charset="0"/>
                <a:cs typeface="Avenir Medium" charset="0"/>
              </a:rPr>
              <a:t>	</a:t>
            </a:r>
          </a:p>
          <a:p>
            <a:pPr marL="514350" indent="-514350">
              <a:spcBef>
                <a:spcPts val="0"/>
              </a:spcBef>
              <a:buFont typeface="+mj-lt"/>
              <a:buAutoNum type="romanLcPeriod" startAt="3"/>
              <a:tabLst>
                <a:tab pos="679450" algn="l"/>
                <a:tab pos="1292225" algn="l"/>
              </a:tabLst>
              <a:defRPr/>
            </a:pPr>
            <a:r>
              <a:rPr lang="en-US" sz="2400" u="sng" kern="0" dirty="0">
                <a:solidFill>
                  <a:srgbClr val="000000"/>
                </a:solidFill>
                <a:latin typeface="Avenir Book" panose="02000503020000020003" pitchFamily="2" charset="0"/>
                <a:ea typeface="Avenir Medium" charset="0"/>
                <a:cs typeface="Avenir Medium" charset="0"/>
              </a:rPr>
              <a:t>For Whom to Produce?</a:t>
            </a:r>
          </a:p>
          <a:p>
            <a:pPr marL="520700" indent="0">
              <a:spcBef>
                <a:spcPts val="0"/>
              </a:spcBef>
              <a:buNone/>
              <a:tabLst>
                <a:tab pos="679450"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Firms’ products go to </a:t>
            </a:r>
            <a:r>
              <a:rPr lang="en-US" sz="2400" dirty="0">
                <a:solidFill>
                  <a:srgbClr val="000000"/>
                </a:solidFill>
                <a:latin typeface="Avenir Book" panose="02000503020000020003" pitchFamily="2" charset="0"/>
                <a:ea typeface="Avenir Medium" charset="0"/>
                <a:cs typeface="Avenir Medium" charset="0"/>
              </a:rPr>
              <a:t>worker-owners, firms, and the community</a:t>
            </a:r>
            <a:r>
              <a:rPr lang="en-US" sz="2400" kern="0" dirty="0">
                <a:solidFill>
                  <a:srgbClr val="000000"/>
                </a:solidFill>
                <a:latin typeface="Avenir Book" panose="02000503020000020003" pitchFamily="2" charset="0"/>
                <a:ea typeface="Avenir Medium" charset="0"/>
                <a:cs typeface="Avenir Medium" charset="0"/>
              </a:rPr>
              <a:t>.</a:t>
            </a:r>
          </a:p>
          <a:p>
            <a:pPr marL="514350" indent="-514350">
              <a:buFont typeface="+mj-lt"/>
              <a:buAutoNum type="romanLcPeriod"/>
              <a:tabLst>
                <a:tab pos="679450" algn="l"/>
              </a:tabLst>
              <a:defRPr/>
            </a:pPr>
            <a:endParaRPr lang="en-US" sz="2400" u="sng" kern="0" dirty="0">
              <a:solidFill>
                <a:srgbClr val="000000"/>
              </a:solidFill>
              <a:latin typeface="Avenir Book" panose="02000503020000020003" pitchFamily="2" charset="0"/>
              <a:ea typeface="Avenir Medium" charset="0"/>
              <a:cs typeface="Avenir Medium" charset="0"/>
            </a:endParaRPr>
          </a:p>
          <a:p>
            <a:pPr marL="0" indent="0">
              <a:buFontTx/>
              <a:buNone/>
              <a:tabLst>
                <a:tab pos="679450" algn="l"/>
              </a:tabLst>
              <a:defRPr/>
            </a:pPr>
            <a:endParaRPr lang="en-US" sz="2400" kern="0" dirty="0">
              <a:solidFill>
                <a:srgbClr val="008000"/>
              </a:solidFill>
              <a:latin typeface="Avenir Book" panose="02000503020000020003" pitchFamily="2" charset="0"/>
              <a:ea typeface="Avenir Medium" charset="0"/>
              <a:cs typeface="Avenir Medium" charset="0"/>
            </a:endParaRP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endParaRPr lang="en-US" sz="1600" kern="0" dirty="0">
              <a:solidFill>
                <a:srgbClr val="000000"/>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7C61C569-B109-6C54-3F42-E7F6A7E6067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2" name="Picture 1">
            <a:extLst>
              <a:ext uri="{FF2B5EF4-FFF2-40B4-BE49-F238E27FC236}">
                <a16:creationId xmlns:a16="http://schemas.microsoft.com/office/drawing/2014/main" id="{805BE41C-BE6A-6EC8-3D19-ED83EAA1E2ED}"/>
              </a:ext>
            </a:extLst>
          </p:cNvPr>
          <p:cNvPicPr>
            <a:picLocks noChangeAspect="1"/>
          </p:cNvPicPr>
          <p:nvPr/>
        </p:nvPicPr>
        <p:blipFill>
          <a:blip r:embed="rId3"/>
          <a:stretch>
            <a:fillRect/>
          </a:stretch>
        </p:blipFill>
        <p:spPr>
          <a:xfrm>
            <a:off x="1528764" y="3930529"/>
            <a:ext cx="5529260" cy="2522214"/>
          </a:xfrm>
          <a:prstGeom prst="rect">
            <a:avLst/>
          </a:prstGeom>
          <a:ln>
            <a:solidFill>
              <a:schemeClr val="tx1"/>
            </a:solidFill>
          </a:ln>
        </p:spPr>
      </p:pic>
      <p:sp>
        <p:nvSpPr>
          <p:cNvPr id="4" name="TextBox 3">
            <a:extLst>
              <a:ext uri="{FF2B5EF4-FFF2-40B4-BE49-F238E27FC236}">
                <a16:creationId xmlns:a16="http://schemas.microsoft.com/office/drawing/2014/main" id="{1DEF0DB3-18DE-C047-14C5-44DA7178EC34}"/>
              </a:ext>
            </a:extLst>
          </p:cNvPr>
          <p:cNvSpPr txBox="1"/>
          <p:nvPr/>
        </p:nvSpPr>
        <p:spPr>
          <a:xfrm>
            <a:off x="0" y="405257"/>
            <a:ext cx="9144000" cy="438582"/>
          </a:xfrm>
          <a:prstGeom prst="rect">
            <a:avLst/>
          </a:prstGeom>
          <a:noFill/>
        </p:spPr>
        <p:txBody>
          <a:bodyPr wrap="square" rtlCol="0">
            <a:spAutoFit/>
          </a:bodyPr>
          <a:lstStyle/>
          <a:p>
            <a:pPr algn="ctr"/>
            <a:r>
              <a:rPr lang="en-US" sz="2200" dirty="0">
                <a:solidFill>
                  <a:srgbClr val="000000"/>
                </a:solidFill>
                <a:latin typeface="Avenir Black" panose="02000503020000020003" pitchFamily="2" charset="0"/>
                <a:ea typeface="Avenir Medium" charset="0"/>
                <a:cs typeface="Avenir Medium" charset="0"/>
              </a:rPr>
              <a:t>Radical Theory Conclusions: Democratic Socialism</a:t>
            </a:r>
          </a:p>
        </p:txBody>
      </p:sp>
      <p:sp>
        <p:nvSpPr>
          <p:cNvPr id="8" name="Rectangle 7">
            <a:extLst>
              <a:ext uri="{FF2B5EF4-FFF2-40B4-BE49-F238E27FC236}">
                <a16:creationId xmlns:a16="http://schemas.microsoft.com/office/drawing/2014/main" id="{2E6EA206-4C1D-A647-CF75-1C0FEDFFEFA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Conclusions: Democratic Socialism</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C1943110-FAD2-9C81-6323-951B723DB4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78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2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20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2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770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848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209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278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331390" y="12888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545534" y="15188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295765" y="1100468"/>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67583" y="165334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632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275684"/>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303303" y="28766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19146" y="3239946"/>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1555652" y="30903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350228" y="26859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6798"/>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13675"/>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6716"/>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256482" y="4878624"/>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1410431" y="6025397"/>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281875" y="4899542"/>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serves their profit interest.</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maximize output, but at an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unacceptable cost to society.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to those who directly</a:t>
            </a:r>
            <a:r>
              <a:rPr lang="en-US" sz="900" dirty="0">
                <a:solidFill>
                  <a:prstClr val="black"/>
                </a:solidFill>
                <a:latin typeface="Avenir Book" panose="02000503020000020003" pitchFamily="2" charset="0"/>
                <a:ea typeface=""/>
                <a:cs typeface=""/>
              </a:rPr>
              <a:t> or </a:t>
            </a: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indirectly exploit others.</a:t>
            </a:r>
          </a:p>
        </p:txBody>
      </p:sp>
      <p:sp>
        <p:nvSpPr>
          <p:cNvPr id="31" name="TextBox 30">
            <a:extLst>
              <a:ext uri="{FF2B5EF4-FFF2-40B4-BE49-F238E27FC236}">
                <a16:creationId xmlns:a16="http://schemas.microsoft.com/office/drawing/2014/main" id="{AB84FB7D-78E8-6F4A-AD21-E744025F8A49}"/>
              </a:ext>
            </a:extLst>
          </p:cNvPr>
          <p:cNvSpPr txBox="1"/>
          <p:nvPr/>
        </p:nvSpPr>
        <p:spPr>
          <a:xfrm>
            <a:off x="34225" y="6208096"/>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Destructive Self-Interest and Alienation</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13675"/>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61757"/>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151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229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590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659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47" name="Rectangle 46">
            <a:extLst>
              <a:ext uri="{FF2B5EF4-FFF2-40B4-BE49-F238E27FC236}">
                <a16:creationId xmlns:a16="http://schemas.microsoft.com/office/drawing/2014/main" id="{A8ABB115-63ED-9A47-9DF5-DAA7DF37F61E}"/>
              </a:ext>
            </a:extLst>
          </p:cNvPr>
          <p:cNvSpPr/>
          <p:nvPr/>
        </p:nvSpPr>
        <p:spPr>
          <a:xfrm>
            <a:off x="5957490" y="13269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8" name="Triangle 47">
            <a:extLst>
              <a:ext uri="{FF2B5EF4-FFF2-40B4-BE49-F238E27FC236}">
                <a16:creationId xmlns:a16="http://schemas.microsoft.com/office/drawing/2014/main" id="{F7AA493B-7DA4-6A4A-8FC9-02639F4FD951}"/>
              </a:ext>
            </a:extLst>
          </p:cNvPr>
          <p:cNvSpPr/>
          <p:nvPr/>
        </p:nvSpPr>
        <p:spPr>
          <a:xfrm rot="10800000">
            <a:off x="7171634" y="15569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9" name="TextBox 48">
            <a:extLst>
              <a:ext uri="{FF2B5EF4-FFF2-40B4-BE49-F238E27FC236}">
                <a16:creationId xmlns:a16="http://schemas.microsoft.com/office/drawing/2014/main" id="{69105C41-F8BF-8B40-9F7F-AAF07BD8E869}"/>
              </a:ext>
            </a:extLst>
          </p:cNvPr>
          <p:cNvSpPr txBox="1"/>
          <p:nvPr/>
        </p:nvSpPr>
        <p:spPr>
          <a:xfrm>
            <a:off x="5921865" y="1138568"/>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50" name="TextBox 49">
            <a:extLst>
              <a:ext uri="{FF2B5EF4-FFF2-40B4-BE49-F238E27FC236}">
                <a16:creationId xmlns:a16="http://schemas.microsoft.com/office/drawing/2014/main" id="{F6F6B408-D0AE-AA49-BF7F-D455CE5CCCD0}"/>
              </a:ext>
            </a:extLst>
          </p:cNvPr>
          <p:cNvSpPr txBox="1"/>
          <p:nvPr/>
        </p:nvSpPr>
        <p:spPr>
          <a:xfrm>
            <a:off x="5793683" y="169144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013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13784"/>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3" name="Rectangle 52">
            <a:extLst>
              <a:ext uri="{FF2B5EF4-FFF2-40B4-BE49-F238E27FC236}">
                <a16:creationId xmlns:a16="http://schemas.microsoft.com/office/drawing/2014/main" id="{253F4F6D-A559-0048-B785-0CF29D907286}"/>
              </a:ext>
            </a:extLst>
          </p:cNvPr>
          <p:cNvSpPr/>
          <p:nvPr/>
        </p:nvSpPr>
        <p:spPr>
          <a:xfrm>
            <a:off x="5929403" y="29147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4" name="Triangle 53">
            <a:extLst>
              <a:ext uri="{FF2B5EF4-FFF2-40B4-BE49-F238E27FC236}">
                <a16:creationId xmlns:a16="http://schemas.microsoft.com/office/drawing/2014/main" id="{191E862A-0676-E145-9565-2F842FFEA2C1}"/>
              </a:ext>
            </a:extLst>
          </p:cNvPr>
          <p:cNvSpPr/>
          <p:nvPr/>
        </p:nvSpPr>
        <p:spPr>
          <a:xfrm rot="10800000">
            <a:off x="7181752" y="31284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5" name="TextBox 54">
            <a:extLst>
              <a:ext uri="{FF2B5EF4-FFF2-40B4-BE49-F238E27FC236}">
                <a16:creationId xmlns:a16="http://schemas.microsoft.com/office/drawing/2014/main" id="{7558C4F4-0DAC-8643-A7BC-17C945CF6765}"/>
              </a:ext>
            </a:extLst>
          </p:cNvPr>
          <p:cNvSpPr txBox="1"/>
          <p:nvPr/>
        </p:nvSpPr>
        <p:spPr>
          <a:xfrm>
            <a:off x="5976328" y="27240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Collective Creation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Justice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Coordination among Competitors</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4898"/>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51775"/>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4816"/>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59" name="Rectangle 58">
            <a:extLst>
              <a:ext uri="{FF2B5EF4-FFF2-40B4-BE49-F238E27FC236}">
                <a16:creationId xmlns:a16="http://schemas.microsoft.com/office/drawing/2014/main" id="{DF6B68CF-7DB8-224F-8898-9C076A0DA8B3}"/>
              </a:ext>
            </a:extLst>
          </p:cNvPr>
          <p:cNvSpPr/>
          <p:nvPr/>
        </p:nvSpPr>
        <p:spPr>
          <a:xfrm>
            <a:off x="5882582" y="4916724"/>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0" name="Triangle 59">
            <a:extLst>
              <a:ext uri="{FF2B5EF4-FFF2-40B4-BE49-F238E27FC236}">
                <a16:creationId xmlns:a16="http://schemas.microsoft.com/office/drawing/2014/main" id="{B67E6ADC-36F3-A84A-BE9E-ACDF82086070}"/>
              </a:ext>
            </a:extLst>
          </p:cNvPr>
          <p:cNvSpPr/>
          <p:nvPr/>
        </p:nvSpPr>
        <p:spPr>
          <a:xfrm rot="10800000">
            <a:off x="7036531" y="6063497"/>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1" name="TextBox 60">
            <a:extLst>
              <a:ext uri="{FF2B5EF4-FFF2-40B4-BE49-F238E27FC236}">
                <a16:creationId xmlns:a16="http://schemas.microsoft.com/office/drawing/2014/main" id="{E43FE28F-0712-164C-B328-939F5B88FF96}"/>
              </a:ext>
            </a:extLst>
          </p:cNvPr>
          <p:cNvSpPr txBox="1"/>
          <p:nvPr/>
        </p:nvSpPr>
        <p:spPr>
          <a:xfrm>
            <a:off x="5860328" y="4948878"/>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people want and need.</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anchor communities and produce sustainably.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worker-owners, firms,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and the community.</a:t>
            </a:r>
          </a:p>
        </p:txBody>
      </p:sp>
      <p:sp>
        <p:nvSpPr>
          <p:cNvPr id="62" name="TextBox 61">
            <a:extLst>
              <a:ext uri="{FF2B5EF4-FFF2-40B4-BE49-F238E27FC236}">
                <a16:creationId xmlns:a16="http://schemas.microsoft.com/office/drawing/2014/main" id="{A98DBAC9-CDF2-A046-AC20-017BB34D2BA7}"/>
              </a:ext>
            </a:extLst>
          </p:cNvPr>
          <p:cNvSpPr txBox="1"/>
          <p:nvPr/>
        </p:nvSpPr>
        <p:spPr>
          <a:xfrm>
            <a:off x="5660325" y="6246196"/>
            <a:ext cx="2977827" cy="314702"/>
          </a:xfrm>
          <a:prstGeom prst="rect">
            <a:avLst/>
          </a:prstGeom>
          <a:noFill/>
        </p:spPr>
        <p:txBody>
          <a:bodyPr wrap="square" rtlCol="0">
            <a:spAutoFit/>
          </a:bodyPr>
          <a:lstStyle/>
          <a:p>
            <a:pPr algn="ctr" defTabSz="457200" fontAlgn="auto">
              <a:lnSpc>
                <a:spcPts val="1940"/>
              </a:lnSpc>
              <a:spcBef>
                <a:spcPts val="0"/>
              </a:spcBef>
              <a:spcAft>
                <a:spcPts val="0"/>
              </a:spcAft>
              <a:defRPr/>
            </a:pPr>
            <a:r>
              <a:rPr lang="en-US" sz="1050" i="1" dirty="0">
                <a:solidFill>
                  <a:srgbClr val="54301A"/>
                </a:solidFill>
                <a:latin typeface="Avenir Book" panose="02000503020000020003" pitchFamily="2" charset="0"/>
                <a:ea typeface=""/>
                <a:cs typeface=""/>
              </a:rPr>
              <a:t>Mutual Interest and Connection</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4850"/>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5266"/>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
        <p:nvSpPr>
          <p:cNvPr id="65" name="TextBox 64">
            <a:extLst>
              <a:ext uri="{FF2B5EF4-FFF2-40B4-BE49-F238E27FC236}">
                <a16:creationId xmlns:a16="http://schemas.microsoft.com/office/drawing/2014/main" id="{5A03254E-7707-7B42-A9B7-6BE53097BA22}"/>
              </a:ext>
            </a:extLst>
          </p:cNvPr>
          <p:cNvSpPr txBox="1"/>
          <p:nvPr/>
        </p:nvSpPr>
        <p:spPr>
          <a:xfrm>
            <a:off x="5554557" y="3290689"/>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Good Leads to the Invisible Synergy</a:t>
            </a:r>
          </a:p>
        </p:txBody>
      </p:sp>
      <p:grpSp>
        <p:nvGrpSpPr>
          <p:cNvPr id="74" name="Group 73">
            <a:extLst>
              <a:ext uri="{FF2B5EF4-FFF2-40B4-BE49-F238E27FC236}">
                <a16:creationId xmlns:a16="http://schemas.microsoft.com/office/drawing/2014/main" id="{9B714304-14B7-2F49-8DC8-29A1ACB83E11}"/>
              </a:ext>
            </a:extLst>
          </p:cNvPr>
          <p:cNvGrpSpPr/>
          <p:nvPr/>
        </p:nvGrpSpPr>
        <p:grpSpPr>
          <a:xfrm>
            <a:off x="1046461" y="1207700"/>
            <a:ext cx="1899939" cy="1583023"/>
            <a:chOff x="1046461" y="853850"/>
            <a:chExt cx="1899939" cy="1583023"/>
          </a:xfrm>
        </p:grpSpPr>
        <p:cxnSp>
          <p:nvCxnSpPr>
            <p:cNvPr id="37" name="Straight Connector 36">
              <a:extLst>
                <a:ext uri="{FF2B5EF4-FFF2-40B4-BE49-F238E27FC236}">
                  <a16:creationId xmlns:a16="http://schemas.microsoft.com/office/drawing/2014/main" id="{894FA851-E455-7848-86C8-E35F7C0BC53A}"/>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879C2F-827F-C842-8040-C6F8128A4238}"/>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E7CDED7-B3EC-6243-A7F2-F4E40099C08E}"/>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6284E7C3-E273-4241-BCD0-A6E5AFEFBCD0}"/>
              </a:ext>
            </a:extLst>
          </p:cNvPr>
          <p:cNvGrpSpPr/>
          <p:nvPr/>
        </p:nvGrpSpPr>
        <p:grpSpPr>
          <a:xfrm>
            <a:off x="1563293" y="1379924"/>
            <a:ext cx="1563389" cy="1583023"/>
            <a:chOff x="1046461" y="853850"/>
            <a:chExt cx="1563389" cy="1583023"/>
          </a:xfrm>
        </p:grpSpPr>
        <p:cxnSp>
          <p:nvCxnSpPr>
            <p:cNvPr id="82" name="Straight Connector 81">
              <a:extLst>
                <a:ext uri="{FF2B5EF4-FFF2-40B4-BE49-F238E27FC236}">
                  <a16:creationId xmlns:a16="http://schemas.microsoft.com/office/drawing/2014/main" id="{6EA42C9D-50A8-E04C-B7D3-9FE69ED41035}"/>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E793A15-AD41-8944-9EF8-6FAEF2D03A0E}"/>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2D06CAB-CE30-9E4E-B15B-AE5E554C9693}"/>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B077B953-B585-654C-9A20-76890067E0ED}"/>
              </a:ext>
            </a:extLst>
          </p:cNvPr>
          <p:cNvGrpSpPr/>
          <p:nvPr/>
        </p:nvGrpSpPr>
        <p:grpSpPr>
          <a:xfrm>
            <a:off x="1911897" y="1551697"/>
            <a:ext cx="1398740" cy="1583023"/>
            <a:chOff x="567278" y="853850"/>
            <a:chExt cx="1398740" cy="1583023"/>
          </a:xfrm>
        </p:grpSpPr>
        <p:cxnSp>
          <p:nvCxnSpPr>
            <p:cNvPr id="89" name="Straight Connector 88">
              <a:extLst>
                <a:ext uri="{FF2B5EF4-FFF2-40B4-BE49-F238E27FC236}">
                  <a16:creationId xmlns:a16="http://schemas.microsoft.com/office/drawing/2014/main" id="{C88CFE48-CB97-884A-BC4B-14DE2BEECD3D}"/>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12B71EA-9919-A744-8036-D7CF795C5585}"/>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664E43-354B-B54E-A0B3-071E9F3B4551}"/>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1DC40D3D-3674-4743-9998-C25ED645634B}"/>
              </a:ext>
            </a:extLst>
          </p:cNvPr>
          <p:cNvGrpSpPr/>
          <p:nvPr/>
        </p:nvGrpSpPr>
        <p:grpSpPr>
          <a:xfrm>
            <a:off x="6663925" y="1245170"/>
            <a:ext cx="1899940" cy="1583023"/>
            <a:chOff x="1046461" y="853850"/>
            <a:chExt cx="1899940" cy="1583023"/>
          </a:xfrm>
        </p:grpSpPr>
        <p:cxnSp>
          <p:nvCxnSpPr>
            <p:cNvPr id="95" name="Straight Connector 94">
              <a:extLst>
                <a:ext uri="{FF2B5EF4-FFF2-40B4-BE49-F238E27FC236}">
                  <a16:creationId xmlns:a16="http://schemas.microsoft.com/office/drawing/2014/main" id="{C221C171-F1ED-7647-AEA3-1886BF30075F}"/>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865DC4B-A7D6-D842-9892-F171029FAA9D}"/>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29FF1A-7627-7D43-91E4-50D9C3BD2AAC}"/>
                </a:ext>
              </a:extLst>
            </p:cNvPr>
            <p:cNvCxnSpPr>
              <a:cxnSpLocks/>
            </p:cNvCxnSpPr>
            <p:nvPr/>
          </p:nvCxnSpPr>
          <p:spPr>
            <a:xfrm flipH="1">
              <a:off x="2488311" y="2436873"/>
              <a:ext cx="4580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6C39CF3B-E78F-234E-81B1-8E48D2CA5148}"/>
              </a:ext>
            </a:extLst>
          </p:cNvPr>
          <p:cNvGrpSpPr/>
          <p:nvPr/>
        </p:nvGrpSpPr>
        <p:grpSpPr>
          <a:xfrm>
            <a:off x="7180757" y="1417394"/>
            <a:ext cx="1563389" cy="1583023"/>
            <a:chOff x="1046461" y="853850"/>
            <a:chExt cx="1563389" cy="1583023"/>
          </a:xfrm>
        </p:grpSpPr>
        <p:cxnSp>
          <p:nvCxnSpPr>
            <p:cNvPr id="99" name="Straight Connector 98">
              <a:extLst>
                <a:ext uri="{FF2B5EF4-FFF2-40B4-BE49-F238E27FC236}">
                  <a16:creationId xmlns:a16="http://schemas.microsoft.com/office/drawing/2014/main" id="{7598F369-9333-8B40-AF3E-7C13A716C805}"/>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5CD94C0-8CBE-C94C-8F44-DA45361FE6FE}"/>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D224D3-4882-1443-AD02-41CFB88E0DCF}"/>
                </a:ext>
              </a:extLst>
            </p:cNvPr>
            <p:cNvCxnSpPr>
              <a:cxnSpLocks/>
            </p:cNvCxnSpPr>
            <p:nvPr/>
          </p:nvCxnSpPr>
          <p:spPr>
            <a:xfrm flipH="1">
              <a:off x="1971479" y="2436873"/>
              <a:ext cx="6327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8CD1ED3E-E913-9E4C-B3F1-94B75F1EEB3E}"/>
              </a:ext>
            </a:extLst>
          </p:cNvPr>
          <p:cNvGrpSpPr/>
          <p:nvPr/>
        </p:nvGrpSpPr>
        <p:grpSpPr>
          <a:xfrm>
            <a:off x="8008544" y="1589167"/>
            <a:ext cx="919557" cy="1583023"/>
            <a:chOff x="1046461" y="853850"/>
            <a:chExt cx="919557" cy="1583023"/>
          </a:xfrm>
        </p:grpSpPr>
        <p:cxnSp>
          <p:nvCxnSpPr>
            <p:cNvPr id="103" name="Straight Connector 102">
              <a:extLst>
                <a:ext uri="{FF2B5EF4-FFF2-40B4-BE49-F238E27FC236}">
                  <a16:creationId xmlns:a16="http://schemas.microsoft.com/office/drawing/2014/main" id="{01284BCB-8C72-834B-9C0B-B52EE990608F}"/>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E593626-6D27-304B-BBA9-BA7FB1D45E82}"/>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67DE037B-AB6D-E548-BD28-EA8FE11289C0}"/>
                </a:ext>
              </a:extLst>
            </p:cNvPr>
            <p:cNvCxnSpPr>
              <a:cxnSpLocks/>
            </p:cNvCxnSpPr>
            <p:nvPr/>
          </p:nvCxnSpPr>
          <p:spPr>
            <a:xfrm flipH="1">
              <a:off x="1143692" y="2436873"/>
              <a:ext cx="82232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377383"/>
            <a:ext cx="520700" cy="622300"/>
          </a:xfrm>
          <a:prstGeom prst="rect">
            <a:avLst/>
          </a:prstGeom>
        </p:spPr>
      </p:pic>
      <p:sp>
        <p:nvSpPr>
          <p:cNvPr id="3" name="TextBox 2">
            <a:extLst>
              <a:ext uri="{FF2B5EF4-FFF2-40B4-BE49-F238E27FC236}">
                <a16:creationId xmlns:a16="http://schemas.microsoft.com/office/drawing/2014/main" id="{7886DEFB-5193-4633-9396-D7CE0D740B96}"/>
              </a:ext>
            </a:extLst>
          </p:cNvPr>
          <p:cNvSpPr txBox="1"/>
          <p:nvPr/>
        </p:nvSpPr>
        <p:spPr>
          <a:xfrm>
            <a:off x="3454001" y="4261757"/>
            <a:ext cx="1799848" cy="50520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
                <a:cs typeface=""/>
              </a:rPr>
              <a:t>Reject Capitalism</a:t>
            </a:r>
          </a:p>
        </p:txBody>
      </p:sp>
      <p:sp>
        <p:nvSpPr>
          <p:cNvPr id="20" name="Rectangle 19">
            <a:extLst>
              <a:ext uri="{FF2B5EF4-FFF2-40B4-BE49-F238E27FC236}">
                <a16:creationId xmlns:a16="http://schemas.microsoft.com/office/drawing/2014/main" id="{7F253BF5-7CD1-0406-6DD0-A2ED270423F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FC4EC81D-5FF4-9088-EC26-88D2DB5FC6CA}"/>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21" name="TextBox 20">
            <a:extLst>
              <a:ext uri="{FF2B5EF4-FFF2-40B4-BE49-F238E27FC236}">
                <a16:creationId xmlns:a16="http://schemas.microsoft.com/office/drawing/2014/main" id="{9C9D494E-6FEF-730F-E5DD-36999F64AB61}"/>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sp>
        <p:nvSpPr>
          <p:cNvPr id="22" name="TextBox 21">
            <a:extLst>
              <a:ext uri="{FF2B5EF4-FFF2-40B4-BE49-F238E27FC236}">
                <a16:creationId xmlns:a16="http://schemas.microsoft.com/office/drawing/2014/main" id="{5AA115A7-A158-6F83-CFB7-A2A713E4845F}"/>
              </a:ext>
            </a:extLst>
          </p:cNvPr>
          <p:cNvSpPr txBox="1"/>
          <p:nvPr/>
        </p:nvSpPr>
        <p:spPr>
          <a:xfrm>
            <a:off x="5939811" y="3611128"/>
            <a:ext cx="2964975"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Democratic Socialism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Cooperative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Participatory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Social Safeguards</a:t>
            </a:r>
          </a:p>
        </p:txBody>
      </p:sp>
      <p:sp>
        <p:nvSpPr>
          <p:cNvPr id="25" name="TextBox 24">
            <a:extLst>
              <a:ext uri="{FF2B5EF4-FFF2-40B4-BE49-F238E27FC236}">
                <a16:creationId xmlns:a16="http://schemas.microsoft.com/office/drawing/2014/main" id="{E3F53771-5598-4CF4-CA4B-8A0AB97E254F}"/>
              </a:ext>
            </a:extLst>
          </p:cNvPr>
          <p:cNvSpPr txBox="1"/>
          <p:nvPr/>
        </p:nvSpPr>
        <p:spPr>
          <a:xfrm>
            <a:off x="7560698" y="3841961"/>
            <a:ext cx="1604291"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Use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Healthy Communities</a:t>
            </a:r>
          </a:p>
        </p:txBody>
      </p:sp>
      <p:sp>
        <p:nvSpPr>
          <p:cNvPr id="33" name="Rectangle 32">
            <a:extLst>
              <a:ext uri="{FF2B5EF4-FFF2-40B4-BE49-F238E27FC236}">
                <a16:creationId xmlns:a16="http://schemas.microsoft.com/office/drawing/2014/main" id="{A91B2A98-9C9D-9C25-AE42-C22C83163C1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36" name="Straight Connector 35">
            <a:extLst>
              <a:ext uri="{FF2B5EF4-FFF2-40B4-BE49-F238E27FC236}">
                <a16:creationId xmlns:a16="http://schemas.microsoft.com/office/drawing/2014/main" id="{9B02E5DF-3A16-ED77-1EDB-977978D0CB3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9244D5-5021-D0A3-3C82-1C1D5E59CDB8}"/>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8BBAC891-DE1E-7E5D-22C7-8958618C3998}"/>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184017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2000"/>
                                        <p:tgtEl>
                                          <p:spTgt spid="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2000"/>
                                        <p:tgtEl>
                                          <p:spTgt spid="6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20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fade">
                                      <p:cBhvr>
                                        <p:cTn id="18"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6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981472" y="381781"/>
            <a:ext cx="7181052" cy="3754874"/>
          </a:xfrm>
          <a:prstGeom prst="rect">
            <a:avLst/>
          </a:prstGeom>
          <a:solidFill>
            <a:srgbClr val="FFFFFF"/>
          </a:solidFill>
          <a:ln>
            <a:noFill/>
          </a:ln>
        </p:spPr>
        <p:txBody>
          <a:bodyPr wrap="square">
            <a:spAutoFit/>
          </a:bodyPr>
          <a:lstStyle/>
          <a:p>
            <a:pPr algn="ctr"/>
            <a:r>
              <a:rPr lang="en-US" sz="3000" dirty="0">
                <a:solidFill>
                  <a:srgbClr val="000000"/>
                </a:solidFill>
                <a:latin typeface="Avenir Book" panose="02000503020000020003" pitchFamily="2" charset="0"/>
                <a:ea typeface="Avenir Medium" charset="0"/>
                <a:cs typeface="Avenir Medium" charset="0"/>
              </a:rPr>
              <a:t>Connection</a:t>
            </a:r>
          </a:p>
          <a:p>
            <a:r>
              <a:rPr lang="en-US" sz="2400" dirty="0">
                <a:solidFill>
                  <a:srgbClr val="000000"/>
                </a:solidFill>
                <a:latin typeface="Avenir Book" panose="02000503020000020003" pitchFamily="2" charset="0"/>
                <a:ea typeface="Avenir Medium" charset="0"/>
                <a:cs typeface="Avenir Medium" charset="0"/>
              </a:rPr>
              <a:t>In democratic socialism, workers are…</a:t>
            </a:r>
          </a:p>
          <a:p>
            <a:endParaRPr lang="en-US" sz="1000" dirty="0">
              <a:solidFill>
                <a:srgbClr val="000000"/>
              </a:solidFill>
              <a:latin typeface="Avenir Book" panose="02000503020000020003" pitchFamily="2" charset="0"/>
              <a:ea typeface="Avenir Medium" charset="0"/>
              <a:cs typeface="Avenir Medium" charset="0"/>
            </a:endParaRPr>
          </a:p>
          <a:p>
            <a:pPr marL="457200" lvl="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connected to the fruits of their labor.</a:t>
            </a:r>
          </a:p>
          <a:p>
            <a:pPr marL="457200" lvl="0" indent="-457200">
              <a:buFont typeface="Arial" charset="0"/>
              <a:buChar char="•"/>
            </a:pPr>
            <a:endParaRPr lang="en-US" sz="1000" dirty="0">
              <a:solidFill>
                <a:srgbClr val="000000"/>
              </a:solidFill>
              <a:latin typeface="Avenir Book" panose="02000503020000020003" pitchFamily="2" charset="0"/>
              <a:ea typeface="Avenir Medium" charset="0"/>
              <a:cs typeface="Avenir Medium" charset="0"/>
            </a:endParaRPr>
          </a:p>
          <a:p>
            <a:pPr marL="457200" lvl="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connected to one another. </a:t>
            </a:r>
          </a:p>
          <a:p>
            <a:pPr marL="457200" lvl="0" indent="-457200">
              <a:buFont typeface="Arial" charset="0"/>
              <a:buChar char="•"/>
            </a:pPr>
            <a:endParaRPr lang="en-US" sz="1000" dirty="0">
              <a:solidFill>
                <a:srgbClr val="000000"/>
              </a:solidFill>
              <a:latin typeface="Avenir Book" panose="02000503020000020003" pitchFamily="2" charset="0"/>
              <a:ea typeface="Avenir Medium" charset="0"/>
              <a:cs typeface="Avenir Medium" charset="0"/>
            </a:endParaRPr>
          </a:p>
          <a:p>
            <a:pPr marL="457200" lvl="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connected to the decisions their firms make about production. </a:t>
            </a:r>
          </a:p>
          <a:p>
            <a:pPr marL="457200" lvl="0" indent="-457200">
              <a:buFont typeface="Arial" charset="0"/>
              <a:buChar char="•"/>
            </a:pPr>
            <a:endParaRPr lang="en-US" sz="1000" dirty="0">
              <a:solidFill>
                <a:srgbClr val="000000"/>
              </a:solidFill>
              <a:latin typeface="Avenir Book" panose="02000503020000020003" pitchFamily="2" charset="0"/>
              <a:ea typeface="Avenir Medium" charset="0"/>
              <a:cs typeface="Avenir Medium" charset="0"/>
            </a:endParaRPr>
          </a:p>
          <a:p>
            <a:pPr marL="457200" lvl="0" indent="-457200">
              <a:buFont typeface="Arial" charset="0"/>
              <a:buChar char="•"/>
            </a:pPr>
            <a:r>
              <a:rPr lang="en-US" sz="2400" dirty="0">
                <a:solidFill>
                  <a:srgbClr val="000000"/>
                </a:solidFill>
                <a:latin typeface="Avenir Book" panose="02000503020000020003" pitchFamily="2" charset="0"/>
                <a:ea typeface="Avenir Medium" charset="0"/>
                <a:cs typeface="Avenir Medium" charset="0"/>
              </a:rPr>
              <a:t>connected to their ability to contribute meaning, beauty, and usefulness to the world.</a:t>
            </a:r>
          </a:p>
        </p:txBody>
      </p:sp>
      <p:sp>
        <p:nvSpPr>
          <p:cNvPr id="4" name="Rectangle 3">
            <a:extLst>
              <a:ext uri="{FF2B5EF4-FFF2-40B4-BE49-F238E27FC236}">
                <a16:creationId xmlns:a16="http://schemas.microsoft.com/office/drawing/2014/main" id="{B0DA8FB9-A959-C15E-EADA-7C3F3099283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2" name="Picture 1">
            <a:extLst>
              <a:ext uri="{FF2B5EF4-FFF2-40B4-BE49-F238E27FC236}">
                <a16:creationId xmlns:a16="http://schemas.microsoft.com/office/drawing/2014/main" id="{D00BC701-17B6-737D-89DB-37CB258D8FDF}"/>
              </a:ext>
            </a:extLst>
          </p:cNvPr>
          <p:cNvPicPr>
            <a:picLocks noChangeAspect="1"/>
          </p:cNvPicPr>
          <p:nvPr/>
        </p:nvPicPr>
        <p:blipFill>
          <a:blip r:embed="rId3"/>
          <a:stretch>
            <a:fillRect/>
          </a:stretch>
        </p:blipFill>
        <p:spPr>
          <a:xfrm>
            <a:off x="2807279" y="4296139"/>
            <a:ext cx="3288722" cy="2134273"/>
          </a:xfrm>
          <a:prstGeom prst="rect">
            <a:avLst/>
          </a:prstGeom>
          <a:ln>
            <a:solidFill>
              <a:schemeClr val="tx1"/>
            </a:solidFill>
          </a:ln>
        </p:spPr>
      </p:pic>
      <p:sp>
        <p:nvSpPr>
          <p:cNvPr id="6" name="Rectangle 5">
            <a:extLst>
              <a:ext uri="{FF2B5EF4-FFF2-40B4-BE49-F238E27FC236}">
                <a16:creationId xmlns:a16="http://schemas.microsoft.com/office/drawing/2014/main" id="{C5BA528B-B7E7-297B-1AB8-35AE70C70B7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Conclusions: Democratic Socialism</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316BA86C-FB88-5DFF-08C3-329167D8A46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99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20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200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Effect transition="in" filter="fade">
                                      <p:cBhvr>
                                        <p:cTn id="17" dur="2000"/>
                                        <p:tgtEl>
                                          <p:spTgt spid="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7" end="7"/>
                                            </p:txEl>
                                          </p:spTgt>
                                        </p:tgtEl>
                                        <p:attrNameLst>
                                          <p:attrName>style.visibility</p:attrName>
                                        </p:attrNameLst>
                                      </p:cBhvr>
                                      <p:to>
                                        <p:strVal val="visible"/>
                                      </p:to>
                                    </p:set>
                                    <p:animEffect transition="in" filter="fade">
                                      <p:cBhvr>
                                        <p:cTn id="22" dur="2000"/>
                                        <p:tgtEl>
                                          <p:spTgt spid="10">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animEffect transition="in" filter="fade">
                                      <p:cBhvr>
                                        <p:cTn id="27" dur="20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49A907-9338-698D-CEC3-1E9E812B316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Policy: Democratic Socialism</a:t>
            </a:r>
          </a:p>
        </p:txBody>
      </p:sp>
      <p:sp>
        <p:nvSpPr>
          <p:cNvPr id="18" name="Rectangle 17"/>
          <p:cNvSpPr/>
          <p:nvPr/>
        </p:nvSpPr>
        <p:spPr>
          <a:xfrm>
            <a:off x="2475498" y="1055223"/>
            <a:ext cx="4193005" cy="1338828"/>
          </a:xfrm>
          <a:prstGeom prst="rect">
            <a:avLst/>
          </a:prstGeom>
        </p:spPr>
        <p:txBody>
          <a:bodyPr wrap="square">
            <a:spAutoFit/>
          </a:bodyPr>
          <a:lstStyle/>
          <a:p>
            <a:pPr marL="15875">
              <a:lnSpc>
                <a:spcPct val="80000"/>
              </a:lnSpc>
              <a:tabLst>
                <a:tab pos="152400" algn="l"/>
              </a:tabLst>
              <a:defRPr/>
            </a:pPr>
            <a:r>
              <a:rPr lang="en-US" sz="2000" kern="0" dirty="0">
                <a:solidFill>
                  <a:srgbClr val="000000"/>
                </a:solidFill>
                <a:latin typeface="Avenir Book" panose="02000503020000020003" pitchFamily="2" charset="0"/>
                <a:ea typeface="Avenir Medium" charset="0"/>
              </a:rPr>
              <a:t>a.  Reject capitalism.</a:t>
            </a:r>
          </a:p>
          <a:p>
            <a:pPr marL="15875">
              <a:lnSpc>
                <a:spcPct val="80000"/>
              </a:lnSpc>
              <a:tabLst>
                <a:tab pos="152400" algn="l"/>
              </a:tabLst>
              <a:defRPr/>
            </a:pPr>
            <a:endParaRPr lang="en-US" sz="2000" kern="0" dirty="0">
              <a:solidFill>
                <a:srgbClr val="000000"/>
              </a:solidFill>
              <a:latin typeface="Avenir Book" panose="02000503020000020003" pitchFamily="2" charset="0"/>
              <a:ea typeface="Avenir Medium" charset="0"/>
            </a:endParaRPr>
          </a:p>
          <a:p>
            <a:pPr marL="15875">
              <a:lnSpc>
                <a:spcPct val="80000"/>
              </a:lnSpc>
              <a:tabLst>
                <a:tab pos="152400" algn="l"/>
              </a:tabLst>
              <a:defRPr/>
            </a:pPr>
            <a:r>
              <a:rPr lang="en-US" sz="2000" kern="0" dirty="0">
                <a:solidFill>
                  <a:srgbClr val="000000"/>
                </a:solidFill>
                <a:latin typeface="Avenir Book" panose="02000503020000020003" pitchFamily="2" charset="0"/>
                <a:ea typeface="Avenir Medium" charset="0"/>
              </a:rPr>
              <a:t>b.  Embrace democratic socialism.</a:t>
            </a:r>
          </a:p>
          <a:p>
            <a:pPr marL="15875">
              <a:lnSpc>
                <a:spcPct val="80000"/>
              </a:lnSpc>
              <a:tabLst>
                <a:tab pos="152400" algn="l"/>
                <a:tab pos="338138" algn="l"/>
              </a:tabLst>
              <a:defRPr/>
            </a:pPr>
            <a:r>
              <a:rPr lang="en-US" sz="2000" kern="0" dirty="0">
                <a:solidFill>
                  <a:srgbClr val="000000"/>
                </a:solidFill>
                <a:latin typeface="Avenir Book" panose="02000503020000020003" pitchFamily="2" charset="0"/>
                <a:ea typeface="Avenir Medium" charset="0"/>
              </a:rPr>
              <a:t>		</a:t>
            </a:r>
          </a:p>
          <a:p>
            <a:pPr marL="358775" indent="104775">
              <a:lnSpc>
                <a:spcPct val="80000"/>
              </a:lnSpc>
              <a:buFont typeface="Arial" charset="0"/>
              <a:buChar char="•"/>
              <a:tabLst>
                <a:tab pos="152400" algn="l"/>
                <a:tab pos="338138" algn="l"/>
              </a:tabLst>
              <a:defRPr/>
            </a:pPr>
            <a:r>
              <a:rPr lang="en-US" sz="2000" kern="0" dirty="0">
                <a:solidFill>
                  <a:srgbClr val="000000"/>
                </a:solidFill>
                <a:latin typeface="Avenir Book" panose="02000503020000020003" pitchFamily="2" charset="0"/>
                <a:ea typeface="Avenir Medium" charset="0"/>
              </a:rPr>
              <a:t>The common good</a:t>
            </a:r>
          </a:p>
        </p:txBody>
      </p:sp>
      <p:sp>
        <p:nvSpPr>
          <p:cNvPr id="3" name="Rectangle 2">
            <a:extLst>
              <a:ext uri="{FF2B5EF4-FFF2-40B4-BE49-F238E27FC236}">
                <a16:creationId xmlns:a16="http://schemas.microsoft.com/office/drawing/2014/main" id="{D13CE937-31E0-8309-3349-4C9F04401C5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2" name="Picture 1">
            <a:extLst>
              <a:ext uri="{FF2B5EF4-FFF2-40B4-BE49-F238E27FC236}">
                <a16:creationId xmlns:a16="http://schemas.microsoft.com/office/drawing/2014/main" id="{2D2098D2-0DD7-E14D-A0E5-506DB519570C}"/>
              </a:ext>
            </a:extLst>
          </p:cNvPr>
          <p:cNvPicPr>
            <a:picLocks noChangeAspect="1"/>
          </p:cNvPicPr>
          <p:nvPr/>
        </p:nvPicPr>
        <p:blipFill>
          <a:blip r:embed="rId3"/>
          <a:stretch>
            <a:fillRect/>
          </a:stretch>
        </p:blipFill>
        <p:spPr>
          <a:xfrm>
            <a:off x="976074" y="2760453"/>
            <a:ext cx="6990617" cy="3322956"/>
          </a:xfrm>
          <a:prstGeom prst="rect">
            <a:avLst/>
          </a:prstGeom>
          <a:ln>
            <a:solidFill>
              <a:srgbClr val="000000"/>
            </a:solidFill>
          </a:ln>
        </p:spPr>
      </p:pic>
      <p:sp>
        <p:nvSpPr>
          <p:cNvPr id="4" name="TextBox 3">
            <a:extLst>
              <a:ext uri="{FF2B5EF4-FFF2-40B4-BE49-F238E27FC236}">
                <a16:creationId xmlns:a16="http://schemas.microsoft.com/office/drawing/2014/main" id="{5B414736-1F35-2531-6521-DE1D2AA7BE87}"/>
              </a:ext>
            </a:extLst>
          </p:cNvPr>
          <p:cNvSpPr txBox="1"/>
          <p:nvPr/>
        </p:nvSpPr>
        <p:spPr>
          <a:xfrm>
            <a:off x="0" y="405257"/>
            <a:ext cx="9144000" cy="43858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Theory Policy</a:t>
            </a:r>
          </a:p>
        </p:txBody>
      </p:sp>
      <p:cxnSp>
        <p:nvCxnSpPr>
          <p:cNvPr id="5" name="Straight Connector 4">
            <a:extLst>
              <a:ext uri="{FF2B5EF4-FFF2-40B4-BE49-F238E27FC236}">
                <a16:creationId xmlns:a16="http://schemas.microsoft.com/office/drawing/2014/main" id="{52D9E6D9-606F-1815-328B-9F84A3D86C2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89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animEffect transition="in" filter="fade">
                                      <p:cBhvr>
                                        <p:cTn id="7" dur="2000"/>
                                        <p:tgtEl>
                                          <p:spTgt spid="1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xEl>
                                              <p:pRg st="4" end="4"/>
                                            </p:txEl>
                                          </p:spTgt>
                                        </p:tgtEl>
                                        <p:attrNameLst>
                                          <p:attrName>style.visibility</p:attrName>
                                        </p:attrNameLst>
                                      </p:cBhvr>
                                      <p:to>
                                        <p:strVal val="visible"/>
                                      </p:to>
                                    </p:set>
                                    <p:animEffect transition="in" filter="fade">
                                      <p:cBhvr>
                                        <p:cTn id="10" dur="20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D3FFF42E-F84F-494E-8BC6-8158C1D568E1}"/>
              </a:ext>
            </a:extLst>
          </p:cNvPr>
          <p:cNvSpPr/>
          <p:nvPr/>
        </p:nvSpPr>
        <p:spPr>
          <a:xfrm>
            <a:off x="42417" y="20770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256482" y="7848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153590" y="4209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512432" y="7278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331390" y="12888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545534" y="15188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295765" y="1100468"/>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67583" y="165334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303303" y="19632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639101" y="2275684"/>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303303" y="28766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19146" y="3239946"/>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Bad Leads to The Visible Suffering</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1555652" y="30903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350228" y="26859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Labor Theory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Exploitation</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Capitalist Competition</a:t>
            </a:r>
          </a:p>
        </p:txBody>
      </p:sp>
      <p:sp>
        <p:nvSpPr>
          <p:cNvPr id="26" name="Hexagon 25">
            <a:extLst>
              <a:ext uri="{FF2B5EF4-FFF2-40B4-BE49-F238E27FC236}">
                <a16:creationId xmlns:a16="http://schemas.microsoft.com/office/drawing/2014/main" id="{194F963C-A55C-C141-9357-C01AAB6BA564}"/>
              </a:ext>
            </a:extLst>
          </p:cNvPr>
          <p:cNvSpPr/>
          <p:nvPr/>
        </p:nvSpPr>
        <p:spPr>
          <a:xfrm>
            <a:off x="82550" y="4446798"/>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344090" y="4113675"/>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701410" y="4426716"/>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256482" y="4878624"/>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1410431" y="6025397"/>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281875" y="4899542"/>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serves their profit interest.</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maximize output, but at an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unacceptable cost to society.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to those who directly or indirectly exploit others.</a:t>
            </a:r>
          </a:p>
        </p:txBody>
      </p:sp>
      <p:sp>
        <p:nvSpPr>
          <p:cNvPr id="31" name="TextBox 30">
            <a:extLst>
              <a:ext uri="{FF2B5EF4-FFF2-40B4-BE49-F238E27FC236}">
                <a16:creationId xmlns:a16="http://schemas.microsoft.com/office/drawing/2014/main" id="{AB84FB7D-78E8-6F4A-AD21-E744025F8A49}"/>
              </a:ext>
            </a:extLst>
          </p:cNvPr>
          <p:cNvSpPr txBox="1"/>
          <p:nvPr/>
        </p:nvSpPr>
        <p:spPr>
          <a:xfrm>
            <a:off x="34225" y="6208096"/>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Destructive Self-Interest and Alienation</a:t>
            </a:r>
          </a:p>
        </p:txBody>
      </p:sp>
      <p:pic>
        <p:nvPicPr>
          <p:cNvPr id="23" name="Picture 22" descr="A picture containing text, furniture, table, seat&#10;&#10;Description automatically generated">
            <a:extLst>
              <a:ext uri="{FF2B5EF4-FFF2-40B4-BE49-F238E27FC236}">
                <a16:creationId xmlns:a16="http://schemas.microsoft.com/office/drawing/2014/main" id="{73A2A576-2335-EE40-856E-06C7D2B3791F}"/>
              </a:ext>
            </a:extLst>
          </p:cNvPr>
          <p:cNvPicPr>
            <a:picLocks noChangeAspect="1"/>
          </p:cNvPicPr>
          <p:nvPr/>
        </p:nvPicPr>
        <p:blipFill>
          <a:blip r:embed="rId3"/>
          <a:stretch>
            <a:fillRect/>
          </a:stretch>
        </p:blipFill>
        <p:spPr>
          <a:xfrm>
            <a:off x="3309065" y="4113675"/>
            <a:ext cx="2149961" cy="2254603"/>
          </a:xfrm>
          <a:prstGeom prst="rect">
            <a:avLst/>
          </a:prstGeom>
        </p:spPr>
      </p:pic>
      <p:sp>
        <p:nvSpPr>
          <p:cNvPr id="44" name="TextBox 43">
            <a:extLst>
              <a:ext uri="{FF2B5EF4-FFF2-40B4-BE49-F238E27FC236}">
                <a16:creationId xmlns:a16="http://schemas.microsoft.com/office/drawing/2014/main" id="{5362BDCD-3AC1-B34E-BB47-2AD950EFE726}"/>
              </a:ext>
            </a:extLst>
          </p:cNvPr>
          <p:cNvSpPr txBox="1"/>
          <p:nvPr/>
        </p:nvSpPr>
        <p:spPr>
          <a:xfrm>
            <a:off x="3454001" y="4261757"/>
            <a:ext cx="1799848" cy="289438"/>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400" u="none" strike="noStrike" kern="1200" cap="none" spc="0" normalizeH="0" baseline="0" noProof="0" dirty="0">
                <a:ln>
                  <a:noFill/>
                </a:ln>
                <a:solidFill>
                  <a:srgbClr val="54301A"/>
                </a:solidFill>
                <a:effectLst/>
                <a:uLnTx/>
                <a:uFillTx/>
                <a:latin typeface="Avenir Book" panose="02000503020000020003" pitchFamily="2" charset="0"/>
                <a:ea typeface=""/>
                <a:cs typeface=""/>
              </a:rPr>
              <a:t>Radical Policy</a:t>
            </a:r>
          </a:p>
        </p:txBody>
      </p:sp>
      <p:sp>
        <p:nvSpPr>
          <p:cNvPr id="39" name="Oval 38">
            <a:extLst>
              <a:ext uri="{FF2B5EF4-FFF2-40B4-BE49-F238E27FC236}">
                <a16:creationId xmlns:a16="http://schemas.microsoft.com/office/drawing/2014/main" id="{0E16DD64-5CDE-1C43-8FAB-1E6B1FFA1988}"/>
              </a:ext>
            </a:extLst>
          </p:cNvPr>
          <p:cNvSpPr/>
          <p:nvPr/>
        </p:nvSpPr>
        <p:spPr>
          <a:xfrm>
            <a:off x="5668517" y="2115145"/>
            <a:ext cx="3347636" cy="1603753"/>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70AD47">
                  <a:lumMod val="50000"/>
                </a:srgbClr>
              </a:solidFill>
              <a:effectLst/>
              <a:uLnTx/>
              <a:uFillTx/>
              <a:latin typeface="Avenir Book" panose="02000503020000020003" pitchFamily="2" charset="0"/>
              <a:ea typeface="+mn-ea"/>
              <a:cs typeface="+mn-cs"/>
            </a:endParaRPr>
          </a:p>
        </p:txBody>
      </p:sp>
      <p:sp>
        <p:nvSpPr>
          <p:cNvPr id="41" name="Rectangle 40">
            <a:extLst>
              <a:ext uri="{FF2B5EF4-FFF2-40B4-BE49-F238E27FC236}">
                <a16:creationId xmlns:a16="http://schemas.microsoft.com/office/drawing/2014/main" id="{483E925E-A310-7746-8BC4-9120A9863117}"/>
              </a:ext>
            </a:extLst>
          </p:cNvPr>
          <p:cNvSpPr/>
          <p:nvPr/>
        </p:nvSpPr>
        <p:spPr>
          <a:xfrm>
            <a:off x="5882582" y="822933"/>
            <a:ext cx="3053166" cy="1186037"/>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A1133467-55AD-5045-A6FC-88FB0EECEF92}"/>
              </a:ext>
            </a:extLst>
          </p:cNvPr>
          <p:cNvSpPr txBox="1"/>
          <p:nvPr/>
        </p:nvSpPr>
        <p:spPr>
          <a:xfrm>
            <a:off x="5779690" y="459078"/>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1</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46" name="TextBox 45">
            <a:extLst>
              <a:ext uri="{FF2B5EF4-FFF2-40B4-BE49-F238E27FC236}">
                <a16:creationId xmlns:a16="http://schemas.microsoft.com/office/drawing/2014/main" id="{17E78E2A-88FE-AF49-A4CA-E184CDC19C90}"/>
              </a:ext>
            </a:extLst>
          </p:cNvPr>
          <p:cNvSpPr txBox="1"/>
          <p:nvPr/>
        </p:nvSpPr>
        <p:spPr>
          <a:xfrm>
            <a:off x="6138532" y="765959"/>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ASSUMPTIONS</a:t>
            </a:r>
          </a:p>
        </p:txBody>
      </p:sp>
      <p:sp>
        <p:nvSpPr>
          <p:cNvPr id="47" name="Rectangle 46">
            <a:extLst>
              <a:ext uri="{FF2B5EF4-FFF2-40B4-BE49-F238E27FC236}">
                <a16:creationId xmlns:a16="http://schemas.microsoft.com/office/drawing/2014/main" id="{A8ABB115-63ED-9A47-9DF5-DAA7DF37F61E}"/>
              </a:ext>
            </a:extLst>
          </p:cNvPr>
          <p:cNvSpPr/>
          <p:nvPr/>
        </p:nvSpPr>
        <p:spPr>
          <a:xfrm>
            <a:off x="5957490" y="1326943"/>
            <a:ext cx="2895600" cy="33043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8" name="Triangle 47">
            <a:extLst>
              <a:ext uri="{FF2B5EF4-FFF2-40B4-BE49-F238E27FC236}">
                <a16:creationId xmlns:a16="http://schemas.microsoft.com/office/drawing/2014/main" id="{F7AA493B-7DA4-6A4A-8FC9-02639F4FD951}"/>
              </a:ext>
            </a:extLst>
          </p:cNvPr>
          <p:cNvSpPr/>
          <p:nvPr/>
        </p:nvSpPr>
        <p:spPr>
          <a:xfrm rot="10800000">
            <a:off x="7171634" y="1556961"/>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49" name="TextBox 48">
            <a:extLst>
              <a:ext uri="{FF2B5EF4-FFF2-40B4-BE49-F238E27FC236}">
                <a16:creationId xmlns:a16="http://schemas.microsoft.com/office/drawing/2014/main" id="{69105C41-F8BF-8B40-9F7F-AAF07BD8E869}"/>
              </a:ext>
            </a:extLst>
          </p:cNvPr>
          <p:cNvSpPr txBox="1"/>
          <p:nvPr/>
        </p:nvSpPr>
        <p:spPr>
          <a:xfrm>
            <a:off x="5921865" y="1138568"/>
            <a:ext cx="2977827"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Surplus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The Class Process</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Dynamic Interactions over Surplus</a:t>
            </a:r>
          </a:p>
        </p:txBody>
      </p:sp>
      <p:sp>
        <p:nvSpPr>
          <p:cNvPr id="50" name="TextBox 49">
            <a:extLst>
              <a:ext uri="{FF2B5EF4-FFF2-40B4-BE49-F238E27FC236}">
                <a16:creationId xmlns:a16="http://schemas.microsoft.com/office/drawing/2014/main" id="{F6F6B408-D0AE-AA49-BF7F-D455CE5CCCD0}"/>
              </a:ext>
            </a:extLst>
          </p:cNvPr>
          <p:cNvSpPr txBox="1"/>
          <p:nvPr/>
        </p:nvSpPr>
        <p:spPr>
          <a:xfrm>
            <a:off x="5793683" y="1691447"/>
            <a:ext cx="3017110"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Self-Interest</a:t>
            </a:r>
          </a:p>
        </p:txBody>
      </p:sp>
      <p:sp>
        <p:nvSpPr>
          <p:cNvPr id="51" name="TextBox 50">
            <a:extLst>
              <a:ext uri="{FF2B5EF4-FFF2-40B4-BE49-F238E27FC236}">
                <a16:creationId xmlns:a16="http://schemas.microsoft.com/office/drawing/2014/main" id="{D51159F4-C9F9-AB45-9928-44818F8DE791}"/>
              </a:ext>
            </a:extLst>
          </p:cNvPr>
          <p:cNvSpPr txBox="1"/>
          <p:nvPr/>
        </p:nvSpPr>
        <p:spPr>
          <a:xfrm>
            <a:off x="5929403" y="2001356"/>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2</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2" name="TextBox 51">
            <a:extLst>
              <a:ext uri="{FF2B5EF4-FFF2-40B4-BE49-F238E27FC236}">
                <a16:creationId xmlns:a16="http://schemas.microsoft.com/office/drawing/2014/main" id="{F73C9F84-E79F-4D49-ACB6-4295516FF913}"/>
              </a:ext>
            </a:extLst>
          </p:cNvPr>
          <p:cNvSpPr txBox="1"/>
          <p:nvPr/>
        </p:nvSpPr>
        <p:spPr>
          <a:xfrm>
            <a:off x="6265201" y="2313784"/>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MODEL</a:t>
            </a:r>
          </a:p>
        </p:txBody>
      </p:sp>
      <p:sp>
        <p:nvSpPr>
          <p:cNvPr id="53" name="Rectangle 52">
            <a:extLst>
              <a:ext uri="{FF2B5EF4-FFF2-40B4-BE49-F238E27FC236}">
                <a16:creationId xmlns:a16="http://schemas.microsoft.com/office/drawing/2014/main" id="{253F4F6D-A559-0048-B785-0CF29D907286}"/>
              </a:ext>
            </a:extLst>
          </p:cNvPr>
          <p:cNvSpPr/>
          <p:nvPr/>
        </p:nvSpPr>
        <p:spPr>
          <a:xfrm>
            <a:off x="5929403" y="2914751"/>
            <a:ext cx="2895600" cy="317523"/>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4" name="Triangle 53">
            <a:extLst>
              <a:ext uri="{FF2B5EF4-FFF2-40B4-BE49-F238E27FC236}">
                <a16:creationId xmlns:a16="http://schemas.microsoft.com/office/drawing/2014/main" id="{191E862A-0676-E145-9565-2F842FFEA2C1}"/>
              </a:ext>
            </a:extLst>
          </p:cNvPr>
          <p:cNvSpPr/>
          <p:nvPr/>
        </p:nvSpPr>
        <p:spPr>
          <a:xfrm rot="10800000">
            <a:off x="7181752" y="3128422"/>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5" name="TextBox 54">
            <a:extLst>
              <a:ext uri="{FF2B5EF4-FFF2-40B4-BE49-F238E27FC236}">
                <a16:creationId xmlns:a16="http://schemas.microsoft.com/office/drawing/2014/main" id="{7558C4F4-0DAC-8643-A7BC-17C945CF6765}"/>
              </a:ext>
            </a:extLst>
          </p:cNvPr>
          <p:cNvSpPr txBox="1"/>
          <p:nvPr/>
        </p:nvSpPr>
        <p:spPr>
          <a:xfrm>
            <a:off x="5976328" y="2724048"/>
            <a:ext cx="2284926" cy="553998"/>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Collective Creation of Value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Workplace Justice</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Coordination among Competitors</a:t>
            </a:r>
          </a:p>
        </p:txBody>
      </p:sp>
      <p:sp>
        <p:nvSpPr>
          <p:cNvPr id="56" name="Hexagon 55">
            <a:extLst>
              <a:ext uri="{FF2B5EF4-FFF2-40B4-BE49-F238E27FC236}">
                <a16:creationId xmlns:a16="http://schemas.microsoft.com/office/drawing/2014/main" id="{5A526FD6-AB0F-C440-BE29-4E3C9B08F514}"/>
              </a:ext>
            </a:extLst>
          </p:cNvPr>
          <p:cNvSpPr/>
          <p:nvPr/>
        </p:nvSpPr>
        <p:spPr>
          <a:xfrm>
            <a:off x="5708650" y="4484898"/>
            <a:ext cx="2964975" cy="210820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57" name="TextBox 56">
            <a:extLst>
              <a:ext uri="{FF2B5EF4-FFF2-40B4-BE49-F238E27FC236}">
                <a16:creationId xmlns:a16="http://schemas.microsoft.com/office/drawing/2014/main" id="{94D200C0-FBA5-E441-AECC-679EB5446709}"/>
              </a:ext>
            </a:extLst>
          </p:cNvPr>
          <p:cNvSpPr txBox="1"/>
          <p:nvPr/>
        </p:nvSpPr>
        <p:spPr>
          <a:xfrm>
            <a:off x="5970190" y="4151775"/>
            <a:ext cx="137934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CDB4A9"/>
                </a:solidFill>
                <a:effectLst/>
                <a:uLnTx/>
                <a:uFillTx/>
                <a:latin typeface="Tw Cen MT" panose="020B0602020104020603" pitchFamily="34" charset="77"/>
                <a:ea typeface=""/>
                <a:cs typeface=""/>
              </a:rPr>
              <a:t>3</a:t>
            </a:r>
            <a:r>
              <a:rPr kumimoji="0" lang="en-US" sz="5400" b="1" i="0" u="none" strike="noStrike" kern="1200" cap="none" spc="-300" normalizeH="0" baseline="0" noProof="0" dirty="0">
                <a:ln>
                  <a:noFill/>
                </a:ln>
                <a:solidFill>
                  <a:srgbClr val="CCB4A8"/>
                </a:solidFill>
                <a:effectLst/>
                <a:uLnTx/>
                <a:uFillTx/>
                <a:latin typeface="Tw Cen MT" panose="020B0602020104020603" pitchFamily="34" charset="77"/>
                <a:ea typeface=""/>
                <a:cs typeface=""/>
              </a:rPr>
              <a:t>.</a:t>
            </a:r>
          </a:p>
        </p:txBody>
      </p:sp>
      <p:sp>
        <p:nvSpPr>
          <p:cNvPr id="58" name="TextBox 57">
            <a:extLst>
              <a:ext uri="{FF2B5EF4-FFF2-40B4-BE49-F238E27FC236}">
                <a16:creationId xmlns:a16="http://schemas.microsoft.com/office/drawing/2014/main" id="{98F661C5-FC66-8B46-B13F-3834E7FFF703}"/>
              </a:ext>
            </a:extLst>
          </p:cNvPr>
          <p:cNvSpPr txBox="1"/>
          <p:nvPr/>
        </p:nvSpPr>
        <p:spPr>
          <a:xfrm>
            <a:off x="6327510" y="4464816"/>
            <a:ext cx="25455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301A"/>
                </a:solidFill>
                <a:effectLst/>
                <a:uLnTx/>
                <a:uFillTx/>
                <a:latin typeface="Tw Cen MT" panose="020B0602020104020603" pitchFamily="34" charset="77"/>
                <a:ea typeface=""/>
                <a:cs typeface=""/>
              </a:rPr>
              <a:t>CONCLUSIONS</a:t>
            </a:r>
          </a:p>
        </p:txBody>
      </p:sp>
      <p:sp>
        <p:nvSpPr>
          <p:cNvPr id="59" name="Rectangle 58">
            <a:extLst>
              <a:ext uri="{FF2B5EF4-FFF2-40B4-BE49-F238E27FC236}">
                <a16:creationId xmlns:a16="http://schemas.microsoft.com/office/drawing/2014/main" id="{DF6B68CF-7DB8-224F-8898-9C076A0DA8B3}"/>
              </a:ext>
            </a:extLst>
          </p:cNvPr>
          <p:cNvSpPr/>
          <p:nvPr/>
        </p:nvSpPr>
        <p:spPr>
          <a:xfrm>
            <a:off x="5882582" y="4916724"/>
            <a:ext cx="2588318" cy="1216118"/>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0" name="Triangle 59">
            <a:extLst>
              <a:ext uri="{FF2B5EF4-FFF2-40B4-BE49-F238E27FC236}">
                <a16:creationId xmlns:a16="http://schemas.microsoft.com/office/drawing/2014/main" id="{B67E6ADC-36F3-A84A-BE9E-ACDF82086070}"/>
              </a:ext>
            </a:extLst>
          </p:cNvPr>
          <p:cNvSpPr/>
          <p:nvPr/>
        </p:nvSpPr>
        <p:spPr>
          <a:xfrm rot="10800000">
            <a:off x="7036531" y="6063497"/>
            <a:ext cx="227045"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61" name="TextBox 60">
            <a:extLst>
              <a:ext uri="{FF2B5EF4-FFF2-40B4-BE49-F238E27FC236}">
                <a16:creationId xmlns:a16="http://schemas.microsoft.com/office/drawing/2014/main" id="{E43FE28F-0712-164C-B328-939F5B88FF96}"/>
              </a:ext>
            </a:extLst>
          </p:cNvPr>
          <p:cNvSpPr txBox="1"/>
          <p:nvPr/>
        </p:nvSpPr>
        <p:spPr>
          <a:xfrm>
            <a:off x="5860328" y="4948878"/>
            <a:ext cx="2939582" cy="1195199"/>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What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make what people want and need.</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How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anchor communities and produce sustainability.</a:t>
            </a:r>
          </a:p>
          <a:p>
            <a:pPr marL="228600" marR="0" lvl="0" indent="-228600" algn="l" defTabSz="457200" rtl="0" eaLnBrk="1" fontAlgn="auto" latinLnBrk="0" hangingPunct="1">
              <a:lnSpc>
                <a:spcPts val="1040"/>
              </a:lnSpc>
              <a:spcBef>
                <a:spcPts val="300"/>
              </a:spcBef>
              <a:spcAft>
                <a:spcPts val="0"/>
              </a:spcAft>
              <a:buClrTx/>
              <a:buSzTx/>
              <a:buFontTx/>
              <a:buAutoNum type="romanL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For Whom to Produce?</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Firms’ products go worker-owners, firms, </a:t>
            </a:r>
            <a:b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b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and the community.</a:t>
            </a:r>
          </a:p>
        </p:txBody>
      </p:sp>
      <p:sp>
        <p:nvSpPr>
          <p:cNvPr id="62" name="TextBox 61">
            <a:extLst>
              <a:ext uri="{FF2B5EF4-FFF2-40B4-BE49-F238E27FC236}">
                <a16:creationId xmlns:a16="http://schemas.microsoft.com/office/drawing/2014/main" id="{A98DBAC9-CDF2-A046-AC20-017BB34D2BA7}"/>
              </a:ext>
            </a:extLst>
          </p:cNvPr>
          <p:cNvSpPr txBox="1"/>
          <p:nvPr/>
        </p:nvSpPr>
        <p:spPr>
          <a:xfrm>
            <a:off x="5660325" y="6246196"/>
            <a:ext cx="2977827" cy="314702"/>
          </a:xfrm>
          <a:prstGeom prst="rect">
            <a:avLst/>
          </a:prstGeom>
          <a:noFill/>
        </p:spPr>
        <p:txBody>
          <a:bodyPr wrap="square" rtlCol="0">
            <a:spAutoFit/>
          </a:bodyPr>
          <a:lstStyle/>
          <a:p>
            <a:pPr algn="ctr" defTabSz="457200" fontAlgn="auto">
              <a:lnSpc>
                <a:spcPts val="1940"/>
              </a:lnSpc>
              <a:spcBef>
                <a:spcPts val="0"/>
              </a:spcBef>
              <a:spcAft>
                <a:spcPts val="0"/>
              </a:spcAft>
              <a:defRPr/>
            </a:pPr>
            <a:r>
              <a:rPr lang="en-US" sz="1050" i="1" dirty="0">
                <a:solidFill>
                  <a:srgbClr val="54301A"/>
                </a:solidFill>
                <a:latin typeface="Avenir Book" panose="02000503020000020003" pitchFamily="2" charset="0"/>
                <a:ea typeface=""/>
                <a:cs typeface=""/>
              </a:rPr>
              <a:t>Mutual Interest and Connection</a:t>
            </a:r>
          </a:p>
        </p:txBody>
      </p:sp>
      <p:sp>
        <p:nvSpPr>
          <p:cNvPr id="64" name="TextBox 17">
            <a:extLst>
              <a:ext uri="{FF2B5EF4-FFF2-40B4-BE49-F238E27FC236}">
                <a16:creationId xmlns:a16="http://schemas.microsoft.com/office/drawing/2014/main" id="{4BA99D08-7049-2C44-8B12-C20EF8191ED0}"/>
              </a:ext>
            </a:extLst>
          </p:cNvPr>
          <p:cNvSpPr txBox="1"/>
          <p:nvPr/>
        </p:nvSpPr>
        <p:spPr>
          <a:xfrm rot="5400000">
            <a:off x="2650548" y="1874850"/>
            <a:ext cx="2491876"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Capitalism</a:t>
            </a:r>
          </a:p>
        </p:txBody>
      </p:sp>
      <p:sp>
        <p:nvSpPr>
          <p:cNvPr id="35" name="Rectangle 34">
            <a:extLst>
              <a:ext uri="{FF2B5EF4-FFF2-40B4-BE49-F238E27FC236}">
                <a16:creationId xmlns:a16="http://schemas.microsoft.com/office/drawing/2014/main" id="{0A8E6021-8315-AB46-8233-C408834FBA17}"/>
              </a:ext>
            </a:extLst>
          </p:cNvPr>
          <p:cNvSpPr/>
          <p:nvPr/>
        </p:nvSpPr>
        <p:spPr>
          <a:xfrm rot="16200000">
            <a:off x="3943562" y="1915266"/>
            <a:ext cx="247535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Democratic Socialism</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
        <p:nvSpPr>
          <p:cNvPr id="65" name="TextBox 64">
            <a:extLst>
              <a:ext uri="{FF2B5EF4-FFF2-40B4-BE49-F238E27FC236}">
                <a16:creationId xmlns:a16="http://schemas.microsoft.com/office/drawing/2014/main" id="{5A03254E-7707-7B42-A9B7-6BE53097BA22}"/>
              </a:ext>
            </a:extLst>
          </p:cNvPr>
          <p:cNvSpPr txBox="1"/>
          <p:nvPr/>
        </p:nvSpPr>
        <p:spPr>
          <a:xfrm>
            <a:off x="5554557" y="3290689"/>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050" i="1" u="none" strike="noStrike" kern="1200" cap="none" spc="0" normalizeH="0" baseline="0" noProof="0" dirty="0">
                <a:ln>
                  <a:noFill/>
                </a:ln>
                <a:solidFill>
                  <a:srgbClr val="54301A"/>
                </a:solidFill>
                <a:effectLst/>
                <a:uLnTx/>
                <a:uFillTx/>
                <a:latin typeface="Avenir Book" panose="02000503020000020003" pitchFamily="2" charset="0"/>
                <a:ea typeface=""/>
                <a:cs typeface=""/>
              </a:rPr>
              <a:t>Pressure for Good Leads to the Invisible Synergy</a:t>
            </a:r>
          </a:p>
        </p:txBody>
      </p:sp>
      <p:grpSp>
        <p:nvGrpSpPr>
          <p:cNvPr id="74" name="Group 73">
            <a:extLst>
              <a:ext uri="{FF2B5EF4-FFF2-40B4-BE49-F238E27FC236}">
                <a16:creationId xmlns:a16="http://schemas.microsoft.com/office/drawing/2014/main" id="{9B714304-14B7-2F49-8DC8-29A1ACB83E11}"/>
              </a:ext>
            </a:extLst>
          </p:cNvPr>
          <p:cNvGrpSpPr/>
          <p:nvPr/>
        </p:nvGrpSpPr>
        <p:grpSpPr>
          <a:xfrm>
            <a:off x="1046461" y="1207700"/>
            <a:ext cx="1899939" cy="1583023"/>
            <a:chOff x="1046461" y="853850"/>
            <a:chExt cx="1899939" cy="1583023"/>
          </a:xfrm>
        </p:grpSpPr>
        <p:cxnSp>
          <p:nvCxnSpPr>
            <p:cNvPr id="37" name="Straight Connector 36">
              <a:extLst>
                <a:ext uri="{FF2B5EF4-FFF2-40B4-BE49-F238E27FC236}">
                  <a16:creationId xmlns:a16="http://schemas.microsoft.com/office/drawing/2014/main" id="{894FA851-E455-7848-86C8-E35F7C0BC53A}"/>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879C2F-827F-C842-8040-C6F8128A4238}"/>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E7CDED7-B3EC-6243-A7F2-F4E40099C08E}"/>
                </a:ext>
              </a:extLst>
            </p:cNvPr>
            <p:cNvCxnSpPr>
              <a:cxnSpLocks/>
            </p:cNvCxnSpPr>
            <p:nvPr/>
          </p:nvCxnSpPr>
          <p:spPr>
            <a:xfrm flipH="1">
              <a:off x="1911897" y="2436873"/>
              <a:ext cx="10345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6284E7C3-E273-4241-BCD0-A6E5AFEFBCD0}"/>
              </a:ext>
            </a:extLst>
          </p:cNvPr>
          <p:cNvGrpSpPr/>
          <p:nvPr/>
        </p:nvGrpSpPr>
        <p:grpSpPr>
          <a:xfrm>
            <a:off x="1563293" y="1379924"/>
            <a:ext cx="1563389" cy="1583023"/>
            <a:chOff x="1046461" y="853850"/>
            <a:chExt cx="1563389" cy="1583023"/>
          </a:xfrm>
        </p:grpSpPr>
        <p:cxnSp>
          <p:nvCxnSpPr>
            <p:cNvPr id="82" name="Straight Connector 81">
              <a:extLst>
                <a:ext uri="{FF2B5EF4-FFF2-40B4-BE49-F238E27FC236}">
                  <a16:creationId xmlns:a16="http://schemas.microsoft.com/office/drawing/2014/main" id="{6EA42C9D-50A8-E04C-B7D3-9FE69ED41035}"/>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E793A15-AD41-8944-9EF8-6FAEF2D03A0E}"/>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2D06CAB-CE30-9E4E-B15B-AE5E554C9693}"/>
                </a:ext>
              </a:extLst>
            </p:cNvPr>
            <p:cNvCxnSpPr>
              <a:cxnSpLocks/>
            </p:cNvCxnSpPr>
            <p:nvPr/>
          </p:nvCxnSpPr>
          <p:spPr>
            <a:xfrm flipH="1">
              <a:off x="1395065" y="2436873"/>
              <a:ext cx="1209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B077B953-B585-654C-9A20-76890067E0ED}"/>
              </a:ext>
            </a:extLst>
          </p:cNvPr>
          <p:cNvGrpSpPr/>
          <p:nvPr/>
        </p:nvGrpSpPr>
        <p:grpSpPr>
          <a:xfrm>
            <a:off x="1911897" y="1551697"/>
            <a:ext cx="1398740" cy="1583023"/>
            <a:chOff x="567278" y="853850"/>
            <a:chExt cx="1398740" cy="1583023"/>
          </a:xfrm>
        </p:grpSpPr>
        <p:cxnSp>
          <p:nvCxnSpPr>
            <p:cNvPr id="89" name="Straight Connector 88">
              <a:extLst>
                <a:ext uri="{FF2B5EF4-FFF2-40B4-BE49-F238E27FC236}">
                  <a16:creationId xmlns:a16="http://schemas.microsoft.com/office/drawing/2014/main" id="{C88CFE48-CB97-884A-BC4B-14DE2BEECD3D}"/>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12B71EA-9919-A744-8036-D7CF795C5585}"/>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664E43-354B-B54E-A0B3-071E9F3B4551}"/>
                </a:ext>
              </a:extLst>
            </p:cNvPr>
            <p:cNvCxnSpPr>
              <a:cxnSpLocks/>
            </p:cNvCxnSpPr>
            <p:nvPr/>
          </p:nvCxnSpPr>
          <p:spPr>
            <a:xfrm flipH="1">
              <a:off x="567278" y="2436873"/>
              <a:ext cx="13987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1DC40D3D-3674-4743-9998-C25ED645634B}"/>
              </a:ext>
            </a:extLst>
          </p:cNvPr>
          <p:cNvGrpSpPr/>
          <p:nvPr/>
        </p:nvGrpSpPr>
        <p:grpSpPr>
          <a:xfrm>
            <a:off x="6663925" y="1245170"/>
            <a:ext cx="1899940" cy="1583023"/>
            <a:chOff x="1046461" y="853850"/>
            <a:chExt cx="1899940" cy="1583023"/>
          </a:xfrm>
        </p:grpSpPr>
        <p:cxnSp>
          <p:nvCxnSpPr>
            <p:cNvPr id="95" name="Straight Connector 94">
              <a:extLst>
                <a:ext uri="{FF2B5EF4-FFF2-40B4-BE49-F238E27FC236}">
                  <a16:creationId xmlns:a16="http://schemas.microsoft.com/office/drawing/2014/main" id="{C221C171-F1ED-7647-AEA3-1886BF30075F}"/>
                </a:ext>
              </a:extLst>
            </p:cNvPr>
            <p:cNvCxnSpPr>
              <a:cxnSpLocks/>
            </p:cNvCxnSpPr>
            <p:nvPr/>
          </p:nvCxnSpPr>
          <p:spPr>
            <a:xfrm>
              <a:off x="1046461" y="853850"/>
              <a:ext cx="18999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865DC4B-A7D6-D842-9892-F171029FAA9D}"/>
                </a:ext>
              </a:extLst>
            </p:cNvPr>
            <p:cNvCxnSpPr>
              <a:cxnSpLocks/>
            </p:cNvCxnSpPr>
            <p:nvPr/>
          </p:nvCxnSpPr>
          <p:spPr>
            <a:xfrm>
              <a:off x="294640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29FF1A-7627-7D43-91E4-50D9C3BD2AAC}"/>
                </a:ext>
              </a:extLst>
            </p:cNvPr>
            <p:cNvCxnSpPr>
              <a:cxnSpLocks/>
            </p:cNvCxnSpPr>
            <p:nvPr/>
          </p:nvCxnSpPr>
          <p:spPr>
            <a:xfrm flipH="1">
              <a:off x="2488311" y="2436873"/>
              <a:ext cx="4580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6C39CF3B-E78F-234E-81B1-8E48D2CA5148}"/>
              </a:ext>
            </a:extLst>
          </p:cNvPr>
          <p:cNvGrpSpPr/>
          <p:nvPr/>
        </p:nvGrpSpPr>
        <p:grpSpPr>
          <a:xfrm>
            <a:off x="7180757" y="1417394"/>
            <a:ext cx="1563389" cy="1583023"/>
            <a:chOff x="1046461" y="853850"/>
            <a:chExt cx="1563389" cy="1583023"/>
          </a:xfrm>
        </p:grpSpPr>
        <p:cxnSp>
          <p:nvCxnSpPr>
            <p:cNvPr id="99" name="Straight Connector 98">
              <a:extLst>
                <a:ext uri="{FF2B5EF4-FFF2-40B4-BE49-F238E27FC236}">
                  <a16:creationId xmlns:a16="http://schemas.microsoft.com/office/drawing/2014/main" id="{7598F369-9333-8B40-AF3E-7C13A716C805}"/>
                </a:ext>
              </a:extLst>
            </p:cNvPr>
            <p:cNvCxnSpPr>
              <a:cxnSpLocks/>
            </p:cNvCxnSpPr>
            <p:nvPr/>
          </p:nvCxnSpPr>
          <p:spPr>
            <a:xfrm>
              <a:off x="1046461" y="853850"/>
              <a:ext cx="1557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5CD94C0-8CBE-C94C-8F44-DA45361FE6FE}"/>
                </a:ext>
              </a:extLst>
            </p:cNvPr>
            <p:cNvCxnSpPr>
              <a:cxnSpLocks/>
            </p:cNvCxnSpPr>
            <p:nvPr/>
          </p:nvCxnSpPr>
          <p:spPr>
            <a:xfrm>
              <a:off x="26098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FD224D3-4882-1443-AD02-41CFB88E0DCF}"/>
                </a:ext>
              </a:extLst>
            </p:cNvPr>
            <p:cNvCxnSpPr>
              <a:cxnSpLocks/>
            </p:cNvCxnSpPr>
            <p:nvPr/>
          </p:nvCxnSpPr>
          <p:spPr>
            <a:xfrm flipH="1">
              <a:off x="1971479" y="2436873"/>
              <a:ext cx="6327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8CD1ED3E-E913-9E4C-B3F1-94B75F1EEB3E}"/>
              </a:ext>
            </a:extLst>
          </p:cNvPr>
          <p:cNvGrpSpPr/>
          <p:nvPr/>
        </p:nvGrpSpPr>
        <p:grpSpPr>
          <a:xfrm>
            <a:off x="8008544" y="1589167"/>
            <a:ext cx="919557" cy="1583023"/>
            <a:chOff x="1046461" y="853850"/>
            <a:chExt cx="919557" cy="1583023"/>
          </a:xfrm>
        </p:grpSpPr>
        <p:cxnSp>
          <p:nvCxnSpPr>
            <p:cNvPr id="103" name="Straight Connector 102">
              <a:extLst>
                <a:ext uri="{FF2B5EF4-FFF2-40B4-BE49-F238E27FC236}">
                  <a16:creationId xmlns:a16="http://schemas.microsoft.com/office/drawing/2014/main" id="{01284BCB-8C72-834B-9C0B-B52EE990608F}"/>
                </a:ext>
              </a:extLst>
            </p:cNvPr>
            <p:cNvCxnSpPr>
              <a:cxnSpLocks/>
            </p:cNvCxnSpPr>
            <p:nvPr/>
          </p:nvCxnSpPr>
          <p:spPr>
            <a:xfrm>
              <a:off x="1046461" y="853850"/>
              <a:ext cx="917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E593626-6D27-304B-BBA9-BA7FB1D45E82}"/>
                </a:ext>
              </a:extLst>
            </p:cNvPr>
            <p:cNvCxnSpPr>
              <a:cxnSpLocks/>
            </p:cNvCxnSpPr>
            <p:nvPr/>
          </p:nvCxnSpPr>
          <p:spPr>
            <a:xfrm>
              <a:off x="1962150" y="853850"/>
              <a:ext cx="0" cy="1583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67DE037B-AB6D-E548-BD28-EA8FE11289C0}"/>
                </a:ext>
              </a:extLst>
            </p:cNvPr>
            <p:cNvCxnSpPr>
              <a:cxnSpLocks/>
            </p:cNvCxnSpPr>
            <p:nvPr/>
          </p:nvCxnSpPr>
          <p:spPr>
            <a:xfrm flipH="1">
              <a:off x="1143692" y="2436873"/>
              <a:ext cx="82232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71A69B94-1A0A-2041-A03F-1F1ACAF67A38}"/>
              </a:ext>
            </a:extLst>
          </p:cNvPr>
          <p:cNvPicPr>
            <a:picLocks noChangeAspect="1"/>
          </p:cNvPicPr>
          <p:nvPr/>
        </p:nvPicPr>
        <p:blipFill>
          <a:blip r:embed="rId4"/>
          <a:stretch>
            <a:fillRect/>
          </a:stretch>
        </p:blipFill>
        <p:spPr>
          <a:xfrm>
            <a:off x="4475875" y="5377383"/>
            <a:ext cx="520700" cy="622300"/>
          </a:xfrm>
          <a:prstGeom prst="rect">
            <a:avLst/>
          </a:prstGeom>
        </p:spPr>
      </p:pic>
      <p:sp>
        <p:nvSpPr>
          <p:cNvPr id="25" name="TextBox 24">
            <a:extLst>
              <a:ext uri="{FF2B5EF4-FFF2-40B4-BE49-F238E27FC236}">
                <a16:creationId xmlns:a16="http://schemas.microsoft.com/office/drawing/2014/main" id="{B16C0EA3-C7B6-EEA9-FBB8-2C8F1381DC37}"/>
              </a:ext>
            </a:extLst>
          </p:cNvPr>
          <p:cNvSpPr txBox="1"/>
          <p:nvPr/>
        </p:nvSpPr>
        <p:spPr>
          <a:xfrm>
            <a:off x="3454001" y="4261757"/>
            <a:ext cx="1799848" cy="1115626"/>
          </a:xfrm>
          <a:prstGeom prst="rect">
            <a:avLst/>
          </a:prstGeom>
          <a:noFill/>
        </p:spPr>
        <p:txBody>
          <a:bodyPr wrap="square" rtlCol="0">
            <a:spAutoFit/>
          </a:bodyPr>
          <a:lstStyle/>
          <a:p>
            <a:pPr algn="ctr" defTabSz="457200" fontAlgn="auto">
              <a:lnSpc>
                <a:spcPts val="1540"/>
              </a:lnSpc>
              <a:spcBef>
                <a:spcPts val="300"/>
              </a:spcBef>
              <a:spcAft>
                <a:spcPts val="0"/>
              </a:spcAft>
            </a:pPr>
            <a:r>
              <a:rPr lang="en-US" sz="1400" dirty="0">
                <a:solidFill>
                  <a:srgbClr val="54301A"/>
                </a:solidFill>
                <a:latin typeface="Avenir Book" panose="02000503020000020003" pitchFamily="2" charset="0"/>
                <a:ea typeface=""/>
                <a:cs typeface=""/>
              </a:rPr>
              <a:t>Radical Policy</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Reject capitalism.</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Embrace democratic socialism.</a:t>
            </a:r>
            <a:br>
              <a:rPr lang="en-US" sz="1000" dirty="0">
                <a:solidFill>
                  <a:prstClr val="black"/>
                </a:solidFill>
                <a:latin typeface="Avenir Book" panose="02000503020000020003" pitchFamily="2" charset="0"/>
                <a:ea typeface=""/>
                <a:cs typeface=""/>
              </a:rPr>
            </a:br>
            <a:r>
              <a:rPr lang="en-US" sz="1000" dirty="0">
                <a:solidFill>
                  <a:prstClr val="black"/>
                </a:solidFill>
                <a:latin typeface="Avenir Book" panose="02000503020000020003" pitchFamily="2" charset="0"/>
                <a:ea typeface=""/>
                <a:cs typeface=""/>
              </a:rPr>
              <a:t>• The common good</a:t>
            </a:r>
          </a:p>
        </p:txBody>
      </p:sp>
      <p:sp>
        <p:nvSpPr>
          <p:cNvPr id="3" name="Rectangle 2">
            <a:extLst>
              <a:ext uri="{FF2B5EF4-FFF2-40B4-BE49-F238E27FC236}">
                <a16:creationId xmlns:a16="http://schemas.microsoft.com/office/drawing/2014/main" id="{001EE9B5-AEE8-135C-9661-6A39057AC8D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TextBox 3">
            <a:extLst>
              <a:ext uri="{FF2B5EF4-FFF2-40B4-BE49-F238E27FC236}">
                <a16:creationId xmlns:a16="http://schemas.microsoft.com/office/drawing/2014/main" id="{26C2D153-A4BB-A5E6-2867-8AEE75E160E4}"/>
              </a:ext>
            </a:extLst>
          </p:cNvPr>
          <p:cNvSpPr txBox="1"/>
          <p:nvPr/>
        </p:nvSpPr>
        <p:spPr>
          <a:xfrm>
            <a:off x="306922" y="3604941"/>
            <a:ext cx="1977154"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Capitalism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Private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Top-Down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Individuals at Risk</a:t>
            </a:r>
          </a:p>
        </p:txBody>
      </p:sp>
      <p:sp>
        <p:nvSpPr>
          <p:cNvPr id="20" name="TextBox 19">
            <a:extLst>
              <a:ext uri="{FF2B5EF4-FFF2-40B4-BE49-F238E27FC236}">
                <a16:creationId xmlns:a16="http://schemas.microsoft.com/office/drawing/2014/main" id="{045B7E2A-3414-A0C5-10A1-BA3832E046C6}"/>
              </a:ext>
            </a:extLst>
          </p:cNvPr>
          <p:cNvSpPr txBox="1"/>
          <p:nvPr/>
        </p:nvSpPr>
        <p:spPr>
          <a:xfrm>
            <a:off x="1831561" y="3830598"/>
            <a:ext cx="1774588"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Profit</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Unhealthy Communities</a:t>
            </a:r>
          </a:p>
        </p:txBody>
      </p:sp>
      <p:sp>
        <p:nvSpPr>
          <p:cNvPr id="21" name="TextBox 20">
            <a:extLst>
              <a:ext uri="{FF2B5EF4-FFF2-40B4-BE49-F238E27FC236}">
                <a16:creationId xmlns:a16="http://schemas.microsoft.com/office/drawing/2014/main" id="{781D0849-9336-ABFA-4EF0-9E878113C75F}"/>
              </a:ext>
            </a:extLst>
          </p:cNvPr>
          <p:cNvSpPr txBox="1"/>
          <p:nvPr/>
        </p:nvSpPr>
        <p:spPr>
          <a:xfrm>
            <a:off x="5939811" y="3611128"/>
            <a:ext cx="2964975" cy="786754"/>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
                <a:cs typeface=""/>
              </a:rPr>
              <a:t>Six Core Cube: Democratic Socialism</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Cooperative Ownership</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Participatory Governance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Social Safeguards</a:t>
            </a:r>
          </a:p>
        </p:txBody>
      </p:sp>
      <p:sp>
        <p:nvSpPr>
          <p:cNvPr id="22" name="TextBox 21">
            <a:extLst>
              <a:ext uri="{FF2B5EF4-FFF2-40B4-BE49-F238E27FC236}">
                <a16:creationId xmlns:a16="http://schemas.microsoft.com/office/drawing/2014/main" id="{FA788A39-A2C5-027D-FA7B-C6DE64F3C210}"/>
              </a:ext>
            </a:extLst>
          </p:cNvPr>
          <p:cNvSpPr txBox="1"/>
          <p:nvPr/>
        </p:nvSpPr>
        <p:spPr>
          <a:xfrm>
            <a:off x="7560698" y="3841961"/>
            <a:ext cx="1604291" cy="555921"/>
          </a:xfrm>
          <a:prstGeom prst="rect">
            <a:avLst/>
          </a:prstGeom>
          <a:noFill/>
        </p:spPr>
        <p:txBody>
          <a:bodyPr wrap="square" rtlCol="0">
            <a:spAutoFit/>
          </a:bodyPr>
          <a:lstStyle/>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Production for Use</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Sustainable Growth</a:t>
            </a:r>
          </a:p>
          <a:p>
            <a:pPr marL="228600" marR="0" lvl="0" indent="-228600" algn="l" defTabSz="457200" rtl="0" eaLnBrk="1" fontAlgn="auto" latinLnBrk="0" hangingPunct="1">
              <a:lnSpc>
                <a:spcPts val="1040"/>
              </a:lnSpc>
              <a:spcBef>
                <a:spcPts val="300"/>
              </a:spcBef>
              <a:spcAft>
                <a:spcPts val="0"/>
              </a:spcAft>
              <a:buClrTx/>
              <a:buSzTx/>
              <a:buFont typeface="+mj-lt"/>
              <a:buAutoNum type="arabicPeriod" startAt="4"/>
              <a:tabLst/>
              <a:defRPr/>
            </a:pPr>
            <a:r>
              <a:rPr kumimoji="0" lang="en-US" sz="900" u="none" strike="noStrike" kern="1200" cap="none" spc="0" normalizeH="0" baseline="0" noProof="0" dirty="0">
                <a:ln>
                  <a:noFill/>
                </a:ln>
                <a:solidFill>
                  <a:prstClr val="black"/>
                </a:solidFill>
                <a:effectLst/>
                <a:uLnTx/>
                <a:uFillTx/>
                <a:latin typeface="Avenir Book" panose="02000503020000020003" pitchFamily="2" charset="0"/>
                <a:ea typeface=""/>
                <a:cs typeface=""/>
              </a:rPr>
              <a:t>Healthy Communities</a:t>
            </a:r>
          </a:p>
        </p:txBody>
      </p:sp>
      <p:sp>
        <p:nvSpPr>
          <p:cNvPr id="33" name="Rectangle 32">
            <a:extLst>
              <a:ext uri="{FF2B5EF4-FFF2-40B4-BE49-F238E27FC236}">
                <a16:creationId xmlns:a16="http://schemas.microsoft.com/office/drawing/2014/main" id="{CC7349FE-625E-7FAD-18F0-2FC834D7B4C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Capitalism versus Democratic Socialism</a:t>
            </a:r>
          </a:p>
        </p:txBody>
      </p:sp>
      <p:cxnSp>
        <p:nvCxnSpPr>
          <p:cNvPr id="36" name="Straight Connector 35">
            <a:extLst>
              <a:ext uri="{FF2B5EF4-FFF2-40B4-BE49-F238E27FC236}">
                <a16:creationId xmlns:a16="http://schemas.microsoft.com/office/drawing/2014/main" id="{64A9865E-2929-6319-4D8A-483477DB11C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6EB572-CF17-F221-4714-010AFA3B6C8D}"/>
              </a:ext>
            </a:extLst>
          </p:cNvPr>
          <p:cNvCxnSpPr>
            <a:cxnSpLocks/>
          </p:cNvCxnSpPr>
          <p:nvPr/>
        </p:nvCxnSpPr>
        <p:spPr>
          <a:xfrm>
            <a:off x="4475875" y="698655"/>
            <a:ext cx="0" cy="338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7">
            <a:extLst>
              <a:ext uri="{FF2B5EF4-FFF2-40B4-BE49-F238E27FC236}">
                <a16:creationId xmlns:a16="http://schemas.microsoft.com/office/drawing/2014/main" id="{A85DE038-A5F6-306E-04CB-E2DC286441E7}"/>
              </a:ext>
            </a:extLst>
          </p:cNvPr>
          <p:cNvSpPr txBox="1"/>
          <p:nvPr/>
        </p:nvSpPr>
        <p:spPr>
          <a:xfrm>
            <a:off x="-459876" y="353619"/>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 Theory: Capitalism versus Democratic Socialism </a:t>
            </a:r>
          </a:p>
        </p:txBody>
      </p:sp>
    </p:spTree>
    <p:extLst>
      <p:ext uri="{BB962C8B-B14F-4D97-AF65-F5344CB8AC3E}">
        <p14:creationId xmlns:p14="http://schemas.microsoft.com/office/powerpoint/2010/main" val="227054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xEl>
                                              <p:pRg st="2" end="2"/>
                                            </p:txEl>
                                          </p:spTgt>
                                        </p:tgtEl>
                                        <p:attrNameLst>
                                          <p:attrName>style.visibility</p:attrName>
                                        </p:attrNameLst>
                                      </p:cBhvr>
                                      <p:to>
                                        <p:strVal val="visible"/>
                                      </p:to>
                                    </p:set>
                                    <p:animEffect transition="in" filter="fade">
                                      <p:cBhvr>
                                        <p:cTn id="7" dur="20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0E9918-D6FF-8044-9132-EF5483C4A2D6}"/>
              </a:ext>
            </a:extLst>
          </p:cNvPr>
          <p:cNvPicPr>
            <a:picLocks noChangeAspect="1"/>
          </p:cNvPicPr>
          <p:nvPr/>
        </p:nvPicPr>
        <p:blipFill>
          <a:blip r:embed="rId3"/>
          <a:stretch>
            <a:fillRect/>
          </a:stretch>
        </p:blipFill>
        <p:spPr>
          <a:xfrm>
            <a:off x="818147" y="509588"/>
            <a:ext cx="7744032" cy="6004319"/>
          </a:xfrm>
          <a:prstGeom prst="rect">
            <a:avLst/>
          </a:prstGeom>
        </p:spPr>
      </p:pic>
      <p:sp>
        <p:nvSpPr>
          <p:cNvPr id="3" name="Rectangle 2">
            <a:extLst>
              <a:ext uri="{FF2B5EF4-FFF2-40B4-BE49-F238E27FC236}">
                <a16:creationId xmlns:a16="http://schemas.microsoft.com/office/drawing/2014/main" id="{73C9A3D3-19C9-0ACE-CBEC-B0C4E1F3C79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Economic Well-Being from Different Perspectives</a:t>
            </a:r>
          </a:p>
        </p:txBody>
      </p:sp>
      <p:cxnSp>
        <p:nvCxnSpPr>
          <p:cNvPr id="4" name="Straight Connector 3">
            <a:extLst>
              <a:ext uri="{FF2B5EF4-FFF2-40B4-BE49-F238E27FC236}">
                <a16:creationId xmlns:a16="http://schemas.microsoft.com/office/drawing/2014/main" id="{49476A77-2F1E-2BD0-0374-46D2B4394BA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F1DA823-C7E7-EBE7-282E-F88D818871B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22679429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6</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8_Globe">
  <a:themeElements>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4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4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4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4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4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4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4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4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6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62261</TotalTime>
  <Words>6028</Words>
  <Application>Microsoft Macintosh PowerPoint</Application>
  <PresentationFormat>On-screen Show (4:3)</PresentationFormat>
  <Paragraphs>1326</Paragraphs>
  <Slides>80</Slides>
  <Notes>78</Notes>
  <HiddenSlides>0</HiddenSlides>
  <MMClips>4</MMClips>
  <ScaleCrop>false</ScaleCrop>
  <HeadingPairs>
    <vt:vector size="6" baseType="variant">
      <vt:variant>
        <vt:lpstr>Fonts Used</vt:lpstr>
      </vt:variant>
      <vt:variant>
        <vt:i4>13</vt:i4>
      </vt:variant>
      <vt:variant>
        <vt:lpstr>Theme</vt:lpstr>
      </vt:variant>
      <vt:variant>
        <vt:i4>23</vt:i4>
      </vt:variant>
      <vt:variant>
        <vt:lpstr>Slide Titles</vt:lpstr>
      </vt:variant>
      <vt:variant>
        <vt:i4>80</vt:i4>
      </vt:variant>
    </vt:vector>
  </HeadingPairs>
  <TitlesOfParts>
    <vt:vector size="116" baseType="lpstr">
      <vt:lpstr>ＭＳ Ｐゴシック</vt:lpstr>
      <vt:lpstr>American Typewriter</vt:lpstr>
      <vt:lpstr>Arial</vt:lpstr>
      <vt:lpstr>Avenir Black</vt:lpstr>
      <vt:lpstr>Avenir Book</vt:lpstr>
      <vt:lpstr>Ayuthaya</vt:lpstr>
      <vt:lpstr>Calibri</vt:lpstr>
      <vt:lpstr>Comic Sans MS</vt:lpstr>
      <vt:lpstr>Helvetica Neue</vt:lpstr>
      <vt:lpstr>Helvetica Neue Regular</vt:lpstr>
      <vt:lpstr>Tw Cen MT</vt:lpstr>
      <vt:lpstr>Verdana</vt:lpstr>
      <vt:lpstr>Wingdings</vt:lpstr>
      <vt:lpstr>Globe</vt:lpstr>
      <vt:lpstr>6_Globe</vt:lpstr>
      <vt:lpstr>1_Blank Presentation</vt:lpstr>
      <vt:lpstr>4_Default Design</vt:lpstr>
      <vt:lpstr>4_Office Theme</vt:lpstr>
      <vt:lpstr>8_Globe</vt:lpstr>
      <vt:lpstr>6_Default Design</vt:lpstr>
      <vt:lpstr>8_Default Design</vt:lpstr>
      <vt:lpstr>26_Default Design</vt:lpstr>
      <vt:lpstr>20_Default Design</vt:lpstr>
      <vt:lpstr>22_Default Design</vt:lpstr>
      <vt:lpstr>29_Default Design</vt:lpstr>
      <vt:lpstr>32_Default Design</vt:lpstr>
      <vt:lpstr>Office Theme</vt:lpstr>
      <vt:lpstr>5_Office Theme</vt:lpstr>
      <vt:lpstr>2_Office Theme</vt:lpstr>
      <vt:lpstr>8_Office Theme</vt:lpstr>
      <vt:lpstr>19_Blank Presentation</vt:lpstr>
      <vt:lpstr>11_Blank Presentation</vt:lpstr>
      <vt:lpstr>9_Blank Presentation</vt:lpstr>
      <vt:lpstr>3_Office Theme</vt:lpstr>
      <vt:lpstr>4_Blank Presentation</vt:lpstr>
      <vt:lpstr>66_Default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1523</cp:revision>
  <cp:lastPrinted>2020-09-15T23:29:22Z</cp:lastPrinted>
  <dcterms:created xsi:type="dcterms:W3CDTF">2011-12-26T19:41:55Z</dcterms:created>
  <dcterms:modified xsi:type="dcterms:W3CDTF">2024-07-02T17:22:01Z</dcterms:modified>
  <cp:category/>
</cp:coreProperties>
</file>