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9.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1.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2.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theme/theme14.xml" ContentType="application/vnd.openxmlformats-officedocument.theme+xml"/>
  <Override PartName="/ppt/slideLayouts/slideLayout120.xml" ContentType="application/vnd.openxmlformats-officedocument.presentationml.slideLayout+xml"/>
  <Override PartName="/ppt/theme/theme15.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6.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7.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2" r:id="rId2"/>
    <p:sldMasterId id="2147485301" r:id="rId3"/>
    <p:sldMasterId id="2147485303" r:id="rId4"/>
    <p:sldMasterId id="2147485316" r:id="rId5"/>
    <p:sldMasterId id="2147485329" r:id="rId6"/>
    <p:sldMasterId id="2147485355" r:id="rId7"/>
    <p:sldMasterId id="2147485497" r:id="rId8"/>
    <p:sldMasterId id="2147485537" r:id="rId9"/>
    <p:sldMasterId id="2147485562" r:id="rId10"/>
    <p:sldMasterId id="2147485575" r:id="rId11"/>
    <p:sldMasterId id="2147485600" r:id="rId12"/>
    <p:sldMasterId id="2147485612" r:id="rId13"/>
    <p:sldMasterId id="2147485640" r:id="rId14"/>
    <p:sldMasterId id="2147485642" r:id="rId15"/>
    <p:sldMasterId id="2147485674" r:id="rId16"/>
    <p:sldMasterId id="2147485720" r:id="rId17"/>
    <p:sldMasterId id="2147485732" r:id="rId18"/>
  </p:sldMasterIdLst>
  <p:notesMasterIdLst>
    <p:notesMasterId r:id="rId79"/>
  </p:notesMasterIdLst>
  <p:handoutMasterIdLst>
    <p:handoutMasterId r:id="rId80"/>
  </p:handoutMasterIdLst>
  <p:sldIdLst>
    <p:sldId id="2568" r:id="rId19"/>
    <p:sldId id="2909" r:id="rId20"/>
    <p:sldId id="2912" r:id="rId21"/>
    <p:sldId id="2908" r:id="rId22"/>
    <p:sldId id="2907" r:id="rId23"/>
    <p:sldId id="1536" r:id="rId24"/>
    <p:sldId id="259" r:id="rId25"/>
    <p:sldId id="4239" r:id="rId26"/>
    <p:sldId id="1626" r:id="rId27"/>
    <p:sldId id="4215" r:id="rId28"/>
    <p:sldId id="2033" r:id="rId29"/>
    <p:sldId id="2035" r:id="rId30"/>
    <p:sldId id="2039" r:id="rId31"/>
    <p:sldId id="2040" r:id="rId32"/>
    <p:sldId id="2072" r:id="rId33"/>
    <p:sldId id="4216" r:id="rId34"/>
    <p:sldId id="2038" r:id="rId35"/>
    <p:sldId id="2042" r:id="rId36"/>
    <p:sldId id="3655" r:id="rId37"/>
    <p:sldId id="2043" r:id="rId38"/>
    <p:sldId id="2074" r:id="rId39"/>
    <p:sldId id="1576" r:id="rId40"/>
    <p:sldId id="1628" r:id="rId41"/>
    <p:sldId id="1625" r:id="rId42"/>
    <p:sldId id="1580" r:id="rId43"/>
    <p:sldId id="4231" r:id="rId44"/>
    <p:sldId id="2069" r:id="rId45"/>
    <p:sldId id="1578" r:id="rId46"/>
    <p:sldId id="1579" r:id="rId47"/>
    <p:sldId id="2068" r:id="rId48"/>
    <p:sldId id="4236" r:id="rId49"/>
    <p:sldId id="4220" r:id="rId50"/>
    <p:sldId id="4219" r:id="rId51"/>
    <p:sldId id="1638" r:id="rId52"/>
    <p:sldId id="4237" r:id="rId53"/>
    <p:sldId id="2044" r:id="rId54"/>
    <p:sldId id="2048" r:id="rId55"/>
    <p:sldId id="3652" r:id="rId56"/>
    <p:sldId id="2049" r:id="rId57"/>
    <p:sldId id="2051" r:id="rId58"/>
    <p:sldId id="4221" r:id="rId59"/>
    <p:sldId id="4238" r:id="rId60"/>
    <p:sldId id="2921" r:id="rId61"/>
    <p:sldId id="4225" r:id="rId62"/>
    <p:sldId id="1627" r:id="rId63"/>
    <p:sldId id="2063" r:id="rId64"/>
    <p:sldId id="4232" r:id="rId65"/>
    <p:sldId id="1614" r:id="rId66"/>
    <p:sldId id="1620" r:id="rId67"/>
    <p:sldId id="1616" r:id="rId68"/>
    <p:sldId id="4223" r:id="rId69"/>
    <p:sldId id="2061" r:id="rId70"/>
    <p:sldId id="2062" r:id="rId71"/>
    <p:sldId id="2037" r:id="rId72"/>
    <p:sldId id="1495" r:id="rId73"/>
    <p:sldId id="4226" r:id="rId74"/>
    <p:sldId id="2046" r:id="rId75"/>
    <p:sldId id="4229" r:id="rId76"/>
    <p:sldId id="4227" r:id="rId77"/>
    <p:sldId id="277" r:id="rId78"/>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5mlAGQWS99ktC1ze47kvsw==" hashData="2yCXYS5rYxQ4MLqK30lD8jwAHcYuH9DgGWGrUOkomvRWHytjkJjGr84WTD1QlNB2ZFDZynUUx3PkE1V8LRkIL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9F6F5"/>
    <a:srgbClr val="FCFBF6"/>
    <a:srgbClr val="B04FC6"/>
    <a:srgbClr val="B24FC6"/>
    <a:srgbClr val="000000"/>
    <a:srgbClr val="492817"/>
    <a:srgbClr val="E70808"/>
    <a:srgbClr val="FFFFFF"/>
    <a:srgbClr val="3A2012"/>
    <a:srgbClr val="8E48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041"/>
    <p:restoredTop sz="79932" autoAdjust="0"/>
  </p:normalViewPr>
  <p:slideViewPr>
    <p:cSldViewPr snapToGrid="0">
      <p:cViewPr varScale="1">
        <p:scale>
          <a:sx n="101" d="100"/>
          <a:sy n="101" d="100"/>
        </p:scale>
        <p:origin x="2024" y="184"/>
      </p:cViewPr>
      <p:guideLst>
        <p:guide orient="horz" pos="2160"/>
        <p:guide pos="2880"/>
      </p:guideLst>
    </p:cSldViewPr>
  </p:slideViewPr>
  <p:notesTextViewPr>
    <p:cViewPr>
      <p:scale>
        <a:sx n="90" d="100"/>
        <a:sy n="90" d="100"/>
      </p:scale>
      <p:origin x="0" y="0"/>
    </p:cViewPr>
  </p:notesTextViewPr>
  <p:sorterViewPr>
    <p:cViewPr>
      <p:scale>
        <a:sx n="1" d="1"/>
        <a:sy n="1" d="1"/>
      </p:scale>
      <p:origin x="0" y="0"/>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tableStyles" Target="tableStyles.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slide" Target="slides/slide35.xml"/><Relationship Id="rId58" Type="http://schemas.openxmlformats.org/officeDocument/2006/relationships/slide" Target="slides/slide40.xml"/><Relationship Id="rId74" Type="http://schemas.openxmlformats.org/officeDocument/2006/relationships/slide" Target="slides/slide56.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viewProps" Target="viewProps.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7" Type="http://schemas.openxmlformats.org/officeDocument/2006/relationships/slideMaster" Target="slideMasters/slideMaster7.xml"/><Relationship Id="rId71" Type="http://schemas.openxmlformats.org/officeDocument/2006/relationships/slide" Target="slides/slide53.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43643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639149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7</a:t>
            </a:fld>
            <a:endParaRPr lang="en-US" dirty="0"/>
          </a:p>
        </p:txBody>
      </p:sp>
    </p:spTree>
    <p:extLst>
      <p:ext uri="{BB962C8B-B14F-4D97-AF65-F5344CB8AC3E}">
        <p14:creationId xmlns:p14="http://schemas.microsoft.com/office/powerpoint/2010/main" val="667051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77005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1664365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10</a:t>
            </a:fld>
            <a:endParaRPr lang="en-US" dirty="0">
              <a:solidFill>
                <a:srgbClr val="000000"/>
              </a:solidFill>
            </a:endParaRPr>
          </a:p>
        </p:txBody>
      </p:sp>
    </p:spTree>
    <p:extLst>
      <p:ext uri="{BB962C8B-B14F-4D97-AF65-F5344CB8AC3E}">
        <p14:creationId xmlns:p14="http://schemas.microsoft.com/office/powerpoint/2010/main" val="2186675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11</a:t>
            </a:fld>
            <a:endParaRPr lang="en-US" dirty="0"/>
          </a:p>
        </p:txBody>
      </p:sp>
    </p:spTree>
    <p:extLst>
      <p:ext uri="{BB962C8B-B14F-4D97-AF65-F5344CB8AC3E}">
        <p14:creationId xmlns:p14="http://schemas.microsoft.com/office/powerpoint/2010/main" val="2464283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5E300-B69F-B449-55AE-CAD4F273F983}"/>
            </a:ext>
          </a:extLst>
        </p:cNvPr>
        <p:cNvGrpSpPr/>
        <p:nvPr/>
      </p:nvGrpSpPr>
      <p:grpSpPr>
        <a:xfrm>
          <a:off x="0" y="0"/>
          <a:ext cx="0" cy="0"/>
          <a:chOff x="0" y="0"/>
          <a:chExt cx="0" cy="0"/>
        </a:xfrm>
      </p:grpSpPr>
    </p:spTree>
    <p:extLst>
      <p:ext uri="{BB962C8B-B14F-4D97-AF65-F5344CB8AC3E}">
        <p14:creationId xmlns:p14="http://schemas.microsoft.com/office/powerpoint/2010/main" val="1132884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069B5CA-83CD-6D6B-37DF-68580DB90DF7}"/>
              </a:ext>
            </a:extLst>
          </p:cNvPr>
          <p:cNvSpPr>
            <a:spLocks noGrp="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D232D9A0-EDBA-A24B-B14E-1C80FA9B8EDD}" type="slidenum">
              <a:rPr lang="en-US">
                <a:solidFill>
                  <a:prstClr val="black"/>
                </a:solidFill>
              </a:rPr>
              <a:pPr/>
              <a:t>19</a:t>
            </a:fld>
            <a:endParaRPr lang="en-US" dirty="0">
              <a:solidFill>
                <a:prstClr val="black"/>
              </a:solidFill>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899414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192805E-8A11-684A-9127-5AE040E6D929}" type="slidenum">
              <a:rPr kumimoji="0" lang="en-US" sz="1200" u="none" strike="noStrike" kern="1200" cap="none" spc="0" normalizeH="0" baseline="0" noProof="0">
                <a:ln>
                  <a:noFill/>
                </a:ln>
                <a:solidFill>
                  <a:prstClr val="black"/>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21</a:t>
            </a:fld>
            <a:endPar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charset="0"/>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3044491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22</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555247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23</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950683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24</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292640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25</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217472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26</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647114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27</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442947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28</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964799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29</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580401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465F9E-A4A9-474B-8413-27FB3D216AEB}" type="slidenum">
              <a:rPr lang="en-US" sz="1200">
                <a:solidFill>
                  <a:srgbClr val="000000"/>
                </a:solidFill>
                <a:latin typeface="Avenir Book" panose="02000503020000020003" pitchFamily="2" charset="0"/>
              </a:rPr>
              <a:pPr eaLnBrk="1" hangingPunct="1"/>
              <a:t>30</a:t>
            </a:fld>
            <a:endParaRPr lang="en-US" sz="1200" dirty="0">
              <a:solidFill>
                <a:srgbClr val="000000"/>
              </a:solidFill>
              <a:latin typeface="Avenir Book" panose="02000503020000020003" pitchFamily="2"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55365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424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0B833-5AD3-1C64-DEFD-16FAFF052AC8}"/>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97E8256E-D086-1833-E513-FF078007BF3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3082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FA71-14FB-265E-4CEE-8AADA0A08AF8}"/>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F677CC5B-7E44-05E4-272A-18AE118B76F8}"/>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CAFDD98C-AC51-1AD5-55C7-73BC9D16F57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16818460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20921DB-DB4E-99B9-2F4A-496C1714340A}"/>
              </a:ext>
            </a:extLst>
          </p:cNvPr>
          <p:cNvSpPr>
            <a:spLocks noGrp="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9096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37</a:t>
            </a:fld>
            <a:endParaRPr lang="en-US" dirty="0"/>
          </a:p>
        </p:txBody>
      </p:sp>
    </p:spTree>
    <p:extLst>
      <p:ext uri="{BB962C8B-B14F-4D97-AF65-F5344CB8AC3E}">
        <p14:creationId xmlns:p14="http://schemas.microsoft.com/office/powerpoint/2010/main" val="28622075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38</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41436889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39</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3430516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40</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38547535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6CE4C-6B2C-C7E4-1A5A-C0D20F8430EA}"/>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7E3F4EFC-F54E-7105-9994-3D45B031DB5D}"/>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2B0923B9-E0B2-F114-099A-07D74B0D73A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941244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D0B8B-C50E-F01D-8357-9C1EA121C9E8}"/>
            </a:ext>
          </a:extLst>
        </p:cNvPr>
        <p:cNvGrpSpPr/>
        <p:nvPr/>
      </p:nvGrpSpPr>
      <p:grpSpPr>
        <a:xfrm>
          <a:off x="0" y="0"/>
          <a:ext cx="0" cy="0"/>
          <a:chOff x="0" y="0"/>
          <a:chExt cx="0" cy="0"/>
        </a:xfrm>
      </p:grpSpPr>
      <p:sp>
        <p:nvSpPr>
          <p:cNvPr id="220161" name="Rectangle 7">
            <a:extLst>
              <a:ext uri="{FF2B5EF4-FFF2-40B4-BE49-F238E27FC236}">
                <a16:creationId xmlns:a16="http://schemas.microsoft.com/office/drawing/2014/main" id="{1BA0E24D-8A86-9E50-B15E-98D09381DE97}"/>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Avenir Medium" charset="0"/>
                <a:cs typeface="Avenir Medium" charset="0"/>
              </a:rPr>
              <a:pPr eaLnBrk="1" hangingPunct="1"/>
              <a:t>42</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20162" name="Rectangle 2">
            <a:extLst>
              <a:ext uri="{FF2B5EF4-FFF2-40B4-BE49-F238E27FC236}">
                <a16:creationId xmlns:a16="http://schemas.microsoft.com/office/drawing/2014/main" id="{2CFFF13A-D252-E420-45D3-90FA591517C0}"/>
              </a:ext>
            </a:extLst>
          </p:cNvPr>
          <p:cNvSpPr>
            <a:spLocks noGrp="1" noRot="1" noChangeAspect="1" noChangeArrowheads="1" noTextEdit="1"/>
          </p:cNvSpPr>
          <p:nvPr>
            <p:ph type="sldImg"/>
          </p:nvPr>
        </p:nvSpPr>
        <p:spPr>
          <a:xfrm>
            <a:off x="1177925" y="696913"/>
            <a:ext cx="4641850" cy="3481387"/>
          </a:xfrm>
          <a:ln/>
        </p:spPr>
      </p:sp>
      <p:sp>
        <p:nvSpPr>
          <p:cNvPr id="220163" name="Rectangle 3">
            <a:extLst>
              <a:ext uri="{FF2B5EF4-FFF2-40B4-BE49-F238E27FC236}">
                <a16:creationId xmlns:a16="http://schemas.microsoft.com/office/drawing/2014/main" id="{C579AFB6-5170-FD8C-4A44-BFAD12A42B1B}"/>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41938509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4A86-FA90-6615-503E-C6E5CEF52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6153C-86CB-830D-2738-907655A7E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952A0-4E5A-2FB1-F23D-B21E97F2DD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5A7785-33F8-6CB1-B657-7128642CF4E6}"/>
              </a:ext>
            </a:extLst>
          </p:cNvPr>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44</a:t>
            </a:fld>
            <a:endParaRPr lang="en-US" dirty="0">
              <a:solidFill>
                <a:srgbClr val="000000"/>
              </a:solidFill>
            </a:endParaRPr>
          </a:p>
        </p:txBody>
      </p:sp>
    </p:spTree>
    <p:extLst>
      <p:ext uri="{BB962C8B-B14F-4D97-AF65-F5344CB8AC3E}">
        <p14:creationId xmlns:p14="http://schemas.microsoft.com/office/powerpoint/2010/main" val="2627324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45</a:t>
            </a:fld>
            <a:endParaRPr lang="en-US" dirty="0">
              <a:solidFill>
                <a:srgbClr val="000000"/>
              </a:solidFill>
            </a:endParaRPr>
          </a:p>
        </p:txBody>
      </p:sp>
    </p:spTree>
    <p:extLst>
      <p:ext uri="{BB962C8B-B14F-4D97-AF65-F5344CB8AC3E}">
        <p14:creationId xmlns:p14="http://schemas.microsoft.com/office/powerpoint/2010/main" val="354912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47</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5657919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DA3F7F9F-6AE2-6343-814C-DD80218E25E3}" type="slidenum">
              <a:rPr lang="en-US" sz="1200" b="0">
                <a:solidFill>
                  <a:srgbClr val="000000"/>
                </a:solidFill>
                <a:latin typeface="Avenir Book" panose="02000503020000020003" pitchFamily="2" charset="0"/>
                <a:ea typeface="Helvetica Neue"/>
                <a:cs typeface="Helvetica Neue"/>
              </a:rPr>
              <a:pPr eaLnBrk="1" hangingPunct="1"/>
              <a:t>48</a:t>
            </a:fld>
            <a:endParaRPr lang="en-US" sz="1200" b="0" dirty="0">
              <a:solidFill>
                <a:srgbClr val="000000"/>
              </a:solidFill>
              <a:latin typeface="Avenir Book" panose="02000503020000020003" pitchFamily="2" charset="0"/>
              <a:ea typeface="Helvetica Neue"/>
              <a:cs typeface="Helvetica Neue"/>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667797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EDD122D8-9663-9C4D-BFFA-E5842306E2B0}" type="slidenum">
              <a:rPr lang="en-US">
                <a:solidFill>
                  <a:srgbClr val="000000"/>
                </a:solidFill>
              </a:rPr>
              <a:pPr/>
              <a:t>49</a:t>
            </a:fld>
            <a:endParaRPr lang="en-US" dirty="0">
              <a:solidFill>
                <a:srgbClr val="000000"/>
              </a:solidFill>
            </a:endParaRPr>
          </a:p>
        </p:txBody>
      </p:sp>
      <p:sp>
        <p:nvSpPr>
          <p:cNvPr id="70659" name="Rectangle 2"/>
          <p:cNvSpPr>
            <a:spLocks noGrp="1" noRot="1" noChangeAspect="1" noChangeArrowheads="1" noTextEdit="1"/>
          </p:cNvSpPr>
          <p:nvPr>
            <p:ph type="sldImg"/>
          </p:nvPr>
        </p:nvSpPr>
        <p:spPr>
          <a:xfrm>
            <a:off x="1177925" y="695325"/>
            <a:ext cx="4643438" cy="3482975"/>
          </a:xfrm>
          <a:ln/>
        </p:spPr>
      </p:sp>
      <p:sp>
        <p:nvSpPr>
          <p:cNvPr id="7066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12014560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8BB43C-C868-4B49-97A7-3FE40A3C25EC}" type="slidenum">
              <a:rPr lang="en-US" sz="1200">
                <a:solidFill>
                  <a:srgbClr val="000000"/>
                </a:solidFill>
                <a:latin typeface="Avenir Book" panose="02000503020000020003" pitchFamily="2" charset="0"/>
                <a:ea typeface="Avenir Medium" charset="0"/>
                <a:cs typeface="Avenir Medium" charset="0"/>
              </a:rPr>
              <a:pPr eaLnBrk="1" hangingPunct="1"/>
              <a:t>50</a:t>
            </a:fld>
            <a:endParaRPr lang="en-US" sz="1200" dirty="0">
              <a:solidFill>
                <a:srgbClr val="000000"/>
              </a:solidFill>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7656503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572B6-3B4F-8A40-D8BB-FCBA0A8E9C71}"/>
            </a:ext>
          </a:extLst>
        </p:cNvPr>
        <p:cNvGrpSpPr/>
        <p:nvPr/>
      </p:nvGrpSpPr>
      <p:grpSpPr>
        <a:xfrm>
          <a:off x="0" y="0"/>
          <a:ext cx="0" cy="0"/>
          <a:chOff x="0" y="0"/>
          <a:chExt cx="0" cy="0"/>
        </a:xfrm>
      </p:grpSpPr>
      <p:sp>
        <p:nvSpPr>
          <p:cNvPr id="220161" name="Rectangle 7">
            <a:extLst>
              <a:ext uri="{FF2B5EF4-FFF2-40B4-BE49-F238E27FC236}">
                <a16:creationId xmlns:a16="http://schemas.microsoft.com/office/drawing/2014/main" id="{81430968-7423-8092-21A9-E84AA6CB262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a:extLst>
              <a:ext uri="{FF2B5EF4-FFF2-40B4-BE49-F238E27FC236}">
                <a16:creationId xmlns:a16="http://schemas.microsoft.com/office/drawing/2014/main" id="{669A8944-FA78-932F-F660-BB0DE891451F}"/>
              </a:ext>
            </a:extLst>
          </p:cNvPr>
          <p:cNvSpPr>
            <a:spLocks noGrp="1" noRot="1" noChangeAspect="1" noChangeArrowheads="1" noTextEdit="1"/>
          </p:cNvSpPr>
          <p:nvPr>
            <p:ph type="sldImg"/>
          </p:nvPr>
        </p:nvSpPr>
        <p:spPr>
          <a:xfrm>
            <a:off x="1177925" y="696913"/>
            <a:ext cx="4641850" cy="3481387"/>
          </a:xfrm>
          <a:ln/>
        </p:spPr>
      </p:sp>
      <p:sp>
        <p:nvSpPr>
          <p:cNvPr id="220163" name="Rectangle 3">
            <a:extLst>
              <a:ext uri="{FF2B5EF4-FFF2-40B4-BE49-F238E27FC236}">
                <a16:creationId xmlns:a16="http://schemas.microsoft.com/office/drawing/2014/main" id="{A85F28CB-B8BB-9860-730A-21161C8ACB69}"/>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3993179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52</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5575947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53</a:t>
            </a:fld>
            <a:endParaRPr kumimoji="0" lang="en-US" sz="1200" b="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6956422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Helvetica Neue Regular"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Helvetica Neue Regular" charset="0"/>
              <a:ea typeface="ＭＳ Ｐゴシック" pitchFamily="-106" charset="-128"/>
            </a:endParaRPr>
          </a:p>
        </p:txBody>
      </p:sp>
    </p:spTree>
    <p:extLst>
      <p:ext uri="{BB962C8B-B14F-4D97-AF65-F5344CB8AC3E}">
        <p14:creationId xmlns:p14="http://schemas.microsoft.com/office/powerpoint/2010/main" val="12654909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80DA5-6330-37CF-8FEC-1F981E3BF1CB}"/>
            </a:ext>
          </a:extLst>
        </p:cNvPr>
        <p:cNvGrpSpPr/>
        <p:nvPr/>
      </p:nvGrpSpPr>
      <p:grpSpPr>
        <a:xfrm>
          <a:off x="0" y="0"/>
          <a:ext cx="0" cy="0"/>
          <a:chOff x="0" y="0"/>
          <a:chExt cx="0" cy="0"/>
        </a:xfrm>
      </p:grpSpPr>
    </p:spTree>
    <p:extLst>
      <p:ext uri="{BB962C8B-B14F-4D97-AF65-F5344CB8AC3E}">
        <p14:creationId xmlns:p14="http://schemas.microsoft.com/office/powerpoint/2010/main" val="19130427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2763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58</a:t>
            </a:fld>
            <a:endParaRPr lang="en-US" dirty="0"/>
          </a:p>
        </p:txBody>
      </p:sp>
    </p:spTree>
    <p:extLst>
      <p:ext uri="{BB962C8B-B14F-4D97-AF65-F5344CB8AC3E}">
        <p14:creationId xmlns:p14="http://schemas.microsoft.com/office/powerpoint/2010/main" val="33594648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F62F-4DF2-5BBB-6086-95CB13AC2ECD}"/>
            </a:ext>
          </a:extLst>
        </p:cNvPr>
        <p:cNvGrpSpPr/>
        <p:nvPr/>
      </p:nvGrpSpPr>
      <p:grpSpPr>
        <a:xfrm>
          <a:off x="0" y="0"/>
          <a:ext cx="0" cy="0"/>
          <a:chOff x="0" y="0"/>
          <a:chExt cx="0" cy="0"/>
        </a:xfrm>
      </p:grpSpPr>
      <p:sp>
        <p:nvSpPr>
          <p:cNvPr id="70658" name="Rectangle 7">
            <a:extLst>
              <a:ext uri="{FF2B5EF4-FFF2-40B4-BE49-F238E27FC236}">
                <a16:creationId xmlns:a16="http://schemas.microsoft.com/office/drawing/2014/main" id="{69EA3099-C2EA-7F95-4648-AB61F5E12EBB}"/>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DD122D8-9663-9C4D-BFFA-E5842306E2B0}"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70659" name="Rectangle 2">
            <a:extLst>
              <a:ext uri="{FF2B5EF4-FFF2-40B4-BE49-F238E27FC236}">
                <a16:creationId xmlns:a16="http://schemas.microsoft.com/office/drawing/2014/main" id="{421E9CFF-54B5-D9F2-A6E5-FE1101B00F2E}"/>
              </a:ext>
            </a:extLst>
          </p:cNvPr>
          <p:cNvSpPr>
            <a:spLocks noGrp="1" noRot="1" noChangeAspect="1" noChangeArrowheads="1" noTextEdit="1"/>
          </p:cNvSpPr>
          <p:nvPr>
            <p:ph type="sldImg"/>
          </p:nvPr>
        </p:nvSpPr>
        <p:spPr>
          <a:xfrm>
            <a:off x="1177925" y="695325"/>
            <a:ext cx="4643438" cy="3482975"/>
          </a:xfrm>
          <a:ln/>
        </p:spPr>
      </p:sp>
      <p:sp>
        <p:nvSpPr>
          <p:cNvPr id="70660" name="Rectangle 3">
            <a:extLst>
              <a:ext uri="{FF2B5EF4-FFF2-40B4-BE49-F238E27FC236}">
                <a16:creationId xmlns:a16="http://schemas.microsoft.com/office/drawing/2014/main" id="{B7471375-3507-7E56-1353-3C5F070E4C23}"/>
              </a:ext>
            </a:extLst>
          </p:cNvPr>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20277215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84B1985-1251-304A-8740-248AE3457190}"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48F234DC-9E23-1442-96F7-A97D139B502B}"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AE913F99-277B-3A40-BD92-F885C85E77F7}"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B4266743-AB09-3F4A-A971-977242EA0372}"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E2AE00E6-FEAE-AD48-A6F8-687FBBA649BD}"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7B501870-B538-184C-940B-B3753F6BFEE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754622D-35B3-684C-98EB-3BCE859B45D0}"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41EC6976-CAAB-084C-9798-7D8A0DC27BDD}"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5718F3C-C19B-934C-A3D5-19C26FD083B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173D446D-876F-B849-941F-DE20F002E9C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53093C-6CD8-A94F-80F1-31415137E05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A64D2BF-5F2B-6F4A-930C-1C00B458100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A84C55E-9A25-7548-97DE-3CBA7B74712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227793F-AF23-2847-BA4F-7731297DC55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90879A3-E875-8C4D-8AF4-418777A4DEB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E78498FF-1F2C-584D-9941-B545EE3BEDC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980C4E1A-8025-0B4C-9CB7-825C17C1255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98F7159C-CB9E-224D-9DCF-DA00C916BAA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C20B49C-29F2-C246-A40A-E591F5567C5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8B9CAE4-8EC6-6A4A-AF46-BF234DBFF80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93EC023-838E-904E-806C-01BBE8DE2CC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93B534D-DCC0-8F48-8041-7D08FE91619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D50C6C7-384B-F54F-ABFD-3301480F3C2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CAAFA2-28A3-CC4D-A1CE-D06B4BD9A9F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D29601-73F3-CA42-8FFA-5D45555A8E7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A70A4F-196C-8542-8C3C-5832895413A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5EA4D71-D2E6-AB4B-BE0F-10EA59D399A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DBAEC33-7420-D64A-9F44-84D5E19A532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144A63D-A54B-4C41-9479-A837D765699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04F2181-FDBE-C64C-904B-F6F09D22628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911802-953B-FB4D-818E-F8299C0A118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13791A-042F-4741-BB5D-3ACE97992AD6}"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8796ED-191F-3446-8B37-07E07BC3F38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3F90A-FE57-7A47-BD31-A3DE0D6E665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E761B89-B9F2-3F44-8C86-3F365548EC1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162481-9F22-FF4E-88C8-3614555B646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69BD-C235-BA48-B5D2-831888833C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AE415D-B0AC-6D4B-B0F3-AE1E66CECE0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C864EC6-356C-F14E-9C98-6130770765F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0DCDC-06C9-6F43-832B-286CEFDABEB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196D20D-4B1E-2C41-AAFD-CB42010DAB2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80FD68A-BAF5-1045-B927-884562A0F59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A2B966-F592-7D4C-B354-B4E9B6E0A73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97B8B0-8C12-004C-AB12-73574BB21A9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990790-FA2D-2D4E-BE1B-FDDDC7D9B04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9DAC77-DA0C-9841-B4C7-CCD4C3DD78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6D228FB-1E84-A546-96F4-9C4E6A734A7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162481-9F22-FF4E-88C8-3614555B646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69BD-C235-BA48-B5D2-831888833C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AE415D-B0AC-6D4B-B0F3-AE1E66CECE0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C864EC6-356C-F14E-9C98-6130770765F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0DCDC-06C9-6F43-832B-286CEFDABEB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196D20D-4B1E-2C41-AAFD-CB42010DAB2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80FD68A-BAF5-1045-B927-884562A0F59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A2B966-F592-7D4C-B354-B4E9B6E0A73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97B8B0-8C12-004C-AB12-73574BB21A9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990790-FA2D-2D4E-BE1B-FDDDC7D9B04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9DAC77-DA0C-9841-B4C7-CCD4C3DD78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6D228FB-1E84-A546-96F4-9C4E6A734A7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1A2FCBB9-B23C-6F44-AF90-3DB73D2169F1}"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B391419-4631-954D-A589-75A7418AB3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201257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66700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9261266"/>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81153753"/>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28881200"/>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7929535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71217757"/>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36452354"/>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53059815"/>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5095771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5273443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4467141"/>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F475A87C-C641-4444-AACF-9102C38FD62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6083C34D-FEC5-324D-BCF8-807CD02905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14101035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3B5B5104-B463-6A41-91D2-A55E1740185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28CB196-CD54-1B44-9D90-FE2D976972D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424615310"/>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FC8DB7FA-34D1-0A43-BB45-25DE7D7600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68E196A-4E3F-EE4C-893D-4919BB801D4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08697948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00BE2004-1175-534D-ABFC-1CFFE065D014}"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EFD59C2-387E-7240-B451-E2DDBE85C0C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234746068"/>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33AAA0A5-421E-CE47-9436-57AAD4B9936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A654408-AA4A-4845-8AE1-8FB55F691BFF}"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7034587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554763D7-63C3-434C-8C53-891C2D86A3C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C4BFBB11-7C3A-E748-A3BE-2A33CAD58972}"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153926361"/>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C358D577-EE32-C846-9CCC-40DEBC007F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30C7439D-BFFE-F14C-8832-F0BDA95B155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30206431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8F3CB678-DCB2-694D-BE83-EDDD1C59778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8D8B3D76-75E3-9147-BB4D-373A613505A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475839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E6BFE38F-DA1C-D443-892D-836F882B9D68}"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4EE9E83A-4AD7-0E4B-A573-98618DACD68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51733495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A736E2F4-C883-954D-AC51-379D007CAF3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07F4DE3E-9669-BC45-A86F-812FF0308CA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331754419"/>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6E1C109-8290-0841-B7D8-02F2C69BCDF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94E29F2B-501A-D54F-A419-33B68EB736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643704193"/>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4090364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0781138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6624904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7041279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1280737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94076558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68647848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29574565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17254243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76704718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7877984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2405545529"/>
      </p:ext>
    </p:extLst>
  </p:cSld>
  <p:clrMapOvr>
    <a:masterClrMapping/>
  </p:clrMapOvr>
  <p:transition spd="slow"/>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1550252396"/>
      </p:ext>
    </p:extLst>
  </p:cSld>
  <p:clrMapOvr>
    <a:masterClrMapping/>
  </p:clrMapOvr>
  <p:transition spd="slow"/>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5203171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9557810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04785688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44097819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04901659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9484882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33678386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2047572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653115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1119335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89954685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5DD18AB1-9A28-4E4A-9414-BD23F83D1BE4}"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B0E1715-0148-4E4A-8715-F9A2C4091A0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3584220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5304892-B807-5F4C-8FAE-DD2AE45993D5}"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A7F312-572F-AB41-8711-4849A7135DB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76114550"/>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642754BF-8C0C-9446-B7A6-5E8D949CB84D}"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CB9722F-ECA8-7444-838D-2C3ECD3013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9670662"/>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270258B2-508B-464E-B072-C5C608353337}"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4E5F49-A8F8-DC42-BE0F-0B9AF75FBC0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69893933"/>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B2FFFB93-141E-B44F-B2F1-C9FE5F73302F}"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5997777-F7BB-8844-8201-55B19482B22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070924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1C49F8F2-99CC-DF49-918C-2C58E6953C0F}"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B2E692B3-68EA-6C4C-AB4D-592370CADE1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0585213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250B0F0-A169-894D-87BF-DCEFD6D4AEFC}"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BFA315BF-1FC6-D94F-9600-BD482A7F27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3054807"/>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DB12C30E-6BB0-354C-9C94-F072A2881EFF}"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B59080E-DA74-3A47-80D9-0B109BF6D5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0097453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49CDFBC-A2A2-3D44-8D90-430C4EA4DCE3}"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AD6AA30-A7C5-0242-ABD8-A28D560040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6640174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FA49C951-AB97-B645-9296-672AF586FF1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413D0FC-A80C-6049-B5B3-E90C6924024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72637723"/>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3B8AAA6-5A01-D74B-B1FB-A1C310711FE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2FB9350-1529-5648-9B38-107F5923A3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98499966"/>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3209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840729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64953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982632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539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835118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334887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41795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516469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530707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7760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4.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5.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6.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7.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6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9.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1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11.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4.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12.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5.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theme" Target="../theme/theme13.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19.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2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16.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7.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5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theme" Target="../theme/theme18.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51202" name="Group 2"/>
          <p:cNvGrpSpPr>
            <a:grpSpLocks/>
          </p:cNvGrpSpPr>
          <p:nvPr/>
        </p:nvGrpSpPr>
        <p:grpSpPr bwMode="auto">
          <a:xfrm>
            <a:off x="1588" y="0"/>
            <a:ext cx="9148762" cy="6851650"/>
            <a:chOff x="1" y="0"/>
            <a:chExt cx="5763" cy="4316"/>
          </a:xfrm>
        </p:grpSpPr>
        <p:sp>
          <p:nvSpPr>
            <p:cNvPr id="42291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51211" name="Group 6"/>
            <p:cNvGrpSpPr>
              <a:grpSpLocks/>
            </p:cNvGrpSpPr>
            <p:nvPr/>
          </p:nvGrpSpPr>
          <p:grpSpPr bwMode="auto">
            <a:xfrm>
              <a:off x="288" y="0"/>
              <a:ext cx="5098" cy="4316"/>
              <a:chOff x="288" y="0"/>
              <a:chExt cx="5098" cy="4316"/>
            </a:xfrm>
          </p:grpSpPr>
          <p:sp>
            <p:nvSpPr>
              <p:cNvPr id="422919"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0"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1"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2"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3"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4"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5"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6"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7"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8"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9"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0"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1"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422932"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3"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4"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5"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6"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7"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8"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9"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40"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1"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2"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51223" name="Group 31"/>
            <p:cNvGrpSpPr>
              <a:grpSpLocks/>
            </p:cNvGrpSpPr>
            <p:nvPr/>
          </p:nvGrpSpPr>
          <p:grpSpPr bwMode="auto">
            <a:xfrm>
              <a:off x="1" y="392"/>
              <a:ext cx="5758" cy="1571"/>
              <a:chOff x="1" y="392"/>
              <a:chExt cx="5758" cy="1571"/>
            </a:xfrm>
          </p:grpSpPr>
          <p:sp>
            <p:nvSpPr>
              <p:cNvPr id="42294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49"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50"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51"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2952"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3"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4"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D61F656E-11DA-D74D-B2D0-8B4194B072E2}" type="slidenum">
              <a:rPr lang="en-US" smtClean="0"/>
              <a:pPr>
                <a:defRPr/>
              </a:pPr>
              <a:t>‹#›</a:t>
            </a:fld>
            <a:endParaRPr lang="en-US" dirty="0"/>
          </a:p>
        </p:txBody>
      </p:sp>
      <p:sp>
        <p:nvSpPr>
          <p:cNvPr id="422955"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8675" name="Rectangle 3"/>
          <p:cNvSpPr>
            <a:spLocks noGrp="1" noChangeArrowheads="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515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i="0">
                <a:latin typeface="Avenir Book" panose="02000503020000020003" pitchFamily="2" charset="0"/>
              </a:defRPr>
            </a:lvl1pPr>
          </a:lstStyle>
          <a:p>
            <a:pPr>
              <a:defRPr/>
            </a:pPr>
            <a:endParaRPr lang="en-US" dirty="0">
              <a:solidFill>
                <a:srgbClr val="000000"/>
              </a:solidFill>
              <a:ea typeface=""/>
              <a:cs typeface=""/>
            </a:endParaRPr>
          </a:p>
        </p:txBody>
      </p:sp>
      <p:sp>
        <p:nvSpPr>
          <p:cNvPr id="30515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i="0">
                <a:latin typeface="Avenir Book" panose="02000503020000020003" pitchFamily="2" charset="0"/>
              </a:defRPr>
            </a:lvl1pPr>
          </a:lstStyle>
          <a:p>
            <a:pPr>
              <a:defRPr/>
            </a:pPr>
            <a:endParaRPr lang="en-US" dirty="0">
              <a:solidFill>
                <a:srgbClr val="000000"/>
              </a:solidFill>
              <a:ea typeface=""/>
              <a:cs typeface=""/>
            </a:endParaRPr>
          </a:p>
        </p:txBody>
      </p:sp>
      <p:sp>
        <p:nvSpPr>
          <p:cNvPr id="30515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i="0">
                <a:latin typeface="Avenir Book" panose="02000503020000020003" pitchFamily="2" charset="0"/>
              </a:defRPr>
            </a:lvl1pPr>
          </a:lstStyle>
          <a:p>
            <a:pPr>
              <a:defRPr/>
            </a:pPr>
            <a:fld id="{571A56C6-D739-444E-8D69-7265677F00E6}" type="slidenum">
              <a:rPr lang="en-US" smtClean="0">
                <a:solidFill>
                  <a:srgbClr val="000000"/>
                </a:solidFill>
                <a:ea typeface=""/>
                <a:cs typeface=""/>
              </a:rPr>
              <a:pPr>
                <a:defRPr/>
              </a:pPr>
              <a:t>‹#›</a:t>
            </a:fld>
            <a:endParaRPr lang="en-US" dirty="0">
              <a:solidFill>
                <a:srgbClr val="000000"/>
              </a:solidFill>
              <a:ea typeface=""/>
              <a:cs typeface=""/>
            </a:endParaRPr>
          </a:p>
        </p:txBody>
      </p:sp>
    </p:spTree>
    <p:extLst>
      <p:ext uri="{BB962C8B-B14F-4D97-AF65-F5344CB8AC3E}">
        <p14:creationId xmlns:p14="http://schemas.microsoft.com/office/powerpoint/2010/main" val="27750923"/>
      </p:ext>
    </p:extLst>
  </p:cSld>
  <p:clrMap bg1="lt1" tx1="dk1" bg2="lt2" tx2="dk2" accent1="accent1" accent2="accent2" accent3="accent3" accent4="accent4" accent5="accent5" accent6="accent6" hlink="hlink" folHlink="folHlink"/>
  <p:sldLayoutIdLst>
    <p:sldLayoutId id="2147485302" r:id="rId1"/>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9000CBC9-D8EF-714A-9C9C-57FE7F179C9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31846034"/>
      </p:ext>
    </p:extLst>
  </p:cSld>
  <p:clrMap bg1="lt1" tx1="dk1" bg2="lt2" tx2="dk2" accent1="accent1" accent2="accent2" accent3="accent3" accent4="accent4" accent5="accent5" accent6="accent6" hlink="hlink" folHlink="folHlink"/>
  <p:sldLayoutIdLst>
    <p:sldLayoutId id="2147485304" r:id="rId1"/>
    <p:sldLayoutId id="2147485305" r:id="rId2"/>
    <p:sldLayoutId id="2147485306" r:id="rId3"/>
    <p:sldLayoutId id="2147485307" r:id="rId4"/>
    <p:sldLayoutId id="2147485308" r:id="rId5"/>
    <p:sldLayoutId id="2147485309" r:id="rId6"/>
    <p:sldLayoutId id="2147485310" r:id="rId7"/>
    <p:sldLayoutId id="2147485311" r:id="rId8"/>
    <p:sldLayoutId id="2147485312" r:id="rId9"/>
    <p:sldLayoutId id="2147485313" r:id="rId10"/>
    <p:sldLayoutId id="2147485314" r:id="rId11"/>
    <p:sldLayoutId id="2147485315"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smtClean="0">
                <a:latin typeface="Avenir Book" panose="02000503020000020003" pitchFamily="2" charset="0"/>
              </a:defRPr>
            </a:lvl1pPr>
          </a:lstStyle>
          <a:p>
            <a:pPr>
              <a:defRPr/>
            </a:pPr>
            <a:fld id="{27708028-B56F-604D-BD9E-88DDC5BE3D56}" type="slidenum">
              <a:rPr lang="en-US" smtClean="0">
                <a:solidFill>
                  <a:srgbClr val="000000"/>
                </a:solidFill>
                <a:ea typeface="ＭＳ Ｐゴシック" charset="0"/>
                <a:cs typeface="ＭＳ Ｐゴシック" charset="0"/>
              </a:rPr>
              <a:pPr>
                <a:def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8117246"/>
      </p:ext>
    </p:extLst>
  </p:cSld>
  <p:clrMap bg1="lt1" tx1="dk1" bg2="lt2" tx2="dk2" accent1="accent1" accent2="accent2" accent3="accent3" accent4="accent4" accent5="accent5" accent6="accent6" hlink="hlink" folHlink="folHlink"/>
  <p:sldLayoutIdLst>
    <p:sldLayoutId id="2147485317" r:id="rId1"/>
    <p:sldLayoutId id="2147485318" r:id="rId2"/>
    <p:sldLayoutId id="2147485319" r:id="rId3"/>
    <p:sldLayoutId id="2147485320" r:id="rId4"/>
    <p:sldLayoutId id="2147485321" r:id="rId5"/>
    <p:sldLayoutId id="2147485322" r:id="rId6"/>
    <p:sldLayoutId id="2147485323" r:id="rId7"/>
    <p:sldLayoutId id="2147485324" r:id="rId8"/>
    <p:sldLayoutId id="2147485325" r:id="rId9"/>
    <p:sldLayoutId id="2147485326" r:id="rId10"/>
    <p:sldLayoutId id="2147485327" r:id="rId11"/>
    <p:sldLayoutId id="2147485328"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pPr>
              <a:defRPr/>
            </a:pPr>
            <a:fld id="{B65F81AA-5553-0F47-A275-127D8A5747B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37436043"/>
      </p:ext>
    </p:extLst>
  </p:cSld>
  <p:clrMap bg1="lt1" tx1="dk1" bg2="lt2" tx2="dk2" accent1="accent1" accent2="accent2" accent3="accent3" accent4="accent4" accent5="accent5" accent6="accent6" hlink="hlink" folHlink="folHlink"/>
  <p:sldLayoutIdLst>
    <p:sldLayoutId id="2147485330" r:id="rId1"/>
    <p:sldLayoutId id="2147485331" r:id="rId2"/>
    <p:sldLayoutId id="2147485332" r:id="rId3"/>
    <p:sldLayoutId id="2147485333" r:id="rId4"/>
    <p:sldLayoutId id="2147485334" r:id="rId5"/>
    <p:sldLayoutId id="2147485335" r:id="rId6"/>
    <p:sldLayoutId id="2147485336" r:id="rId7"/>
    <p:sldLayoutId id="2147485337" r:id="rId8"/>
    <p:sldLayoutId id="2147485338" r:id="rId9"/>
    <p:sldLayoutId id="2147485339" r:id="rId10"/>
    <p:sldLayoutId id="2147485340" r:id="rId11"/>
    <p:sldLayoutId id="2147485341"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pPr>
              <a:defRPr/>
            </a:pPr>
            <a:fld id="{B65F81AA-5553-0F47-A275-127D8A5747B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54551645"/>
      </p:ext>
    </p:extLst>
  </p:cSld>
  <p:clrMap bg1="lt1" tx1="dk1" bg2="lt2" tx2="dk2" accent1="accent1" accent2="accent2" accent3="accent3" accent4="accent4" accent5="accent5" accent6="accent6" hlink="hlink" folHlink="folHlink"/>
  <p:sldLayoutIdLst>
    <p:sldLayoutId id="2147485356" r:id="rId1"/>
    <p:sldLayoutId id="2147485357" r:id="rId2"/>
    <p:sldLayoutId id="2147485358" r:id="rId3"/>
    <p:sldLayoutId id="2147485359" r:id="rId4"/>
    <p:sldLayoutId id="2147485360" r:id="rId5"/>
    <p:sldLayoutId id="2147485361" r:id="rId6"/>
    <p:sldLayoutId id="2147485362" r:id="rId7"/>
    <p:sldLayoutId id="2147485363" r:id="rId8"/>
    <p:sldLayoutId id="2147485364" r:id="rId9"/>
    <p:sldLayoutId id="2147485365" r:id="rId10"/>
    <p:sldLayoutId id="2147485366" r:id="rId11"/>
    <p:sldLayoutId id="2147485367"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49397506"/>
      </p:ext>
    </p:extLst>
  </p:cSld>
  <p:clrMap bg1="lt1" tx1="dk1" bg2="lt2" tx2="dk2" accent1="accent1" accent2="accent2" accent3="accent3" accent4="accent4" accent5="accent5" accent6="accent6" hlink="hlink" folHlink="folHlink"/>
  <p:sldLayoutIdLst>
    <p:sldLayoutId id="2147485498"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1A2FCBB9-B23C-6F44-AF90-3DB73D2169F1}"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DB391419-4631-954D-A589-75A7418AB32B}"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832483447"/>
      </p:ext>
    </p:extLst>
  </p:cSld>
  <p:clrMap bg1="lt1" tx1="dk1" bg2="lt2" tx2="dk2" accent1="accent1" accent2="accent2" accent3="accent3" accent4="accent4" accent5="accent5" accent6="accent6" hlink="hlink" folHlink="folHlink"/>
  <p:sldLayoutIdLst>
    <p:sldLayoutId id="2147485538" r:id="rId1"/>
    <p:sldLayoutId id="2147485539" r:id="rId2"/>
    <p:sldLayoutId id="2147485540" r:id="rId3"/>
    <p:sldLayoutId id="2147485541" r:id="rId4"/>
    <p:sldLayoutId id="2147485542" r:id="rId5"/>
    <p:sldLayoutId id="2147485543" r:id="rId6"/>
    <p:sldLayoutId id="2147485544" r:id="rId7"/>
    <p:sldLayoutId id="2147485545" r:id="rId8"/>
    <p:sldLayoutId id="2147485546" r:id="rId9"/>
    <p:sldLayoutId id="2147485547" r:id="rId10"/>
    <p:sldLayoutId id="21474855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14911598"/>
      </p:ext>
    </p:extLst>
  </p:cSld>
  <p:clrMap bg1="lt1" tx1="dk1" bg2="lt2" tx2="dk2" accent1="accent1" accent2="accent2" accent3="accent3" accent4="accent4" accent5="accent5" accent6="accent6" hlink="hlink" folHlink="folHlink"/>
  <p:sldLayoutIdLst>
    <p:sldLayoutId id="2147485563" r:id="rId1"/>
    <p:sldLayoutId id="2147485564" r:id="rId2"/>
    <p:sldLayoutId id="2147485565" r:id="rId3"/>
    <p:sldLayoutId id="2147485566" r:id="rId4"/>
    <p:sldLayoutId id="2147485567" r:id="rId5"/>
    <p:sldLayoutId id="2147485568" r:id="rId6"/>
    <p:sldLayoutId id="2147485569" r:id="rId7"/>
    <p:sldLayoutId id="2147485570" r:id="rId8"/>
    <p:sldLayoutId id="2147485571" r:id="rId9"/>
    <p:sldLayoutId id="2147485572" r:id="rId10"/>
    <p:sldLayoutId id="2147485573" r:id="rId11"/>
    <p:sldLayoutId id="2147485574"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83881121"/>
      </p:ext>
    </p:extLst>
  </p:cSld>
  <p:clrMap bg1="lt1" tx1="dk1" bg2="lt2" tx2="dk2" accent1="accent1" accent2="accent2" accent3="accent3" accent4="accent4" accent5="accent5" accent6="accent6" hlink="hlink" folHlink="folHlink"/>
  <p:sldLayoutIdLst>
    <p:sldLayoutId id="2147485576" r:id="rId1"/>
    <p:sldLayoutId id="2147485577" r:id="rId2"/>
    <p:sldLayoutId id="2147485578" r:id="rId3"/>
    <p:sldLayoutId id="2147485579" r:id="rId4"/>
    <p:sldLayoutId id="2147485580" r:id="rId5"/>
    <p:sldLayoutId id="2147485581" r:id="rId6"/>
    <p:sldLayoutId id="2147485582" r:id="rId7"/>
    <p:sldLayoutId id="2147485583" r:id="rId8"/>
    <p:sldLayoutId id="2147485584" r:id="rId9"/>
    <p:sldLayoutId id="2147485585" r:id="rId10"/>
    <p:sldLayoutId id="2147485586" r:id="rId11"/>
    <p:sldLayoutId id="2147485587"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Helvetica Neue" charset="0"/>
              </a:defRPr>
            </a:lvl1pPr>
          </a:lstStyle>
          <a:p>
            <a:pPr algn="ctr"/>
            <a:fld id="{2150B3A5-C02E-F841-B13D-B078A2C9F546}" type="datetime1">
              <a:rPr lang="en-US" smtClean="0">
                <a:solidFill>
                  <a:srgbClr val="000000"/>
                </a:solidFill>
                <a:ea typeface="ＭＳ Ｐゴシック" charset="0"/>
              </a:rPr>
              <a:pPr algn="ctr"/>
              <a:t>7/2/24</a:t>
            </a:fld>
            <a:endParaRPr lang="en-US" dirty="0">
              <a:solidFill>
                <a:srgbClr val="000000"/>
              </a:solidFill>
              <a:ea typeface="ＭＳ Ｐゴシック" charset="0"/>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charset="0"/>
                <a:cs typeface="Helvetica Neue"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Helvetica Neue" charset="0"/>
              </a:defRPr>
            </a:lvl1pPr>
          </a:lstStyle>
          <a:p>
            <a:fld id="{894B8E6A-DF06-AD4D-AD6C-51FC4C84F825}" type="slidenum">
              <a:rPr lang="en-US" smtClean="0">
                <a:solidFill>
                  <a:srgbClr val="000000"/>
                </a:solidFill>
                <a:ea typeface="ＭＳ Ｐゴシック" charset="0"/>
              </a:rPr>
              <a:pPr/>
              <a:t>‹#›</a:t>
            </a:fld>
            <a:endParaRPr lang="en-US" dirty="0">
              <a:solidFill>
                <a:srgbClr val="000000"/>
              </a:solidFill>
              <a:ea typeface="ＭＳ Ｐゴシック" charset="0"/>
            </a:endParaRPr>
          </a:p>
        </p:txBody>
      </p:sp>
    </p:spTree>
    <p:extLst>
      <p:ext uri="{BB962C8B-B14F-4D97-AF65-F5344CB8AC3E}">
        <p14:creationId xmlns:p14="http://schemas.microsoft.com/office/powerpoint/2010/main" val="373941091"/>
      </p:ext>
    </p:extLst>
  </p:cSld>
  <p:clrMap bg1="lt1" tx1="dk1" bg2="lt2" tx2="dk2" accent1="accent1" accent2="accent2" accent3="accent3" accent4="accent4" accent5="accent5" accent6="accent6" hlink="hlink" folHlink="folHlink"/>
  <p:sldLayoutIdLst>
    <p:sldLayoutId id="2147485601" r:id="rId1"/>
    <p:sldLayoutId id="2147485602" r:id="rId2"/>
    <p:sldLayoutId id="2147485603" r:id="rId3"/>
    <p:sldLayoutId id="2147485604" r:id="rId4"/>
    <p:sldLayoutId id="2147485605" r:id="rId5"/>
    <p:sldLayoutId id="2147485606" r:id="rId6"/>
    <p:sldLayoutId id="2147485607" r:id="rId7"/>
    <p:sldLayoutId id="2147485608" r:id="rId8"/>
    <p:sldLayoutId id="2147485609" r:id="rId9"/>
    <p:sldLayoutId id="2147485610" r:id="rId10"/>
    <p:sldLayoutId id="2147485611"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1247750696"/>
      </p:ext>
    </p:extLst>
  </p:cSld>
  <p:clrMap bg1="lt1" tx1="dk1" bg2="lt2" tx2="dk2" accent1="accent1" accent2="accent2" accent3="accent3" accent4="accent4" accent5="accent5" accent6="accent6" hlink="hlink" folHlink="folHlink"/>
  <p:sldLayoutIdLst>
    <p:sldLayoutId id="2147485613" r:id="rId1"/>
    <p:sldLayoutId id="2147485614" r:id="rId2"/>
    <p:sldLayoutId id="2147485615" r:id="rId3"/>
    <p:sldLayoutId id="2147485616" r:id="rId4"/>
    <p:sldLayoutId id="2147485617" r:id="rId5"/>
    <p:sldLayoutId id="2147485618" r:id="rId6"/>
    <p:sldLayoutId id="2147485619" r:id="rId7"/>
    <p:sldLayoutId id="2147485620" r:id="rId8"/>
    <p:sldLayoutId id="2147485621" r:id="rId9"/>
    <p:sldLayoutId id="2147485622" r:id="rId10"/>
    <p:sldLayoutId id="21474856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296846701"/>
      </p:ext>
    </p:extLst>
  </p:cSld>
  <p:clrMap bg1="lt1" tx1="dk1" bg2="lt2" tx2="dk2" accent1="accent1" accent2="accent2" accent3="accent3" accent4="accent4" accent5="accent5" accent6="accent6" hlink="hlink" folHlink="folHlink"/>
  <p:sldLayoutIdLst>
    <p:sldLayoutId id="2147485641"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3220173936"/>
      </p:ext>
    </p:extLst>
  </p:cSld>
  <p:clrMap bg1="lt1" tx1="dk1" bg2="lt2" tx2="dk2" accent1="accent1" accent2="accent2" accent3="accent3" accent4="accent4" accent5="accent5" accent6="accent6" hlink="hlink" folHlink="folHlink"/>
  <p:sldLayoutIdLst>
    <p:sldLayoutId id="2147485643"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1425717379"/>
      </p:ext>
    </p:extLst>
  </p:cSld>
  <p:clrMap bg1="lt1" tx1="dk1" bg2="lt2" tx2="dk2" accent1="accent1" accent2="accent2" accent3="accent3" accent4="accent4" accent5="accent5" accent6="accent6" hlink="hlink" folHlink="folHlink"/>
  <p:sldLayoutIdLst>
    <p:sldLayoutId id="2147485675" r:id="rId1"/>
    <p:sldLayoutId id="2147485676" r:id="rId2"/>
    <p:sldLayoutId id="2147485677" r:id="rId3"/>
    <p:sldLayoutId id="2147485678" r:id="rId4"/>
    <p:sldLayoutId id="2147485679" r:id="rId5"/>
    <p:sldLayoutId id="2147485680" r:id="rId6"/>
    <p:sldLayoutId id="2147485681" r:id="rId7"/>
    <p:sldLayoutId id="2147485682" r:id="rId8"/>
    <p:sldLayoutId id="2147485683" r:id="rId9"/>
    <p:sldLayoutId id="2147485684" r:id="rId10"/>
    <p:sldLayoutId id="2147485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Helvetica Neue Regular" charset="0"/>
                <a:ea typeface="Helvetica Neue Regular" charset="0"/>
                <a:cs typeface="Helvetica Neue Regular" charset="0"/>
              </a:defRPr>
            </a:lvl1pPr>
          </a:lstStyle>
          <a:p>
            <a:pPr algn="l"/>
            <a:fld id="{136B73BB-8CA9-9E4A-9452-839C11CE8BFB}" type="datetime1">
              <a:rPr lang="en-US" smtClean="0">
                <a:solidFill>
                  <a:srgbClr val="000000"/>
                </a:solidFill>
              </a:rPr>
              <a:pPr algn="l"/>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Helvetica Neue Regular"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Helvetica Neue Regular"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94871266"/>
      </p:ext>
    </p:extLst>
  </p:cSld>
  <p:clrMap bg1="lt1" tx1="dk1" bg2="lt2" tx2="dk2" accent1="accent1" accent2="accent2" accent3="accent3" accent4="accent4" accent5="accent5" accent6="accent6" hlink="hlink" folHlink="folHlink"/>
  <p:sldLayoutIdLst>
    <p:sldLayoutId id="2147485721" r:id="rId1"/>
    <p:sldLayoutId id="2147485722" r:id="rId2"/>
    <p:sldLayoutId id="2147485723" r:id="rId3"/>
    <p:sldLayoutId id="2147485724" r:id="rId4"/>
    <p:sldLayoutId id="2147485725" r:id="rId5"/>
    <p:sldLayoutId id="2147485726" r:id="rId6"/>
    <p:sldLayoutId id="2147485727" r:id="rId7"/>
    <p:sldLayoutId id="2147485728" r:id="rId8"/>
    <p:sldLayoutId id="2147485729" r:id="rId9"/>
    <p:sldLayoutId id="2147485730" r:id="rId10"/>
    <p:sldLayoutId id="2147485731" r:id="rId11"/>
  </p:sldLayoutIdLst>
  <p:transition spd="slow">
    <p:fade/>
  </p:transition>
  <p:txStyles>
    <p:titleStyle>
      <a:lvl1pPr algn="ctr" rtl="0" eaLnBrk="0" fontAlgn="base" hangingPunct="0">
        <a:spcBef>
          <a:spcPct val="0"/>
        </a:spcBef>
        <a:spcAft>
          <a:spcPct val="0"/>
        </a:spcAft>
        <a:defRPr sz="4400" b="0" i="0">
          <a:solidFill>
            <a:schemeClr val="tx2"/>
          </a:solidFill>
          <a:latin typeface="Helvetica Neue Regular"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Helvetica Neue Regular"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Helvetica Neue Regular"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Helvetica Neue Regular"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Helvetica Neue Regular"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Helvetica Neue Regular"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E7A76789-3A0A-7E49-8D78-814074B33A3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8EC3F64-A645-F04D-A6A3-A378B9427880}"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283221217"/>
      </p:ext>
    </p:extLst>
  </p:cSld>
  <p:clrMap bg1="lt1" tx1="dk1" bg2="lt2" tx2="dk2" accent1="accent1" accent2="accent2" accent3="accent3" accent4="accent4" accent5="accent5" accent6="accent6" hlink="hlink" folHlink="folHlink"/>
  <p:sldLayoutIdLst>
    <p:sldLayoutId id="2147485733" r:id="rId1"/>
    <p:sldLayoutId id="2147485734" r:id="rId2"/>
    <p:sldLayoutId id="2147485735" r:id="rId3"/>
    <p:sldLayoutId id="2147485736" r:id="rId4"/>
    <p:sldLayoutId id="2147485737" r:id="rId5"/>
    <p:sldLayoutId id="2147485738" r:id="rId6"/>
    <p:sldLayoutId id="2147485739" r:id="rId7"/>
    <p:sldLayoutId id="2147485740" r:id="rId8"/>
    <p:sldLayoutId id="2147485741" r:id="rId9"/>
    <p:sldLayoutId id="2147485742" r:id="rId10"/>
    <p:sldLayoutId id="2147485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0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08.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03.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08.xml"/><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08.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08.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08.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8" Type="http://schemas.openxmlformats.org/officeDocument/2006/relationships/audio" Target="../media/media6.mp3"/><Relationship Id="rId3" Type="http://schemas.microsoft.com/office/2007/relationships/media" Target="../media/media4.mp3"/><Relationship Id="rId7" Type="http://schemas.microsoft.com/office/2007/relationships/media" Target="../media/media6.mp3"/><Relationship Id="rId12" Type="http://schemas.openxmlformats.org/officeDocument/2006/relationships/image" Target="../media/image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media5.mp3"/><Relationship Id="rId11" Type="http://schemas.openxmlformats.org/officeDocument/2006/relationships/image" Target="../media/image16.jpeg"/><Relationship Id="rId5" Type="http://schemas.microsoft.com/office/2007/relationships/media" Target="../media/media5.mp3"/><Relationship Id="rId10" Type="http://schemas.openxmlformats.org/officeDocument/2006/relationships/notesSlide" Target="../notesSlides/notesSlide17.xml"/><Relationship Id="rId4" Type="http://schemas.openxmlformats.org/officeDocument/2006/relationships/audio" Target="../media/media4.mp3"/><Relationship Id="rId9"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50.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33.tiff"/></Relationships>
</file>

<file path=ppt/slides/_rels/slide33.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0.xml"/><Relationship Id="rId1" Type="http://schemas.openxmlformats.org/officeDocument/2006/relationships/slideLayout" Target="../slideLayouts/slideLayout138.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3.png"/><Relationship Id="rId5" Type="http://schemas.openxmlformats.org/officeDocument/2006/relationships/image" Target="../media/image32.jpeg"/><Relationship Id="rId4"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4.xml"/><Relationship Id="rId1" Type="http://schemas.openxmlformats.org/officeDocument/2006/relationships/slideLayout" Target="../slideLayouts/slideLayout108.xml"/><Relationship Id="rId5" Type="http://schemas.openxmlformats.org/officeDocument/2006/relationships/image" Target="../media/image11.jpg"/><Relationship Id="rId4" Type="http://schemas.openxmlformats.org/officeDocument/2006/relationships/image" Target="../media/image10.jp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4.xml"/><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74.xml"/><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4.xml"/><Relationship Id="rId4" Type="http://schemas.openxmlformats.org/officeDocument/2006/relationships/image" Target="../media/image33.tiff"/></Relationships>
</file>

<file path=ppt/slides/_rels/slide4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8.xml"/><Relationship Id="rId1" Type="http://schemas.openxmlformats.org/officeDocument/2006/relationships/slideLayout" Target="../slideLayouts/slideLayout138.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emf"/><Relationship Id="rId2" Type="http://schemas.openxmlformats.org/officeDocument/2006/relationships/notesSlide" Target="../notesSlides/notesSlide39.xml"/><Relationship Id="rId1" Type="http://schemas.openxmlformats.org/officeDocument/2006/relationships/slideLayout" Target="../slideLayouts/slideLayout74.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slides/_rels/slide4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08.xml"/><Relationship Id="rId4" Type="http://schemas.openxmlformats.org/officeDocument/2006/relationships/image" Target="../media/image11.jp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08.xml"/><Relationship Id="rId4" Type="http://schemas.openxmlformats.org/officeDocument/2006/relationships/image" Target="../media/image11.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45.xml"/><Relationship Id="rId1" Type="http://schemas.openxmlformats.org/officeDocument/2006/relationships/slideLayout" Target="../slideLayouts/slideLayout61.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74.xml"/><Relationship Id="rId5" Type="http://schemas.openxmlformats.org/officeDocument/2006/relationships/image" Target="../media/image46.emf"/><Relationship Id="rId4" Type="http://schemas.openxmlformats.org/officeDocument/2006/relationships/image" Target="../media/image43.emf"/></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4.xml"/></Relationships>
</file>

<file path=ppt/slides/_rels/slide5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08.xml"/><Relationship Id="rId4" Type="http://schemas.openxmlformats.org/officeDocument/2006/relationships/image" Target="../media/image11.jp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4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55.tiff"/><Relationship Id="rId4" Type="http://schemas.openxmlformats.org/officeDocument/2006/relationships/notesSlide" Target="../notesSlides/notesSlide49.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5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2.xml"/><Relationship Id="rId1" Type="http://schemas.openxmlformats.org/officeDocument/2006/relationships/slideLayout" Target="../slideLayouts/slideLayout62.xml"/><Relationship Id="rId5" Type="http://schemas.openxmlformats.org/officeDocument/2006/relationships/image" Target="../media/image11.jpg"/><Relationship Id="rId4" Type="http://schemas.openxmlformats.org/officeDocument/2006/relationships/image" Target="../media/image10.jpg"/></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22.xml"/><Relationship Id="rId7" Type="http://schemas.openxmlformats.org/officeDocument/2006/relationships/image" Target="../media/image3.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61.jpg"/><Relationship Id="rId5" Type="http://schemas.openxmlformats.org/officeDocument/2006/relationships/image" Target="../media/image2.jpg"/><Relationship Id="rId4"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88F20DEB-69E2-2A87-717C-EE7D0AC2A45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208720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E9EFBA15-FC61-BCCE-F112-55D5AC59C4F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4" name="VOTE Theme Song">
            <a:hlinkClick r:id="" action="ppaction://media"/>
            <a:extLst>
              <a:ext uri="{FF2B5EF4-FFF2-40B4-BE49-F238E27FC236}">
                <a16:creationId xmlns:a16="http://schemas.microsoft.com/office/drawing/2014/main" id="{BD777977-107B-19C4-E725-D7B8CCFE3E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492506974"/>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E32AC45C-8911-97B5-EEAC-27FADA3F865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3250909807"/>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D2261846-086D-4292-FD98-D5C94998183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3825734169"/>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93248" name="AutoShape 64"/>
          <p:cNvSpPr>
            <a:spLocks noChangeArrowheads="1"/>
          </p:cNvSpPr>
          <p:nvPr/>
        </p:nvSpPr>
        <p:spPr bwMode="auto">
          <a:xfrm>
            <a:off x="5749682" y="28735"/>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B9221B8B-8C63-41DF-449D-37DAEC46EFE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4" name="VOTE Click Sound">
            <a:hlinkClick r:id="" action="ppaction://media"/>
            <a:extLst>
              <a:ext uri="{FF2B5EF4-FFF2-40B4-BE49-F238E27FC236}">
                <a16:creationId xmlns:a16="http://schemas.microsoft.com/office/drawing/2014/main" id="{582D10C9-835F-7DBB-850C-6E87F79224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Tree>
    <p:extLst>
      <p:ext uri="{BB962C8B-B14F-4D97-AF65-F5344CB8AC3E}">
        <p14:creationId xmlns:p14="http://schemas.microsoft.com/office/powerpoint/2010/main" val="1106397177"/>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93248"/>
                                        </p:tgtEl>
                                        <p:attrNameLst>
                                          <p:attrName>style.visibility</p:attrName>
                                        </p:attrNameLst>
                                      </p:cBhvr>
                                      <p:to>
                                        <p:strVal val="visible"/>
                                      </p:to>
                                    </p:set>
                                    <p:anim calcmode="lin" valueType="num">
                                      <p:cBhvr additive="base">
                                        <p:cTn id="7" dur="3000" fill="hold"/>
                                        <p:tgtEl>
                                          <p:spTgt spid="93248"/>
                                        </p:tgtEl>
                                        <p:attrNameLst>
                                          <p:attrName>ppt_x</p:attrName>
                                        </p:attrNameLst>
                                      </p:cBhvr>
                                      <p:tavLst>
                                        <p:tav tm="0">
                                          <p:val>
                                            <p:strVal val="0-#ppt_w/2"/>
                                          </p:val>
                                        </p:tav>
                                        <p:tav tm="100000">
                                          <p:val>
                                            <p:strVal val="#ppt_x"/>
                                          </p:val>
                                        </p:tav>
                                      </p:tavLst>
                                    </p:anim>
                                    <p:anim calcmode="lin" valueType="num">
                                      <p:cBhvr additive="base">
                                        <p:cTn id="8" dur="3000" fill="hold"/>
                                        <p:tgtEl>
                                          <p:spTgt spid="93248"/>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9324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91C391-C58D-ECA1-BDF4-747A1FEB8A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pic>
        <p:nvPicPr>
          <p:cNvPr id="4" name="Picture 3" descr="A person in a wheelchair holding a flag&#10;&#10;Description automatically generated">
            <a:extLst>
              <a:ext uri="{FF2B5EF4-FFF2-40B4-BE49-F238E27FC236}">
                <a16:creationId xmlns:a16="http://schemas.microsoft.com/office/drawing/2014/main" id="{97A60CCE-7B18-7D7F-43D6-F565E2560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99364" cy="6858000"/>
          </a:xfrm>
          <a:prstGeom prst="rect">
            <a:avLst/>
          </a:prstGeom>
        </p:spPr>
      </p:pic>
      <p:pic>
        <p:nvPicPr>
          <p:cNvPr id="6" name="Picture 5" descr="A logo with brown text&#10;&#10;Description automatically generated">
            <a:extLst>
              <a:ext uri="{FF2B5EF4-FFF2-40B4-BE49-F238E27FC236}">
                <a16:creationId xmlns:a16="http://schemas.microsoft.com/office/drawing/2014/main" id="{ABDD35BE-C66E-6545-4384-588D2E30EE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7755" y="1600200"/>
            <a:ext cx="3657600" cy="3657600"/>
          </a:xfrm>
          <a:prstGeom prst="rect">
            <a:avLst/>
          </a:prstGeom>
        </p:spPr>
      </p:pic>
    </p:spTree>
    <p:extLst>
      <p:ext uri="{BB962C8B-B14F-4D97-AF65-F5344CB8AC3E}">
        <p14:creationId xmlns:p14="http://schemas.microsoft.com/office/powerpoint/2010/main" val="113300271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175019-F257-8045-A7A3-68F4F931249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Champion wheelchair racer Tatyana McFadden</a:t>
            </a:r>
          </a:p>
        </p:txBody>
      </p:sp>
      <p:sp>
        <p:nvSpPr>
          <p:cNvPr id="3" name="Rectangle 2">
            <a:extLst>
              <a:ext uri="{FF2B5EF4-FFF2-40B4-BE49-F238E27FC236}">
                <a16:creationId xmlns:a16="http://schemas.microsoft.com/office/drawing/2014/main" id="{E021E7D6-3E10-EF3B-FC72-16E0B36359D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cxnSp>
        <p:nvCxnSpPr>
          <p:cNvPr id="12" name="Straight Connector 11">
            <a:extLst>
              <a:ext uri="{FF2B5EF4-FFF2-40B4-BE49-F238E27FC236}">
                <a16:creationId xmlns:a16="http://schemas.microsoft.com/office/drawing/2014/main" id="{8746A6A7-6157-DCC1-1E05-727ACB64D1F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4F55B1C-B263-6892-0CD1-87DDAF4E2236}"/>
              </a:ext>
            </a:extLst>
          </p:cNvPr>
          <p:cNvSpPr txBox="1"/>
          <p:nvPr/>
        </p:nvSpPr>
        <p:spPr>
          <a:xfrm>
            <a:off x="79801" y="562050"/>
            <a:ext cx="5959492" cy="4893647"/>
          </a:xfrm>
          <a:prstGeom prst="rect">
            <a:avLst/>
          </a:prstGeom>
          <a:noFill/>
        </p:spPr>
        <p:txBody>
          <a:bodyPr wrap="square" rtlCol="0">
            <a:spAutoFit/>
          </a:bodyPr>
          <a:lstStyle/>
          <a:p>
            <a:pPr marL="17463" eaLnBrk="0" hangingPunct="0"/>
            <a:r>
              <a:rPr lang="en-US" sz="2400" dirty="0">
                <a:latin typeface="Avenir Book" panose="02000503020000020003" pitchFamily="2" charset="0"/>
              </a:rPr>
              <a:t>Tatyana McFadden was born with spina bifida in the Soviet Union and left in an orphanage, where it was expected that she would die. </a:t>
            </a:r>
          </a:p>
          <a:p>
            <a:pPr marL="17463" eaLnBrk="0" hangingPunct="0"/>
            <a:endParaRPr lang="en-US" sz="2400" dirty="0">
              <a:latin typeface="Avenir Book" panose="02000503020000020003" pitchFamily="2" charset="0"/>
            </a:endParaRPr>
          </a:p>
          <a:p>
            <a:pPr marL="17463" eaLnBrk="0" hangingPunct="0"/>
            <a:r>
              <a:rPr lang="en-US" sz="2400" dirty="0">
                <a:latin typeface="Avenir Book" panose="02000503020000020003" pitchFamily="2" charset="0"/>
              </a:rPr>
              <a:t>Adopted and moved to the U.S. at age 6.</a:t>
            </a:r>
          </a:p>
          <a:p>
            <a:pPr marL="17463" eaLnBrk="0" hangingPunct="0"/>
            <a:endParaRPr lang="en-US" sz="2400" dirty="0">
              <a:latin typeface="Avenir Book" panose="02000503020000020003" pitchFamily="2" charset="0"/>
            </a:endParaRPr>
          </a:p>
          <a:p>
            <a:pPr marL="17463" eaLnBrk="0" hangingPunct="0"/>
            <a:r>
              <a:rPr lang="en-US" sz="2400" dirty="0">
                <a:latin typeface="Avenir Book" panose="02000503020000020003" pitchFamily="2" charset="0"/>
              </a:rPr>
              <a:t>As of 2023, she had: </a:t>
            </a:r>
          </a:p>
          <a:p>
            <a:pPr marL="17463" eaLnBrk="0" hangingPunct="0"/>
            <a:endParaRPr lang="en-US" sz="1000" dirty="0">
              <a:latin typeface="Avenir Book" panose="02000503020000020003" pitchFamily="2" charset="0"/>
            </a:endParaRPr>
          </a:p>
          <a:p>
            <a:pPr marL="17463" eaLnBrk="0" hangingPunct="0"/>
            <a:endParaRPr lang="en-US" sz="1000" dirty="0">
              <a:latin typeface="Avenir Book" panose="02000503020000020003" pitchFamily="2" charset="0"/>
            </a:endParaRPr>
          </a:p>
          <a:p>
            <a:pPr marL="360363" indent="-342900" eaLnBrk="0" hangingPunct="0">
              <a:buFont typeface="Wingdings" pitchFamily="2" charset="2"/>
              <a:buChar char="ü"/>
            </a:pPr>
            <a:r>
              <a:rPr lang="en-US" sz="2000" dirty="0">
                <a:latin typeface="Avenir Book" panose="02000503020000020003" pitchFamily="2" charset="0"/>
              </a:rPr>
              <a:t>20 Paralympic medals (8 gold medals)</a:t>
            </a:r>
          </a:p>
          <a:p>
            <a:pPr marL="17463" eaLnBrk="0" hangingPunct="0"/>
            <a:endParaRPr lang="en-US" sz="2000" dirty="0">
              <a:latin typeface="Avenir Book" panose="02000503020000020003" pitchFamily="2" charset="0"/>
            </a:endParaRPr>
          </a:p>
          <a:p>
            <a:pPr marL="360363" indent="-342900" eaLnBrk="0" hangingPunct="0">
              <a:buFont typeface="Wingdings" pitchFamily="2" charset="2"/>
              <a:buChar char="ü"/>
            </a:pPr>
            <a:r>
              <a:rPr lang="en-US" sz="2000" dirty="0">
                <a:latin typeface="Avenir Book" panose="02000503020000020003" pitchFamily="2" charset="0"/>
              </a:rPr>
              <a:t>24 major marathon wins (4 grand slams)</a:t>
            </a:r>
          </a:p>
          <a:p>
            <a:pPr marL="360363" indent="-342900" eaLnBrk="0" hangingPunct="0">
              <a:buFont typeface="Wingdings" pitchFamily="2" charset="2"/>
              <a:buChar char="ü"/>
            </a:pPr>
            <a:endParaRPr lang="en-US" sz="2000" dirty="0">
              <a:latin typeface="Avenir Book" panose="02000503020000020003" pitchFamily="2" charset="0"/>
            </a:endParaRPr>
          </a:p>
          <a:p>
            <a:pPr marL="360363" indent="-342900" eaLnBrk="0" hangingPunct="0">
              <a:buFont typeface="Wingdings" pitchFamily="2" charset="2"/>
              <a:buChar char="ü"/>
            </a:pPr>
            <a:r>
              <a:rPr lang="en-US" sz="2000" dirty="0">
                <a:latin typeface="Avenir Book" panose="02000503020000020003" pitchFamily="2" charset="0"/>
              </a:rPr>
              <a:t>5 world records in track and field. </a:t>
            </a:r>
            <a:endParaRPr lang="en-US" sz="2000" dirty="0">
              <a:latin typeface="Avenir Book" panose="02000503020000020003" pitchFamily="2" charset="0"/>
              <a:ea typeface="Avenir Medium" charset="0"/>
              <a:cs typeface="Avenir Medium" charset="0"/>
            </a:endParaRPr>
          </a:p>
        </p:txBody>
      </p:sp>
      <p:pic>
        <p:nvPicPr>
          <p:cNvPr id="2" name="Picture 1">
            <a:extLst>
              <a:ext uri="{FF2B5EF4-FFF2-40B4-BE49-F238E27FC236}">
                <a16:creationId xmlns:a16="http://schemas.microsoft.com/office/drawing/2014/main" id="{84203CEB-6EC6-825C-5A3E-FAD01F7B884F}"/>
              </a:ext>
            </a:extLst>
          </p:cNvPr>
          <p:cNvPicPr>
            <a:picLocks noChangeAspect="1"/>
          </p:cNvPicPr>
          <p:nvPr/>
        </p:nvPicPr>
        <p:blipFill>
          <a:blip r:embed="rId3"/>
          <a:stretch>
            <a:fillRect/>
          </a:stretch>
        </p:blipFill>
        <p:spPr>
          <a:xfrm>
            <a:off x="6039293" y="1104311"/>
            <a:ext cx="2895376" cy="4413987"/>
          </a:xfrm>
          <a:prstGeom prst="rect">
            <a:avLst/>
          </a:prstGeom>
          <a:ln>
            <a:solidFill>
              <a:schemeClr val="tx1"/>
            </a:solidFill>
          </a:ln>
        </p:spPr>
      </p:pic>
    </p:spTree>
    <p:extLst>
      <p:ext uri="{BB962C8B-B14F-4D97-AF65-F5344CB8AC3E}">
        <p14:creationId xmlns:p14="http://schemas.microsoft.com/office/powerpoint/2010/main" val="310701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20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4" end="4"/>
                                            </p:txEl>
                                          </p:spTgt>
                                        </p:tgtEl>
                                        <p:attrNameLst>
                                          <p:attrName>style.visibility</p:attrName>
                                        </p:attrNameLst>
                                      </p:cBhvr>
                                      <p:to>
                                        <p:strVal val="visible"/>
                                      </p:to>
                                    </p:set>
                                    <p:animEffect transition="in" filter="fade">
                                      <p:cBhvr>
                                        <p:cTn id="12" dur="2000"/>
                                        <p:tgtEl>
                                          <p:spTgt spid="11">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7" end="7"/>
                                            </p:txEl>
                                          </p:spTgt>
                                        </p:tgtEl>
                                        <p:attrNameLst>
                                          <p:attrName>style.visibility</p:attrName>
                                        </p:attrNameLst>
                                      </p:cBhvr>
                                      <p:to>
                                        <p:strVal val="visible"/>
                                      </p:to>
                                    </p:set>
                                    <p:animEffect transition="in" filter="fade">
                                      <p:cBhvr>
                                        <p:cTn id="17" dur="2000"/>
                                        <p:tgtEl>
                                          <p:spTgt spid="11">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9" end="9"/>
                                            </p:txEl>
                                          </p:spTgt>
                                        </p:tgtEl>
                                        <p:attrNameLst>
                                          <p:attrName>style.visibility</p:attrName>
                                        </p:attrNameLst>
                                      </p:cBhvr>
                                      <p:to>
                                        <p:strVal val="visible"/>
                                      </p:to>
                                    </p:set>
                                    <p:animEffect transition="in" filter="fade">
                                      <p:cBhvr>
                                        <p:cTn id="22" dur="2000"/>
                                        <p:tgtEl>
                                          <p:spTgt spid="11">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11" end="11"/>
                                            </p:txEl>
                                          </p:spTgt>
                                        </p:tgtEl>
                                        <p:attrNameLst>
                                          <p:attrName>style.visibility</p:attrName>
                                        </p:attrNameLst>
                                      </p:cBhvr>
                                      <p:to>
                                        <p:strVal val="visible"/>
                                      </p:to>
                                    </p:set>
                                    <p:animEffect transition="in" filter="fade">
                                      <p:cBhvr>
                                        <p:cTn id="27" dur="2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0A0DF-84A3-76C1-5014-2F47BE609D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
        <p:nvSpPr>
          <p:cNvPr id="5" name="TextBox 4">
            <a:extLst>
              <a:ext uri="{FF2B5EF4-FFF2-40B4-BE49-F238E27FC236}">
                <a16:creationId xmlns:a16="http://schemas.microsoft.com/office/drawing/2014/main" id="{37E06374-5F82-C972-95E9-A2F3D89DCACE}"/>
              </a:ext>
            </a:extLst>
          </p:cNvPr>
          <p:cNvSpPr txBox="1"/>
          <p:nvPr/>
        </p:nvSpPr>
        <p:spPr>
          <a:xfrm>
            <a:off x="89645" y="5680030"/>
            <a:ext cx="4249273" cy="109260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Note: We present each perspective as if we wholeheartedly agree with it. We do this on purpose to present each point of view in its best light, but please imagine each time that we are wearing a mask—as if we are actors playing three different roles. </a:t>
            </a:r>
          </a:p>
        </p:txBody>
      </p:sp>
      <p:pic>
        <p:nvPicPr>
          <p:cNvPr id="6" name="Picture 5">
            <a:extLst>
              <a:ext uri="{FF2B5EF4-FFF2-40B4-BE49-F238E27FC236}">
                <a16:creationId xmlns:a16="http://schemas.microsoft.com/office/drawing/2014/main" id="{3A09588E-1096-C9D8-0B75-472E2B37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69" y="246750"/>
            <a:ext cx="7678862" cy="5224935"/>
          </a:xfrm>
          <a:prstGeom prst="rect">
            <a:avLst/>
          </a:prstGeom>
        </p:spPr>
      </p:pic>
    </p:spTree>
    <p:extLst>
      <p:ext uri="{BB962C8B-B14F-4D97-AF65-F5344CB8AC3E}">
        <p14:creationId xmlns:p14="http://schemas.microsoft.com/office/powerpoint/2010/main" val="2018326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descr="A group of people wearing costumes&#10;&#10;Description automatically generated">
            <a:extLst>
              <a:ext uri="{FF2B5EF4-FFF2-40B4-BE49-F238E27FC236}">
                <a16:creationId xmlns:a16="http://schemas.microsoft.com/office/drawing/2014/main" id="{9446F56F-7C55-BF49-894C-CD1A625FF6B0}"/>
              </a:ext>
            </a:extLst>
          </p:cNvPr>
          <p:cNvPicPr>
            <a:picLocks noChangeAspect="1"/>
          </p:cNvPicPr>
          <p:nvPr/>
        </p:nvPicPr>
        <p:blipFill rotWithShape="1">
          <a:blip r:embed="rId3">
            <a:extLst>
              <a:ext uri="{28A0092B-C50C-407E-A947-70E740481C1C}">
                <a14:useLocalDpi xmlns:a14="http://schemas.microsoft.com/office/drawing/2010/main" val="0"/>
              </a:ext>
            </a:extLst>
          </a:blip>
          <a:srcRect b="19607"/>
          <a:stretch/>
        </p:blipFill>
        <p:spPr>
          <a:xfrm>
            <a:off x="0" y="1458390"/>
            <a:ext cx="9144000" cy="5028117"/>
          </a:xfrm>
          <a:prstGeom prst="rect">
            <a:avLst/>
          </a:prstGeom>
        </p:spPr>
      </p:pic>
      <p:sp>
        <p:nvSpPr>
          <p:cNvPr id="4" name="Rectangle 2"/>
          <p:cNvSpPr>
            <a:spLocks noChangeArrowheads="1"/>
          </p:cNvSpPr>
          <p:nvPr/>
        </p:nvSpPr>
        <p:spPr bwMode="auto">
          <a:xfrm>
            <a:off x="251012" y="509730"/>
            <a:ext cx="8641976" cy="830997"/>
          </a:xfrm>
          <a:prstGeom prst="rect">
            <a:avLst/>
          </a:prstGeom>
          <a:noFill/>
          <a:ln w="38100">
            <a:no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charset="0"/>
                <a:ea typeface="Avenir Book" charset="0"/>
                <a:cs typeface="Avenir Book" charset="0"/>
                <a:sym typeface="Arial" charset="0"/>
              </a:rPr>
              <a:t>Capitalism creates the levels of prosperity that make it possible for all of us to realize our potential. </a:t>
            </a:r>
          </a:p>
        </p:txBody>
      </p:sp>
      <p:sp>
        <p:nvSpPr>
          <p:cNvPr id="2" name="Rectangle 1">
            <a:extLst>
              <a:ext uri="{FF2B5EF4-FFF2-40B4-BE49-F238E27FC236}">
                <a16:creationId xmlns:a16="http://schemas.microsoft.com/office/drawing/2014/main" id="{2A590AFE-A259-DD25-6339-D5473860DB5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5" name="Rectangle 4">
            <a:extLst>
              <a:ext uri="{FF2B5EF4-FFF2-40B4-BE49-F238E27FC236}">
                <a16:creationId xmlns:a16="http://schemas.microsoft.com/office/drawing/2014/main" id="{4C32AEA3-40B4-5E2F-19C9-48B61BC9996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Champion wheelchair racer Tatyana McFadden</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A150F49F-4872-CDC5-6AE6-4A1405EC903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216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0414000" y="3200400"/>
            <a:ext cx="184731"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9" name="TextBox 8"/>
          <p:cNvSpPr txBox="1"/>
          <p:nvPr/>
        </p:nvSpPr>
        <p:spPr>
          <a:xfrm>
            <a:off x="1875875" y="2293519"/>
            <a:ext cx="1875876" cy="2092881"/>
          </a:xfrm>
          <a:prstGeom prst="rect">
            <a:avLst/>
          </a:prstGeom>
          <a:noFill/>
        </p:spPr>
        <p:txBody>
          <a:bodyPr wrap="square" rtlCol="0">
            <a:spAutoFit/>
          </a:bodyPr>
          <a:lstStyle/>
          <a:p>
            <a:pPr>
              <a:tabLst>
                <a:tab pos="4327525" algn="l"/>
              </a:tabLst>
            </a:pPr>
            <a:r>
              <a:rPr lang="en-US" sz="2400" dirty="0" err="1">
                <a:solidFill>
                  <a:srgbClr val="000000"/>
                </a:solidFill>
                <a:latin typeface="Avenir Book" panose="02000503020000020003" pitchFamily="2" charset="0"/>
                <a:ea typeface="Avenir Medium" charset="0"/>
                <a:cs typeface="Avenir Medium" charset="0"/>
              </a:rPr>
              <a:t>Psst</a:t>
            </a:r>
            <a:r>
              <a:rPr lang="mr-IN" sz="2400" dirty="0">
                <a:solidFill>
                  <a:srgbClr val="000000"/>
                </a:solidFill>
                <a:latin typeface="Avenir Book" panose="02000503020000020003" pitchFamily="2" charset="0"/>
                <a:ea typeface="Avenir Medium" charset="0"/>
                <a:cs typeface="Avenir Medium" charset="0"/>
              </a:rPr>
              <a:t>…</a:t>
            </a:r>
            <a:r>
              <a:rPr lang="en-US" sz="2400" dirty="0">
                <a:solidFill>
                  <a:srgbClr val="000000"/>
                </a:solidFill>
                <a:latin typeface="Avenir Book" panose="02000503020000020003" pitchFamily="2" charset="0"/>
                <a:ea typeface="Avenir Medium" charset="0"/>
                <a:cs typeface="Avenir Medium" charset="0"/>
              </a:rPr>
              <a:t> Hint:</a:t>
            </a:r>
          </a:p>
          <a:p>
            <a:pPr>
              <a:tabLst>
                <a:tab pos="4327525" algn="l"/>
              </a:tabLst>
            </a:pPr>
            <a:endParaRPr lang="en-US" sz="1000" dirty="0">
              <a:solidFill>
                <a:srgbClr val="000000"/>
              </a:solidFill>
              <a:latin typeface="Avenir Book" panose="02000503020000020003" pitchFamily="2" charset="0"/>
              <a:ea typeface="Avenir Medium" charset="0"/>
              <a:cs typeface="Avenir Medium" charset="0"/>
            </a:endParaRPr>
          </a:p>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A</a:t>
            </a:r>
            <a:r>
              <a:rPr lang="en-US" sz="2400" dirty="0">
                <a:solidFill>
                  <a:srgbClr val="000000"/>
                </a:solidFill>
                <a:latin typeface="Avenir Book" panose="02000503020000020003" pitchFamily="2" charset="0"/>
                <a:ea typeface="Avenir Medium" charset="0"/>
                <a:cs typeface="Avenir Medium" charset="0"/>
              </a:rPr>
              <a:t> </a:t>
            </a:r>
          </a:p>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M</a:t>
            </a:r>
            <a:r>
              <a:rPr lang="en-US" sz="2400" dirty="0">
                <a:solidFill>
                  <a:srgbClr val="808080"/>
                </a:solidFill>
                <a:latin typeface="Avenir Book" panose="02000503020000020003" pitchFamily="2" charset="0"/>
                <a:ea typeface="Avenir Medium" charset="0"/>
                <a:cs typeface="Avenir Medium" charset="0"/>
              </a:rPr>
              <a:t>ilk</a:t>
            </a:r>
          </a:p>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C</a:t>
            </a:r>
            <a:r>
              <a:rPr lang="en-US" sz="2400" dirty="0">
                <a:solidFill>
                  <a:srgbClr val="808080"/>
                </a:solidFill>
                <a:latin typeface="Avenir Book" panose="02000503020000020003" pitchFamily="2" charset="0"/>
                <a:ea typeface="Avenir Medium" charset="0"/>
                <a:cs typeface="Avenir Medium" charset="0"/>
              </a:rPr>
              <a:t>hocolate</a:t>
            </a:r>
            <a:r>
              <a:rPr lang="en-US" sz="2400" dirty="0">
                <a:solidFill>
                  <a:srgbClr val="000000"/>
                </a:solidFill>
                <a:latin typeface="Avenir Book" panose="02000503020000020003" pitchFamily="2" charset="0"/>
                <a:ea typeface="Avenir Medium" charset="0"/>
                <a:cs typeface="Avenir Medium" charset="0"/>
              </a:rPr>
              <a:t> </a:t>
            </a:r>
          </a:p>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P</a:t>
            </a:r>
            <a:r>
              <a:rPr lang="en-US" sz="2400" dirty="0">
                <a:solidFill>
                  <a:srgbClr val="808080"/>
                </a:solidFill>
                <a:latin typeface="Avenir Book" panose="02000503020000020003" pitchFamily="2" charset="0"/>
                <a:ea typeface="Avenir Medium" charset="0"/>
                <a:cs typeface="Avenir Medium" charset="0"/>
              </a:rPr>
              <a:t>iece</a:t>
            </a:r>
          </a:p>
        </p:txBody>
      </p:sp>
      <p:sp>
        <p:nvSpPr>
          <p:cNvPr id="6" name="TextBox 5"/>
          <p:cNvSpPr txBox="1"/>
          <p:nvPr/>
        </p:nvSpPr>
        <p:spPr>
          <a:xfrm>
            <a:off x="435844" y="4496057"/>
            <a:ext cx="8272307" cy="830997"/>
          </a:xfrm>
          <a:prstGeom prst="rect">
            <a:avLst/>
          </a:prstGeom>
          <a:noFill/>
        </p:spPr>
        <p:txBody>
          <a:bodyPr wrap="square" rtlCol="0">
            <a:spAutoFit/>
          </a:bodyPr>
          <a:lstStyle/>
          <a:p>
            <a:pPr algn="ctr">
              <a:tabLst>
                <a:tab pos="4327525" algn="l"/>
              </a:tabLst>
            </a:pPr>
            <a:r>
              <a:rPr lang="en-US" sz="2400" dirty="0">
                <a:solidFill>
                  <a:srgbClr val="000000"/>
                </a:solidFill>
                <a:latin typeface="Avenir Book" panose="02000503020000020003" pitchFamily="2" charset="0"/>
                <a:ea typeface="Avenir Medium" charset="0"/>
                <a:cs typeface="Avenir Medium" charset="0"/>
              </a:rPr>
              <a:t>Conservatives and Liberals agree about the assumptions, model, and conclusions, but disagree about policy. </a:t>
            </a:r>
          </a:p>
        </p:txBody>
      </p:sp>
      <p:sp>
        <p:nvSpPr>
          <p:cNvPr id="10" name="TextBox 17">
            <a:extLst>
              <a:ext uri="{FF2B5EF4-FFF2-40B4-BE49-F238E27FC236}">
                <a16:creationId xmlns:a16="http://schemas.microsoft.com/office/drawing/2014/main" id="{5DB70E49-25EE-464F-9D96-EE4FC3975148}"/>
              </a:ext>
            </a:extLst>
          </p:cNvPr>
          <p:cNvSpPr txBox="1"/>
          <p:nvPr/>
        </p:nvSpPr>
        <p:spPr>
          <a:xfrm>
            <a:off x="-2" y="479159"/>
            <a:ext cx="9144000" cy="1569660"/>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defTabSz="457200">
              <a:tabLst>
                <a:tab pos="4327525" algn="l"/>
              </a:tabLst>
              <a:defRPr/>
            </a:pPr>
            <a:r>
              <a:rPr kumimoji="0" lang="en-US" sz="24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Conventional </a:t>
            </a:r>
            <a:r>
              <a:rPr lang="en-US" sz="2400" b="1" dirty="0">
                <a:solidFill>
                  <a:srgbClr val="000000"/>
                </a:solidFill>
                <a:latin typeface="Avenir Black" panose="02000503020000020003" pitchFamily="2" charset="0"/>
                <a:ea typeface="Avenir Medium" charset="0"/>
                <a:cs typeface="Avenir Medium" charset="0"/>
              </a:rPr>
              <a:t>t</a:t>
            </a:r>
            <a:r>
              <a:rPr kumimoji="0" lang="en-US" sz="2400" b="1" u="none" strike="noStrike" kern="1200" cap="none" spc="0" normalizeH="0" baseline="0" noProof="0" dirty="0" err="1">
                <a:ln>
                  <a:noFill/>
                </a:ln>
                <a:solidFill>
                  <a:srgbClr val="000000"/>
                </a:solidFill>
                <a:effectLst/>
                <a:uLnTx/>
                <a:uFillTx/>
                <a:latin typeface="Avenir Black" panose="02000503020000020003" pitchFamily="2" charset="0"/>
                <a:ea typeface="Avenir Medium" charset="0"/>
                <a:cs typeface="Avenir Medium" charset="0"/>
              </a:rPr>
              <a:t>heory</a:t>
            </a:r>
            <a:r>
              <a:rPr kumimoji="0" lang="en-US" sz="24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is an umbrella term that includes both liberal and conservative theories. “Conventional” means mainstream or dominant. </a:t>
            </a:r>
          </a:p>
          <a:p>
            <a:pPr marL="0" marR="0" lvl="0" indent="0" defTabSz="457200" rtl="0" eaLnBrk="1" fontAlgn="base" latinLnBrk="0" hangingPunct="1">
              <a:lnSpc>
                <a:spcPct val="100000"/>
              </a:lnSpc>
              <a:spcBef>
                <a:spcPct val="0"/>
              </a:spcBef>
              <a:spcAft>
                <a:spcPct val="0"/>
              </a:spcAft>
              <a:buClrTx/>
              <a:buSzTx/>
              <a:buFontTx/>
              <a:buNone/>
              <a:tabLst>
                <a:tab pos="4327525" algn="l"/>
              </a:tabLst>
              <a:defRPr/>
            </a:pPr>
            <a:endParaRPr lang="en-US" sz="2400" dirty="0">
              <a:solidFill>
                <a:srgbClr val="000000"/>
              </a:solidFill>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9D7F8A57-F7C7-8D1B-4E1D-D0A07D7D069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6B0739A6-C741-383C-EB71-3F2623D28C5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p>
        </p:txBody>
      </p:sp>
      <p:cxnSp>
        <p:nvCxnSpPr>
          <p:cNvPr id="7" name="Straight Connector 6">
            <a:extLst>
              <a:ext uri="{FF2B5EF4-FFF2-40B4-BE49-F238E27FC236}">
                <a16:creationId xmlns:a16="http://schemas.microsoft.com/office/drawing/2014/main" id="{EC0F052F-7E58-620E-FB9B-D70707B9839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763E3EA-C0D9-887D-566D-06ADE40F9928}"/>
              </a:ext>
            </a:extLst>
          </p:cNvPr>
          <p:cNvSpPr txBox="1"/>
          <p:nvPr/>
        </p:nvSpPr>
        <p:spPr>
          <a:xfrm>
            <a:off x="4278414" y="2831419"/>
            <a:ext cx="2151760" cy="1569660"/>
          </a:xfrm>
          <a:prstGeom prst="rect">
            <a:avLst/>
          </a:prstGeom>
          <a:noFill/>
        </p:spPr>
        <p:txBody>
          <a:bodyPr wrap="square" rtlCol="0">
            <a:spAutoFit/>
          </a:bodyPr>
          <a:lstStyle/>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A</a:t>
            </a:r>
            <a:r>
              <a:rPr lang="en-US" sz="2400" dirty="0">
                <a:solidFill>
                  <a:srgbClr val="000000"/>
                </a:solidFill>
                <a:latin typeface="Avenir Book" panose="02000503020000020003" pitchFamily="2" charset="0"/>
                <a:ea typeface="Avenir Medium" charset="0"/>
                <a:cs typeface="Avenir Medium" charset="0"/>
              </a:rPr>
              <a:t>ssumptions</a:t>
            </a:r>
          </a:p>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M</a:t>
            </a:r>
            <a:r>
              <a:rPr lang="en-US" sz="2400" dirty="0">
                <a:solidFill>
                  <a:srgbClr val="000000"/>
                </a:solidFill>
                <a:latin typeface="Avenir Book" panose="02000503020000020003" pitchFamily="2" charset="0"/>
                <a:ea typeface="Avenir Medium" charset="0"/>
                <a:cs typeface="Avenir Medium" charset="0"/>
              </a:rPr>
              <a:t>odel</a:t>
            </a:r>
          </a:p>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C</a:t>
            </a:r>
            <a:r>
              <a:rPr lang="en-US" sz="2400" dirty="0">
                <a:solidFill>
                  <a:srgbClr val="000000"/>
                </a:solidFill>
                <a:latin typeface="Avenir Book" panose="02000503020000020003" pitchFamily="2" charset="0"/>
                <a:ea typeface="Avenir Medium" charset="0"/>
                <a:cs typeface="Avenir Medium" charset="0"/>
              </a:rPr>
              <a:t>onclusions</a:t>
            </a:r>
          </a:p>
          <a:p>
            <a:pPr>
              <a:tabLst>
                <a:tab pos="4327525" algn="l"/>
              </a:tabLst>
            </a:pPr>
            <a:r>
              <a:rPr lang="en-US" sz="2400" b="1" dirty="0">
                <a:solidFill>
                  <a:srgbClr val="000000"/>
                </a:solidFill>
                <a:latin typeface="Avenir Black" panose="02000503020000020003" pitchFamily="2" charset="0"/>
                <a:ea typeface="Avenir Medium" charset="0"/>
                <a:cs typeface="Avenir Medium" charset="0"/>
              </a:rPr>
              <a:t>P</a:t>
            </a:r>
            <a:r>
              <a:rPr lang="en-US" sz="2400" dirty="0">
                <a:solidFill>
                  <a:srgbClr val="000000"/>
                </a:solidFill>
                <a:latin typeface="Avenir Book" panose="02000503020000020003" pitchFamily="2" charset="0"/>
                <a:ea typeface="Avenir Medium" charset="0"/>
                <a:cs typeface="Avenir Medium" charset="0"/>
              </a:rPr>
              <a:t>olicy</a:t>
            </a:r>
          </a:p>
        </p:txBody>
      </p:sp>
      <p:sp>
        <p:nvSpPr>
          <p:cNvPr id="12" name="TextBox 11">
            <a:extLst>
              <a:ext uri="{FF2B5EF4-FFF2-40B4-BE49-F238E27FC236}">
                <a16:creationId xmlns:a16="http://schemas.microsoft.com/office/drawing/2014/main" id="{D813E4D9-0151-3BA6-4D96-46C2965AF834}"/>
              </a:ext>
            </a:extLst>
          </p:cNvPr>
          <p:cNvSpPr txBox="1"/>
          <p:nvPr/>
        </p:nvSpPr>
        <p:spPr>
          <a:xfrm>
            <a:off x="130630" y="5512995"/>
            <a:ext cx="8954725" cy="923330"/>
          </a:xfrm>
          <a:prstGeom prst="rect">
            <a:avLst/>
          </a:prstGeom>
          <a:noFill/>
        </p:spPr>
        <p:txBody>
          <a:bodyPr wrap="square" rtlCol="0">
            <a:spAutoFit/>
          </a:bodyPr>
          <a:lstStyle/>
          <a:p>
            <a:pPr algn="ctr">
              <a:tabLst>
                <a:tab pos="4327525" algn="l"/>
              </a:tabLst>
            </a:pPr>
            <a:r>
              <a:rPr lang="en-US" sz="2200" dirty="0">
                <a:solidFill>
                  <a:srgbClr val="000000"/>
                </a:solidFill>
                <a:latin typeface="Avenir Book" panose="02000503020000020003" pitchFamily="2" charset="0"/>
                <a:ea typeface="Avenir Medium" charset="0"/>
                <a:cs typeface="Avenir Medium" charset="0"/>
              </a:rPr>
              <a:t>To get started, who remembers the three questions of economics?</a:t>
            </a:r>
          </a:p>
          <a:p>
            <a:pPr algn="ctr">
              <a:tabLst>
                <a:tab pos="4327525" algn="l"/>
              </a:tabLst>
            </a:pPr>
            <a:endParaRPr lang="en-US" sz="1000" dirty="0">
              <a:solidFill>
                <a:srgbClr val="000000"/>
              </a:solidFill>
              <a:latin typeface="Avenir Book" panose="02000503020000020003" pitchFamily="2" charset="0"/>
              <a:ea typeface="Avenir Medium" charset="0"/>
              <a:cs typeface="Avenir Medium" charset="0"/>
            </a:endParaRPr>
          </a:p>
          <a:p>
            <a:pPr algn="ctr">
              <a:tabLst>
                <a:tab pos="4327525" algn="l"/>
              </a:tabLst>
            </a:pPr>
            <a:r>
              <a:rPr lang="en-US" sz="2200" dirty="0">
                <a:solidFill>
                  <a:srgbClr val="000000"/>
                </a:solidFill>
                <a:latin typeface="Avenir Book" panose="02000503020000020003" pitchFamily="2" charset="0"/>
                <a:ea typeface="Avenir Medium" charset="0"/>
                <a:cs typeface="Avenir Medium" charset="0"/>
              </a:rPr>
              <a:t>• What to produce? • How to produce? • For whom to produce?</a:t>
            </a:r>
          </a:p>
        </p:txBody>
      </p:sp>
      <p:sp>
        <p:nvSpPr>
          <p:cNvPr id="8" name="TextBox 7"/>
          <p:cNvSpPr txBox="1"/>
          <p:nvPr/>
        </p:nvSpPr>
        <p:spPr>
          <a:xfrm>
            <a:off x="0" y="1750598"/>
            <a:ext cx="9143998" cy="461665"/>
          </a:xfrm>
          <a:prstGeom prst="rect">
            <a:avLst/>
          </a:prstGeom>
          <a:noFill/>
        </p:spPr>
        <p:txBody>
          <a:bodyPr wrap="square" rtlCol="0">
            <a:spAutoFit/>
          </a:bodyPr>
          <a:lstStyle/>
          <a:p>
            <a:pPr algn="ctr">
              <a:tabLst>
                <a:tab pos="4327525" algn="l"/>
              </a:tabLst>
            </a:pPr>
            <a:r>
              <a:rPr lang="en-US" sz="2400" dirty="0">
                <a:solidFill>
                  <a:srgbClr val="000000"/>
                </a:solidFill>
                <a:latin typeface="Avenir Book" panose="02000503020000020003" pitchFamily="2" charset="0"/>
                <a:ea typeface="Avenir Medium" charset="0"/>
                <a:cs typeface="Avenir Medium" charset="0"/>
              </a:rPr>
              <a:t>What are the four components of theory-plus?</a:t>
            </a:r>
          </a:p>
        </p:txBody>
      </p:sp>
    </p:spTree>
    <p:extLst>
      <p:ext uri="{BB962C8B-B14F-4D97-AF65-F5344CB8AC3E}">
        <p14:creationId xmlns:p14="http://schemas.microsoft.com/office/powerpoint/2010/main" val="5564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20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animEffect transition="in" filter="fade">
                                      <p:cBhvr>
                                        <p:cTn id="32" dur="2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11"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0CD512-8F6A-EE4A-A725-61A22A8C20FD}"/>
              </a:ext>
            </a:extLst>
          </p:cNvPr>
          <p:cNvSpPr/>
          <p:nvPr/>
        </p:nvSpPr>
        <p:spPr>
          <a:xfrm>
            <a:off x="623592" y="80432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70651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5211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9178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5084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9051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pic>
        <p:nvPicPr>
          <p:cNvPr id="3" name="Picture 2" descr="Text, whiteboard&#10;&#10;Description automatically generated">
            <a:extLst>
              <a:ext uri="{FF2B5EF4-FFF2-40B4-BE49-F238E27FC236}">
                <a16:creationId xmlns:a16="http://schemas.microsoft.com/office/drawing/2014/main" id="{F1B18051-0232-9913-4743-2369D5F0C294}"/>
              </a:ext>
            </a:extLst>
          </p:cNvPr>
          <p:cNvPicPr>
            <a:picLocks noChangeAspect="1"/>
          </p:cNvPicPr>
          <p:nvPr/>
        </p:nvPicPr>
        <p:blipFill>
          <a:blip r:embed="rId3"/>
          <a:stretch>
            <a:fillRect/>
          </a:stretch>
        </p:blipFill>
        <p:spPr>
          <a:xfrm>
            <a:off x="4110925" y="4596001"/>
            <a:ext cx="4129561" cy="1943019"/>
          </a:xfrm>
          <a:prstGeom prst="rect">
            <a:avLst/>
          </a:prstGeom>
        </p:spPr>
      </p:pic>
      <p:pic>
        <p:nvPicPr>
          <p:cNvPr id="4" name="Picture 3" descr="A person with a mustache&#10;&#10;Description automatically generated with low confidence">
            <a:extLst>
              <a:ext uri="{FF2B5EF4-FFF2-40B4-BE49-F238E27FC236}">
                <a16:creationId xmlns:a16="http://schemas.microsoft.com/office/drawing/2014/main" id="{5A304C56-EF7E-A33A-FE6E-CFD8F658209D}"/>
              </a:ext>
            </a:extLst>
          </p:cNvPr>
          <p:cNvPicPr>
            <a:picLocks noChangeAspect="1"/>
          </p:cNvPicPr>
          <p:nvPr/>
        </p:nvPicPr>
        <p:blipFill>
          <a:blip r:embed="rId4"/>
          <a:stretch>
            <a:fillRect/>
          </a:stretch>
        </p:blipFill>
        <p:spPr>
          <a:xfrm>
            <a:off x="7782101" y="5569814"/>
            <a:ext cx="612164" cy="714191"/>
          </a:xfrm>
          <a:prstGeom prst="rect">
            <a:avLst/>
          </a:prstGeom>
        </p:spPr>
      </p:pic>
      <p:pic>
        <p:nvPicPr>
          <p:cNvPr id="10" name="Picture 9" descr="A sculpture of a person&#10;&#10;Description automatically generated with low confidence">
            <a:extLst>
              <a:ext uri="{FF2B5EF4-FFF2-40B4-BE49-F238E27FC236}">
                <a16:creationId xmlns:a16="http://schemas.microsoft.com/office/drawing/2014/main" id="{8F836704-3508-F6FE-F32D-45EC11EB65D5}"/>
              </a:ext>
            </a:extLst>
          </p:cNvPr>
          <p:cNvPicPr>
            <a:picLocks noChangeAspect="1"/>
          </p:cNvPicPr>
          <p:nvPr/>
        </p:nvPicPr>
        <p:blipFill>
          <a:blip r:embed="rId5"/>
          <a:stretch>
            <a:fillRect/>
          </a:stretch>
        </p:blipFill>
        <p:spPr>
          <a:xfrm>
            <a:off x="4186077" y="5486754"/>
            <a:ext cx="594047" cy="831666"/>
          </a:xfrm>
          <a:prstGeom prst="rect">
            <a:avLst/>
          </a:prstGeom>
        </p:spPr>
      </p:pic>
      <p:sp>
        <p:nvSpPr>
          <p:cNvPr id="11" name="TextBox 10">
            <a:extLst>
              <a:ext uri="{FF2B5EF4-FFF2-40B4-BE49-F238E27FC236}">
                <a16:creationId xmlns:a16="http://schemas.microsoft.com/office/drawing/2014/main" id="{1E58C8D7-74F7-D58A-7620-A5F93F634B2B}"/>
              </a:ext>
            </a:extLst>
          </p:cNvPr>
          <p:cNvSpPr txBox="1"/>
          <p:nvPr/>
        </p:nvSpPr>
        <p:spPr>
          <a:xfrm>
            <a:off x="4568298" y="4678608"/>
            <a:ext cx="1658827" cy="278153"/>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p:txBody>
      </p:sp>
      <p:sp>
        <p:nvSpPr>
          <p:cNvPr id="12" name="TextBox 11">
            <a:extLst>
              <a:ext uri="{FF2B5EF4-FFF2-40B4-BE49-F238E27FC236}">
                <a16:creationId xmlns:a16="http://schemas.microsoft.com/office/drawing/2014/main" id="{331A4E2C-E9F5-0214-11C5-9366DF0F2FD5}"/>
              </a:ext>
            </a:extLst>
          </p:cNvPr>
          <p:cNvSpPr txBox="1"/>
          <p:nvPr/>
        </p:nvSpPr>
        <p:spPr>
          <a:xfrm>
            <a:off x="6287282" y="4677324"/>
            <a:ext cx="1658827" cy="27815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p:txBody>
      </p:sp>
      <p:sp>
        <p:nvSpPr>
          <p:cNvPr id="2" name="Rectangle 1">
            <a:extLst>
              <a:ext uri="{FF2B5EF4-FFF2-40B4-BE49-F238E27FC236}">
                <a16:creationId xmlns:a16="http://schemas.microsoft.com/office/drawing/2014/main" id="{CE2C71DE-D660-4EB6-6CD5-4D387623C3E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13" name="Rectangle 12">
            <a:extLst>
              <a:ext uri="{FF2B5EF4-FFF2-40B4-BE49-F238E27FC236}">
                <a16:creationId xmlns:a16="http://schemas.microsoft.com/office/drawing/2014/main" id="{6F7FE295-AA50-20F7-B42B-C9C04333D71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16" name="Straight Connector 15">
            <a:extLst>
              <a:ext uri="{FF2B5EF4-FFF2-40B4-BE49-F238E27FC236}">
                <a16:creationId xmlns:a16="http://schemas.microsoft.com/office/drawing/2014/main" id="{E935D653-DB60-53E6-3A9C-8E6DCD04BF4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4CF00C8-97EE-F95A-AAC0-6E2F8EE5736D}"/>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2478517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89462"/>
            <a:ext cx="9144000" cy="430887"/>
          </a:xfrm>
          <a:prstGeom prst="rect">
            <a:avLst/>
          </a:prstGeom>
          <a:noFill/>
        </p:spPr>
        <p:txBody>
          <a:bodyPr wrap="square" rtlCol="0">
            <a:spAutoFit/>
          </a:bodyPr>
          <a:lstStyle/>
          <a:p>
            <a:pPr algn="ctr"/>
            <a:r>
              <a:rPr lang="en-US" sz="2200" dirty="0">
                <a:solidFill>
                  <a:srgbClr val="000000"/>
                </a:solidFill>
                <a:latin typeface="Avenir Black" panose="02000503020000020003" pitchFamily="2" charset="0"/>
                <a:ea typeface="Avenir Medium" charset="0"/>
                <a:cs typeface="Avenir Medium" charset="0"/>
              </a:rPr>
              <a:t>Conventional Theory Assumptions</a:t>
            </a:r>
          </a:p>
        </p:txBody>
      </p:sp>
      <p:sp>
        <p:nvSpPr>
          <p:cNvPr id="5" name="Rectangle 3"/>
          <p:cNvSpPr txBox="1">
            <a:spLocks noChangeArrowheads="1"/>
          </p:cNvSpPr>
          <p:nvPr/>
        </p:nvSpPr>
        <p:spPr bwMode="auto">
          <a:xfrm>
            <a:off x="190500" y="670998"/>
            <a:ext cx="87630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3500" indent="0" eaLnBrk="1" hangingPunct="1">
              <a:spcBef>
                <a:spcPts val="0"/>
              </a:spcBef>
              <a:buFontTx/>
              <a:buNone/>
              <a:tabLst>
                <a:tab pos="508000" algn="l"/>
                <a:tab pos="906463" algn="l"/>
                <a:tab pos="1292225" algn="l"/>
                <a:tab pos="1306513" algn="l"/>
              </a:tabLst>
            </a:pPr>
            <a:r>
              <a:rPr lang="en-US" sz="2000" kern="0" dirty="0" err="1">
                <a:solidFill>
                  <a:srgbClr val="000000"/>
                </a:solidFill>
                <a:latin typeface="Avenir Book" panose="02000503020000020003" pitchFamily="2" charset="0"/>
                <a:ea typeface="Avenir Medium" charset="0"/>
                <a:cs typeface="Avenir Medium" charset="0"/>
              </a:rPr>
              <a:t>i</a:t>
            </a:r>
            <a:r>
              <a:rPr lang="en-US" sz="2000" kern="0" dirty="0">
                <a:solidFill>
                  <a:srgbClr val="000000"/>
                </a:solidFill>
                <a:latin typeface="Avenir Book" panose="02000503020000020003" pitchFamily="2" charset="0"/>
                <a:ea typeface="Avenir Medium" charset="0"/>
                <a:cs typeface="Avenir Medium" charset="0"/>
              </a:rPr>
              <a:t>.	</a:t>
            </a:r>
            <a:r>
              <a:rPr lang="en-US" sz="2000" kern="0" dirty="0">
                <a:solidFill>
                  <a:srgbClr val="000000"/>
                </a:solidFill>
                <a:latin typeface="Avenir Black" panose="02000503020000020003" pitchFamily="2" charset="0"/>
                <a:ea typeface="Avenir Medium" charset="0"/>
                <a:cs typeface="Avenir Medium" charset="0"/>
              </a:rPr>
              <a:t>Scarcity</a:t>
            </a:r>
          </a:p>
          <a:p>
            <a:pPr marL="12700" indent="0" eaLnBrk="1" hangingPunct="1">
              <a:spcBef>
                <a:spcPts val="0"/>
              </a:spcBef>
              <a:buFontTx/>
              <a:buNone/>
              <a:tabLst>
                <a:tab pos="508000" algn="l"/>
                <a:tab pos="1292225" algn="l"/>
                <a:tab pos="1306513" algn="l"/>
              </a:tabLst>
            </a:pPr>
            <a:r>
              <a:rPr lang="en-US" sz="1800" dirty="0">
                <a:solidFill>
                  <a:srgbClr val="000000"/>
                </a:solidFill>
                <a:latin typeface="Avenir Book" panose="02000503020000020003" pitchFamily="2" charset="0"/>
                <a:ea typeface="Avenir Medium" charset="0"/>
                <a:cs typeface="Avenir Medium" charset="0"/>
              </a:rPr>
              <a:t>	Since all inputs (resources) are limited, output is also limited.  </a:t>
            </a:r>
          </a:p>
          <a:p>
            <a:pPr marL="465138" indent="0" eaLnBrk="1" hangingPunct="1">
              <a:spcBef>
                <a:spcPts val="0"/>
              </a:spcBef>
              <a:buFontTx/>
              <a:buNone/>
              <a:tabLst>
                <a:tab pos="508000" algn="l"/>
                <a:tab pos="1292225" algn="l"/>
                <a:tab pos="1306513" algn="l"/>
              </a:tabLst>
            </a:pPr>
            <a:endParaRPr lang="en-US" sz="1800" dirty="0">
              <a:solidFill>
                <a:srgbClr val="000000"/>
              </a:solidFill>
              <a:latin typeface="Avenir Book" panose="02000503020000020003" pitchFamily="2" charset="0"/>
              <a:ea typeface="Avenir Medium" charset="0"/>
              <a:cs typeface="Avenir Medium" charset="0"/>
            </a:endParaRPr>
          </a:p>
          <a:p>
            <a:pPr marL="63500" indent="0">
              <a:spcBef>
                <a:spcPts val="0"/>
              </a:spcBef>
              <a:buFontTx/>
              <a:buNone/>
              <a:tabLst>
                <a:tab pos="508000" algn="l"/>
                <a:tab pos="906463" algn="l"/>
                <a:tab pos="1292225" algn="l"/>
                <a:tab pos="1306513" algn="l"/>
              </a:tabLst>
              <a:defRPr/>
            </a:pPr>
            <a:r>
              <a:rPr lang="en-US" sz="2000" kern="0" dirty="0">
                <a:solidFill>
                  <a:srgbClr val="000000"/>
                </a:solidFill>
                <a:latin typeface="Avenir Book" panose="02000503020000020003" pitchFamily="2" charset="0"/>
                <a:ea typeface="Avenir Medium" charset="0"/>
                <a:cs typeface="Avenir Medium" charset="0"/>
              </a:rPr>
              <a:t>ii.	</a:t>
            </a:r>
            <a:r>
              <a:rPr lang="en-US" sz="2000" kern="0" dirty="0">
                <a:solidFill>
                  <a:srgbClr val="000000"/>
                </a:solidFill>
                <a:latin typeface="Avenir Black" panose="02000503020000020003" pitchFamily="2" charset="0"/>
                <a:ea typeface="Avenir Medium" charset="0"/>
                <a:cs typeface="Avenir Medium" charset="0"/>
              </a:rPr>
              <a:t>Individuals Maximize Happiness</a:t>
            </a:r>
          </a:p>
          <a:p>
            <a:pPr marL="528638" indent="0">
              <a:spcBef>
                <a:spcPts val="0"/>
              </a:spcBef>
              <a:buFontTx/>
              <a:buNone/>
              <a:tabLst>
                <a:tab pos="906463" algn="l"/>
                <a:tab pos="1292225" algn="l"/>
                <a:tab pos="1306513" algn="l"/>
              </a:tabLst>
              <a:defRPr/>
            </a:pPr>
            <a:r>
              <a:rPr lang="en-US" sz="1800" kern="0" dirty="0">
                <a:solidFill>
                  <a:srgbClr val="000000"/>
                </a:solidFill>
                <a:latin typeface="Avenir Book" panose="02000503020000020003" pitchFamily="2" charset="0"/>
                <a:ea typeface="Avenir Medium" charset="0"/>
                <a:cs typeface="Avenir Medium" charset="0"/>
              </a:rPr>
              <a:t>Individuals act in self-interested ways to maximize happiness by making rational choices to acquire more goods and services. </a:t>
            </a:r>
          </a:p>
          <a:p>
            <a:pPr marL="528638" indent="0">
              <a:spcBef>
                <a:spcPts val="0"/>
              </a:spcBef>
              <a:buFontTx/>
              <a:buNone/>
              <a:tabLst>
                <a:tab pos="906463" algn="l"/>
                <a:tab pos="1292225" algn="l"/>
                <a:tab pos="1306513" algn="l"/>
              </a:tabLst>
              <a:defRPr/>
            </a:pPr>
            <a:endParaRPr lang="en-US" sz="1800" kern="0" dirty="0">
              <a:solidFill>
                <a:srgbClr val="000000"/>
              </a:solidFill>
              <a:latin typeface="Avenir Book" panose="02000503020000020003" pitchFamily="2" charset="0"/>
              <a:ea typeface="Avenir Medium" charset="0"/>
              <a:cs typeface="Avenir Medium" charset="0"/>
            </a:endParaRPr>
          </a:p>
          <a:p>
            <a:pPr marL="63500" indent="0">
              <a:spcBef>
                <a:spcPts val="0"/>
              </a:spcBef>
              <a:buFontTx/>
              <a:buNone/>
              <a:tabLst>
                <a:tab pos="508000" algn="l"/>
                <a:tab pos="906463" algn="l"/>
                <a:tab pos="1292225" algn="l"/>
                <a:tab pos="1306513" algn="l"/>
              </a:tabLst>
              <a:defRPr/>
            </a:pPr>
            <a:r>
              <a:rPr lang="en-US" sz="2000" kern="0" dirty="0">
                <a:solidFill>
                  <a:srgbClr val="000000"/>
                </a:solidFill>
                <a:latin typeface="Avenir Book" panose="02000503020000020003" pitchFamily="2" charset="0"/>
                <a:ea typeface="Avenir Medium" charset="0"/>
                <a:cs typeface="Avenir Medium" charset="0"/>
              </a:rPr>
              <a:t>iii.</a:t>
            </a:r>
            <a:r>
              <a:rPr lang="en-US" sz="1800" kern="0" dirty="0">
                <a:solidFill>
                  <a:srgbClr val="000000"/>
                </a:solidFill>
                <a:latin typeface="Avenir Book" panose="02000503020000020003" pitchFamily="2" charset="0"/>
                <a:ea typeface="Avenir Medium" charset="0"/>
                <a:cs typeface="Avenir Medium" charset="0"/>
              </a:rPr>
              <a:t>	</a:t>
            </a:r>
            <a:r>
              <a:rPr lang="en-US" sz="2000" kern="0" dirty="0">
                <a:solidFill>
                  <a:srgbClr val="000000"/>
                </a:solidFill>
                <a:latin typeface="Avenir Black" panose="02000503020000020003" pitchFamily="2" charset="0"/>
                <a:ea typeface="Avenir Medium" charset="0"/>
                <a:cs typeface="Avenir Medium" charset="0"/>
              </a:rPr>
              <a:t>Firms Maximize Profits</a:t>
            </a:r>
          </a:p>
          <a:p>
            <a:pPr marL="528638" indent="0">
              <a:spcBef>
                <a:spcPts val="0"/>
              </a:spcBef>
              <a:buNone/>
              <a:tabLst>
                <a:tab pos="906463" algn="l"/>
                <a:tab pos="1292225" algn="l"/>
                <a:tab pos="1306513" algn="l"/>
              </a:tabLst>
              <a:defRPr/>
            </a:pPr>
            <a:r>
              <a:rPr lang="en-US" sz="1800" kern="0" dirty="0">
                <a:solidFill>
                  <a:srgbClr val="000000"/>
                </a:solidFill>
                <a:latin typeface="Avenir Book" panose="02000503020000020003" pitchFamily="2" charset="0"/>
                <a:ea typeface="Avenir Medium" charset="0"/>
                <a:cs typeface="Avenir Medium" charset="0"/>
              </a:rPr>
              <a:t>Firms act in self-interested ways to maximize profits by transforming resources into products that people want, using technology to do so. </a:t>
            </a:r>
          </a:p>
          <a:p>
            <a:pPr marL="528638" indent="0">
              <a:spcBef>
                <a:spcPts val="0"/>
              </a:spcBef>
              <a:buNone/>
              <a:tabLst>
                <a:tab pos="906463" algn="l"/>
                <a:tab pos="1292225" algn="l"/>
                <a:tab pos="1306513" algn="l"/>
              </a:tabLst>
              <a:defRPr/>
            </a:pPr>
            <a:endParaRPr lang="en-US" sz="1800" kern="0" dirty="0">
              <a:solidFill>
                <a:srgbClr val="000000"/>
              </a:solidFill>
              <a:latin typeface="Avenir Book" panose="02000503020000020003" pitchFamily="2" charset="0"/>
              <a:ea typeface="Avenir Medium" charset="0"/>
              <a:cs typeface="Avenir Medium" charset="0"/>
            </a:endParaRPr>
          </a:p>
          <a:p>
            <a:pPr marL="0" indent="0">
              <a:buFontTx/>
              <a:buNone/>
              <a:defRPr/>
            </a:pPr>
            <a:endParaRPr lang="en-US" sz="1600" kern="0" dirty="0">
              <a:solidFill>
                <a:srgbClr val="000000"/>
              </a:solidFill>
              <a:latin typeface="Avenir Book" panose="02000503020000020003" pitchFamily="2" charset="0"/>
              <a:ea typeface="Avenir Medium" charset="0"/>
              <a:cs typeface="Avenir Medium" charset="0"/>
            </a:endParaRPr>
          </a:p>
        </p:txBody>
      </p:sp>
      <p:pic>
        <p:nvPicPr>
          <p:cNvPr id="3" name="Picture 2">
            <a:extLst>
              <a:ext uri="{FF2B5EF4-FFF2-40B4-BE49-F238E27FC236}">
                <a16:creationId xmlns:a16="http://schemas.microsoft.com/office/drawing/2014/main" id="{3C6C9AEB-0CE2-C0E8-3DAE-64E79923CFA6}"/>
              </a:ext>
            </a:extLst>
          </p:cNvPr>
          <p:cNvPicPr>
            <a:picLocks noChangeAspect="1"/>
          </p:cNvPicPr>
          <p:nvPr/>
        </p:nvPicPr>
        <p:blipFill>
          <a:blip r:embed="rId3"/>
          <a:stretch>
            <a:fillRect/>
          </a:stretch>
        </p:blipFill>
        <p:spPr>
          <a:xfrm>
            <a:off x="773038" y="3626857"/>
            <a:ext cx="3798960" cy="2963039"/>
          </a:xfrm>
          <a:prstGeom prst="rect">
            <a:avLst/>
          </a:prstGeom>
          <a:ln>
            <a:solidFill>
              <a:schemeClr val="tx1"/>
            </a:solidFill>
          </a:ln>
        </p:spPr>
      </p:pic>
      <p:sp>
        <p:nvSpPr>
          <p:cNvPr id="4" name="Rectangle 3">
            <a:extLst>
              <a:ext uri="{FF2B5EF4-FFF2-40B4-BE49-F238E27FC236}">
                <a16:creationId xmlns:a16="http://schemas.microsoft.com/office/drawing/2014/main" id="{1C8FDA20-AA0D-A45F-AB18-154174261B5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C18859A2-5241-B008-F0F5-ABDC31DD92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E212F207-E8F2-D1F8-64F1-CDE665F2769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17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20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20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20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0CD512-8F6A-EE4A-A725-61A22A8C20FD}"/>
              </a:ext>
            </a:extLst>
          </p:cNvPr>
          <p:cNvSpPr/>
          <p:nvPr/>
        </p:nvSpPr>
        <p:spPr>
          <a:xfrm>
            <a:off x="623592" y="80432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2033294" y="576627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57399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22" name="Triangle 21">
            <a:extLst>
              <a:ext uri="{FF2B5EF4-FFF2-40B4-BE49-F238E27FC236}">
                <a16:creationId xmlns:a16="http://schemas.microsoft.com/office/drawing/2014/main" id="{63DFCFCF-6B59-1D44-A370-224E6FA16C77}"/>
              </a:ext>
            </a:extLst>
          </p:cNvPr>
          <p:cNvSpPr/>
          <p:nvPr/>
        </p:nvSpPr>
        <p:spPr>
          <a:xfrm rot="10800000">
            <a:off x="1912644" y="243898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01C68E-8739-2E4B-8A46-2BC355FB19F7}"/>
              </a:ext>
            </a:extLst>
          </p:cNvPr>
          <p:cNvSpPr/>
          <p:nvPr/>
        </p:nvSpPr>
        <p:spPr>
          <a:xfrm>
            <a:off x="698500" y="205022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5211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9178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5084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9051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sp>
        <p:nvSpPr>
          <p:cNvPr id="18" name="TextBox 17">
            <a:extLst>
              <a:ext uri="{FF2B5EF4-FFF2-40B4-BE49-F238E27FC236}">
                <a16:creationId xmlns:a16="http://schemas.microsoft.com/office/drawing/2014/main" id="{53CE7744-1ED8-9644-9A11-C2D42AACEB84}"/>
              </a:ext>
            </a:extLst>
          </p:cNvPr>
          <p:cNvSpPr txBox="1"/>
          <p:nvPr/>
        </p:nvSpPr>
        <p:spPr>
          <a:xfrm>
            <a:off x="745425" y="175476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Scarcity</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Individuals Maximize Happiness</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Maximize Profits</a:t>
            </a:r>
          </a:p>
        </p:txBody>
      </p:sp>
      <p:sp>
        <p:nvSpPr>
          <p:cNvPr id="23" name="TextBox 22">
            <a:extLst>
              <a:ext uri="{FF2B5EF4-FFF2-40B4-BE49-F238E27FC236}">
                <a16:creationId xmlns:a16="http://schemas.microsoft.com/office/drawing/2014/main" id="{504453F9-7BE8-3F4C-8FC0-EDCD64F72ACB}"/>
              </a:ext>
            </a:extLst>
          </p:cNvPr>
          <p:cNvSpPr txBox="1"/>
          <p:nvPr/>
        </p:nvSpPr>
        <p:spPr>
          <a:xfrm>
            <a:off x="1567909" y="2606913"/>
            <a:ext cx="2977827" cy="317523"/>
          </a:xfrm>
          <a:prstGeom prst="rect">
            <a:avLst/>
          </a:prstGeom>
          <a:noFill/>
        </p:spPr>
        <p:txBody>
          <a:bodyPr wrap="square" rtlCol="0">
            <a:spAutoFit/>
          </a:bodyPr>
          <a:lstStyle/>
          <a:p>
            <a:pPr marL="0" marR="0" lvl="0" indent="0" algn="l"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Self-Interest</a:t>
            </a:r>
          </a:p>
        </p:txBody>
      </p:sp>
      <p:cxnSp>
        <p:nvCxnSpPr>
          <p:cNvPr id="30" name="Straight Arrow Connector 29">
            <a:extLst>
              <a:ext uri="{FF2B5EF4-FFF2-40B4-BE49-F238E27FC236}">
                <a16:creationId xmlns:a16="http://schemas.microsoft.com/office/drawing/2014/main" id="{84C171A8-5B98-4840-98FF-99205E91256E}"/>
              </a:ext>
            </a:extLst>
          </p:cNvPr>
          <p:cNvCxnSpPr/>
          <p:nvPr/>
        </p:nvCxnSpPr>
        <p:spPr>
          <a:xfrm>
            <a:off x="1866900" y="194234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5FFC30E-45F7-4248-9CD5-670D418C4B2A}"/>
              </a:ext>
            </a:extLst>
          </p:cNvPr>
          <p:cNvSpPr txBox="1"/>
          <p:nvPr/>
        </p:nvSpPr>
        <p:spPr>
          <a:xfrm>
            <a:off x="4935600" y="1761111"/>
            <a:ext cx="3509900" cy="320344"/>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Production Possibilities Curve</a:t>
            </a:r>
          </a:p>
        </p:txBody>
      </p:sp>
      <p:cxnSp>
        <p:nvCxnSpPr>
          <p:cNvPr id="34" name="Straight Arrow Connector 33">
            <a:extLst>
              <a:ext uri="{FF2B5EF4-FFF2-40B4-BE49-F238E27FC236}">
                <a16:creationId xmlns:a16="http://schemas.microsoft.com/office/drawing/2014/main" id="{1D0B1B96-1410-F501-B06C-B9548336DE19}"/>
              </a:ext>
            </a:extLst>
          </p:cNvPr>
          <p:cNvCxnSpPr/>
          <p:nvPr/>
        </p:nvCxnSpPr>
        <p:spPr>
          <a:xfrm>
            <a:off x="3460750" y="217722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descr="Text, whiteboard&#10;&#10;Description automatically generated">
            <a:extLst>
              <a:ext uri="{FF2B5EF4-FFF2-40B4-BE49-F238E27FC236}">
                <a16:creationId xmlns:a16="http://schemas.microsoft.com/office/drawing/2014/main" id="{516B484D-D0FB-4220-2EE5-597311F0183D}"/>
              </a:ext>
            </a:extLst>
          </p:cNvPr>
          <p:cNvPicPr>
            <a:picLocks noChangeAspect="1"/>
          </p:cNvPicPr>
          <p:nvPr/>
        </p:nvPicPr>
        <p:blipFill>
          <a:blip r:embed="rId2"/>
          <a:stretch>
            <a:fillRect/>
          </a:stretch>
        </p:blipFill>
        <p:spPr>
          <a:xfrm>
            <a:off x="4110925" y="4596001"/>
            <a:ext cx="4129561" cy="1943019"/>
          </a:xfrm>
          <a:prstGeom prst="rect">
            <a:avLst/>
          </a:prstGeom>
        </p:spPr>
      </p:pic>
      <p:pic>
        <p:nvPicPr>
          <p:cNvPr id="3" name="Picture 2" descr="A person with a mustache&#10;&#10;Description automatically generated with low confidence">
            <a:extLst>
              <a:ext uri="{FF2B5EF4-FFF2-40B4-BE49-F238E27FC236}">
                <a16:creationId xmlns:a16="http://schemas.microsoft.com/office/drawing/2014/main" id="{0BB6292A-E164-6588-2412-02CD697E1950}"/>
              </a:ext>
            </a:extLst>
          </p:cNvPr>
          <p:cNvPicPr>
            <a:picLocks noChangeAspect="1"/>
          </p:cNvPicPr>
          <p:nvPr/>
        </p:nvPicPr>
        <p:blipFill>
          <a:blip r:embed="rId3"/>
          <a:stretch>
            <a:fillRect/>
          </a:stretch>
        </p:blipFill>
        <p:spPr>
          <a:xfrm>
            <a:off x="7782101" y="5569814"/>
            <a:ext cx="612164" cy="714191"/>
          </a:xfrm>
          <a:prstGeom prst="rect">
            <a:avLst/>
          </a:prstGeom>
        </p:spPr>
      </p:pic>
      <p:pic>
        <p:nvPicPr>
          <p:cNvPr id="4" name="Picture 3" descr="A sculpture of a person&#10;&#10;Description automatically generated with low confidence">
            <a:extLst>
              <a:ext uri="{FF2B5EF4-FFF2-40B4-BE49-F238E27FC236}">
                <a16:creationId xmlns:a16="http://schemas.microsoft.com/office/drawing/2014/main" id="{A1EC60FC-8FD7-9950-FE86-A07C0C885BDD}"/>
              </a:ext>
            </a:extLst>
          </p:cNvPr>
          <p:cNvPicPr>
            <a:picLocks noChangeAspect="1"/>
          </p:cNvPicPr>
          <p:nvPr/>
        </p:nvPicPr>
        <p:blipFill>
          <a:blip r:embed="rId4"/>
          <a:stretch>
            <a:fillRect/>
          </a:stretch>
        </p:blipFill>
        <p:spPr>
          <a:xfrm>
            <a:off x="4186077" y="5486754"/>
            <a:ext cx="594047" cy="831666"/>
          </a:xfrm>
          <a:prstGeom prst="rect">
            <a:avLst/>
          </a:prstGeom>
        </p:spPr>
      </p:pic>
      <p:sp>
        <p:nvSpPr>
          <p:cNvPr id="10" name="TextBox 9">
            <a:extLst>
              <a:ext uri="{FF2B5EF4-FFF2-40B4-BE49-F238E27FC236}">
                <a16:creationId xmlns:a16="http://schemas.microsoft.com/office/drawing/2014/main" id="{8DEDE709-215B-2C5A-1A63-453CC28B5903}"/>
              </a:ext>
            </a:extLst>
          </p:cNvPr>
          <p:cNvSpPr txBox="1"/>
          <p:nvPr/>
        </p:nvSpPr>
        <p:spPr>
          <a:xfrm>
            <a:off x="4568298" y="4678608"/>
            <a:ext cx="1658827" cy="278153"/>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p:txBody>
      </p:sp>
      <p:sp>
        <p:nvSpPr>
          <p:cNvPr id="11" name="TextBox 10">
            <a:extLst>
              <a:ext uri="{FF2B5EF4-FFF2-40B4-BE49-F238E27FC236}">
                <a16:creationId xmlns:a16="http://schemas.microsoft.com/office/drawing/2014/main" id="{46591444-1F9B-6119-A739-CB8183A3D833}"/>
              </a:ext>
            </a:extLst>
          </p:cNvPr>
          <p:cNvSpPr txBox="1"/>
          <p:nvPr/>
        </p:nvSpPr>
        <p:spPr>
          <a:xfrm>
            <a:off x="6287282" y="4677324"/>
            <a:ext cx="1658827" cy="27815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p:txBody>
      </p:sp>
      <p:sp>
        <p:nvSpPr>
          <p:cNvPr id="13" name="Rectangle 12">
            <a:extLst>
              <a:ext uri="{FF2B5EF4-FFF2-40B4-BE49-F238E27FC236}">
                <a16:creationId xmlns:a16="http://schemas.microsoft.com/office/drawing/2014/main" id="{6041FF7D-CE9C-F818-A37D-2FF9354E701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12" name="TextBox 11">
            <a:extLst>
              <a:ext uri="{FF2B5EF4-FFF2-40B4-BE49-F238E27FC236}">
                <a16:creationId xmlns:a16="http://schemas.microsoft.com/office/drawing/2014/main" id="{0CD4F05D-D9B9-4590-B1AC-69D4FF2FAFC3}"/>
              </a:ext>
            </a:extLst>
          </p:cNvPr>
          <p:cNvSpPr txBox="1"/>
          <p:nvPr/>
        </p:nvSpPr>
        <p:spPr>
          <a:xfrm>
            <a:off x="7389889" y="1761111"/>
            <a:ext cx="1824747" cy="320344"/>
          </a:xfrm>
          <a:prstGeom prst="rect">
            <a:avLst/>
          </a:prstGeom>
          <a:noFill/>
        </p:spPr>
        <p:txBody>
          <a:bodyPr wrap="square" rtlCol="0">
            <a:spAutoFit/>
          </a:bodyPr>
          <a:lstStyle/>
          <a:p>
            <a:pPr marR="0" lvl="0" algn="l" defTabSz="457200" rtl="0" eaLnBrk="1" fontAlgn="auto" latinLnBrk="0" hangingPunct="1">
              <a:lnSpc>
                <a:spcPts val="1940"/>
              </a:lnSpc>
              <a:spcBef>
                <a:spcPts val="0"/>
              </a:spcBef>
              <a:spcAft>
                <a:spcPts val="0"/>
              </a:spcAft>
              <a:buClrTx/>
              <a:buSzTx/>
              <a:tabLst/>
              <a:defRPr/>
            </a:pPr>
            <a:r>
              <a:rPr kumimoji="0" lang="en-US" sz="1200" u="none" strike="noStrike" kern="1200" cap="none" spc="0" normalizeH="0" baseline="0" noProof="0" dirty="0">
                <a:ln>
                  <a:noFill/>
                </a:ln>
                <a:solidFill>
                  <a:srgbClr val="8E489A"/>
                </a:solidFill>
                <a:effectLst/>
                <a:uLnTx/>
                <a:uFillTx/>
                <a:latin typeface="Avenir Book" panose="02000503020000020003" pitchFamily="2" charset="0"/>
                <a:ea typeface="ＭＳ Ｐゴシック" pitchFamily="-106" charset="-128"/>
                <a:cs typeface="+mn-cs"/>
              </a:rPr>
              <a:t>(Chapter 17)</a:t>
            </a:r>
          </a:p>
        </p:txBody>
      </p:sp>
      <p:sp>
        <p:nvSpPr>
          <p:cNvPr id="20" name="Rectangle 19">
            <a:extLst>
              <a:ext uri="{FF2B5EF4-FFF2-40B4-BE49-F238E27FC236}">
                <a16:creationId xmlns:a16="http://schemas.microsoft.com/office/drawing/2014/main" id="{BA59E47B-FC75-0239-9BD5-8909738E5AD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21" name="Straight Connector 20">
            <a:extLst>
              <a:ext uri="{FF2B5EF4-FFF2-40B4-BE49-F238E27FC236}">
                <a16:creationId xmlns:a16="http://schemas.microsoft.com/office/drawing/2014/main" id="{61DE620B-BD32-5C9E-97A8-8C0FE260A5B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17">
            <a:extLst>
              <a:ext uri="{FF2B5EF4-FFF2-40B4-BE49-F238E27FC236}">
                <a16:creationId xmlns:a16="http://schemas.microsoft.com/office/drawing/2014/main" id="{E9EBD070-30EF-7EF7-F8C4-5F21976E1402}"/>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308729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20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20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20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3">
                                            <p:txEl>
                                              <p:pRg st="0" end="0"/>
                                            </p:txEl>
                                          </p:spTgt>
                                        </p:tgtEl>
                                        <p:attrNameLst>
                                          <p:attrName>style.visibility</p:attrName>
                                        </p:attrNameLst>
                                      </p:cBhvr>
                                      <p:to>
                                        <p:strVal val="visible"/>
                                      </p:to>
                                    </p:set>
                                    <p:animEffect transition="in" filter="fade">
                                      <p:cBhvr>
                                        <p:cTn id="21" dur="2000"/>
                                        <p:tgtEl>
                                          <p:spTgt spid="3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fade">
                                      <p:cBhvr>
                                        <p:cTn id="26" dur="2000"/>
                                        <p:tgtEl>
                                          <p:spTgt spid="1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01E284C-6E1E-39FC-3A7A-F4510EDE42F8}"/>
              </a:ext>
            </a:extLst>
          </p:cNvPr>
          <p:cNvSpPr txBox="1"/>
          <p:nvPr/>
        </p:nvSpPr>
        <p:spPr>
          <a:xfrm>
            <a:off x="0" y="981776"/>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Law of Demand</a:t>
            </a:r>
          </a:p>
        </p:txBody>
      </p:sp>
      <p:pic>
        <p:nvPicPr>
          <p:cNvPr id="3" name="Picture 2" descr="A person smiling for the camera&#10;&#10;Description automatically generated">
            <a:extLst>
              <a:ext uri="{FF2B5EF4-FFF2-40B4-BE49-F238E27FC236}">
                <a16:creationId xmlns:a16="http://schemas.microsoft.com/office/drawing/2014/main" id="{10D0189D-440E-C449-A6AE-E89103711FA5}"/>
              </a:ext>
            </a:extLst>
          </p:cNvPr>
          <p:cNvPicPr>
            <a:picLocks noChangeAspect="1"/>
          </p:cNvPicPr>
          <p:nvPr/>
        </p:nvPicPr>
        <p:blipFill rotWithShape="1">
          <a:blip r:embed="rId3">
            <a:extLst>
              <a:ext uri="{28A0092B-C50C-407E-A947-70E740481C1C}">
                <a14:useLocalDpi xmlns:a14="http://schemas.microsoft.com/office/drawing/2010/main" val="0"/>
              </a:ext>
            </a:extLst>
          </a:blip>
          <a:srcRect t="16071"/>
          <a:stretch/>
        </p:blipFill>
        <p:spPr>
          <a:xfrm>
            <a:off x="1739302" y="2004281"/>
            <a:ext cx="6773657" cy="3773934"/>
          </a:xfrm>
          <a:prstGeom prst="rect">
            <a:avLst/>
          </a:prstGeom>
        </p:spPr>
      </p:pic>
      <p:sp>
        <p:nvSpPr>
          <p:cNvPr id="8" name="Rectangle 7">
            <a:extLst>
              <a:ext uri="{FF2B5EF4-FFF2-40B4-BE49-F238E27FC236}">
                <a16:creationId xmlns:a16="http://schemas.microsoft.com/office/drawing/2014/main" id="{19029DAD-0917-9318-C99D-58F66294217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TextBox 5">
            <a:extLst>
              <a:ext uri="{FF2B5EF4-FFF2-40B4-BE49-F238E27FC236}">
                <a16:creationId xmlns:a16="http://schemas.microsoft.com/office/drawing/2014/main" id="{EBFC1C00-9B92-05FA-B979-A7053C807C95}"/>
              </a:ext>
            </a:extLst>
          </p:cNvPr>
          <p:cNvSpPr txBox="1"/>
          <p:nvPr/>
        </p:nvSpPr>
        <p:spPr>
          <a:xfrm>
            <a:off x="704610" y="429853"/>
            <a:ext cx="773477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Conventional Model </a:t>
            </a:r>
            <a:r>
              <a:rPr lang="en-US" sz="2200" dirty="0">
                <a:solidFill>
                  <a:srgbClr val="000000"/>
                </a:solidFill>
                <a:latin typeface="Avenir Black" panose="02000503020000020003" pitchFamily="2" charset="0"/>
                <a:ea typeface="Avenir Medium" charset="0"/>
                <a:cs typeface="Avenir Medium" charset="0"/>
              </a:rPr>
              <a:t>ii: </a:t>
            </a:r>
            <a:r>
              <a:rPr lang="en-US" sz="2200" u="sng" dirty="0">
                <a:solidFill>
                  <a:srgbClr val="000000"/>
                </a:solidFill>
                <a:latin typeface="Avenir Black" panose="02000503020000020003" pitchFamily="2" charset="0"/>
                <a:ea typeface="Avenir Medium" charset="0"/>
                <a:cs typeface="Avenir Medium" charset="0"/>
              </a:rPr>
              <a:t>Individuals Maximize Happiness</a:t>
            </a:r>
            <a:endPar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p:txBody>
      </p:sp>
      <p:sp>
        <p:nvSpPr>
          <p:cNvPr id="10" name="Rectangle 9">
            <a:extLst>
              <a:ext uri="{FF2B5EF4-FFF2-40B4-BE49-F238E27FC236}">
                <a16:creationId xmlns:a16="http://schemas.microsoft.com/office/drawing/2014/main" id="{2D863272-45FD-E549-5C82-C65AC4BB236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710B5127-A900-C94F-7FCC-FFA52CB31B7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F05CB72-CB53-152D-2A82-328DB78CB5E0}"/>
              </a:ext>
            </a:extLst>
          </p:cNvPr>
          <p:cNvSpPr/>
          <p:nvPr/>
        </p:nvSpPr>
        <p:spPr>
          <a:xfrm>
            <a:off x="1841973" y="4306315"/>
            <a:ext cx="3970248" cy="416582"/>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14" name="Rectangle 13">
            <a:extLst>
              <a:ext uri="{FF2B5EF4-FFF2-40B4-BE49-F238E27FC236}">
                <a16:creationId xmlns:a16="http://schemas.microsoft.com/office/drawing/2014/main" id="{5B41DAD5-D822-CDE0-342E-0A0380ED0934}"/>
              </a:ext>
            </a:extLst>
          </p:cNvPr>
          <p:cNvSpPr/>
          <p:nvPr/>
        </p:nvSpPr>
        <p:spPr>
          <a:xfrm>
            <a:off x="1739302" y="2559379"/>
            <a:ext cx="3733701" cy="1067609"/>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111946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0CD512-8F6A-EE4A-A725-61A22A8C20FD}"/>
              </a:ext>
            </a:extLst>
          </p:cNvPr>
          <p:cNvSpPr/>
          <p:nvPr/>
        </p:nvSpPr>
        <p:spPr>
          <a:xfrm>
            <a:off x="623592" y="80432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2033294" y="576627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70651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22" name="Triangle 21">
            <a:extLst>
              <a:ext uri="{FF2B5EF4-FFF2-40B4-BE49-F238E27FC236}">
                <a16:creationId xmlns:a16="http://schemas.microsoft.com/office/drawing/2014/main" id="{63DFCFCF-6B59-1D44-A370-224E6FA16C77}"/>
              </a:ext>
            </a:extLst>
          </p:cNvPr>
          <p:cNvSpPr/>
          <p:nvPr/>
        </p:nvSpPr>
        <p:spPr>
          <a:xfrm rot="10800000">
            <a:off x="1912644" y="243898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01C68E-8739-2E4B-8A46-2BC355FB19F7}"/>
              </a:ext>
            </a:extLst>
          </p:cNvPr>
          <p:cNvSpPr/>
          <p:nvPr/>
        </p:nvSpPr>
        <p:spPr>
          <a:xfrm>
            <a:off x="698500" y="205022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5211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9178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5084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9051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sp>
        <p:nvSpPr>
          <p:cNvPr id="18" name="TextBox 17">
            <a:extLst>
              <a:ext uri="{FF2B5EF4-FFF2-40B4-BE49-F238E27FC236}">
                <a16:creationId xmlns:a16="http://schemas.microsoft.com/office/drawing/2014/main" id="{53CE7744-1ED8-9644-9A11-C2D42AACEB84}"/>
              </a:ext>
            </a:extLst>
          </p:cNvPr>
          <p:cNvSpPr txBox="1"/>
          <p:nvPr/>
        </p:nvSpPr>
        <p:spPr>
          <a:xfrm>
            <a:off x="745425" y="1741509"/>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Scarcity</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Individuals Maximize Happiness</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Maximize Profits</a:t>
            </a:r>
          </a:p>
        </p:txBody>
      </p:sp>
      <p:cxnSp>
        <p:nvCxnSpPr>
          <p:cNvPr id="19" name="Straight Arrow Connector 18">
            <a:extLst>
              <a:ext uri="{FF2B5EF4-FFF2-40B4-BE49-F238E27FC236}">
                <a16:creationId xmlns:a16="http://schemas.microsoft.com/office/drawing/2014/main" id="{B90B6F77-933D-4240-9E23-8D3FCE341377}"/>
              </a:ext>
            </a:extLst>
          </p:cNvPr>
          <p:cNvCxnSpPr/>
          <p:nvPr/>
        </p:nvCxnSpPr>
        <p:spPr>
          <a:xfrm>
            <a:off x="1866900" y="194234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3524331-EA3B-8440-8B91-0A2DF5D048A4}"/>
              </a:ext>
            </a:extLst>
          </p:cNvPr>
          <p:cNvCxnSpPr/>
          <p:nvPr/>
        </p:nvCxnSpPr>
        <p:spPr>
          <a:xfrm>
            <a:off x="3460750" y="217722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A475417-984A-9242-8DEE-A07F8403905E}"/>
              </a:ext>
            </a:extLst>
          </p:cNvPr>
          <p:cNvSpPr/>
          <p:nvPr/>
        </p:nvSpPr>
        <p:spPr>
          <a:xfrm>
            <a:off x="4805550" y="205657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04453F9-7BE8-3F4C-8FC0-EDCD64F72ACB}"/>
              </a:ext>
            </a:extLst>
          </p:cNvPr>
          <p:cNvSpPr txBox="1"/>
          <p:nvPr/>
        </p:nvSpPr>
        <p:spPr>
          <a:xfrm>
            <a:off x="1567909" y="2606913"/>
            <a:ext cx="2977827" cy="317523"/>
          </a:xfrm>
          <a:prstGeom prst="rect">
            <a:avLst/>
          </a:prstGeom>
          <a:noFill/>
        </p:spPr>
        <p:txBody>
          <a:bodyPr wrap="square" rtlCol="0">
            <a:spAutoFit/>
          </a:bodyPr>
          <a:lstStyle/>
          <a:p>
            <a:pPr marL="0" marR="0" lvl="0" indent="0" algn="l"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Self-Interest</a:t>
            </a:r>
          </a:p>
        </p:txBody>
      </p:sp>
      <p:sp>
        <p:nvSpPr>
          <p:cNvPr id="24" name="TextBox 23">
            <a:extLst>
              <a:ext uri="{FF2B5EF4-FFF2-40B4-BE49-F238E27FC236}">
                <a16:creationId xmlns:a16="http://schemas.microsoft.com/office/drawing/2014/main" id="{AF2DF9D9-FFC0-E142-B0C2-544BBC6E4D71}"/>
              </a:ext>
            </a:extLst>
          </p:cNvPr>
          <p:cNvSpPr txBox="1"/>
          <p:nvPr/>
        </p:nvSpPr>
        <p:spPr>
          <a:xfrm>
            <a:off x="4935600" y="1761111"/>
            <a:ext cx="2977827" cy="564001"/>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Production Possibilities Curve</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Demand</a:t>
            </a:r>
          </a:p>
        </p:txBody>
      </p:sp>
      <p:cxnSp>
        <p:nvCxnSpPr>
          <p:cNvPr id="33" name="Straight Arrow Connector 32">
            <a:extLst>
              <a:ext uri="{FF2B5EF4-FFF2-40B4-BE49-F238E27FC236}">
                <a16:creationId xmlns:a16="http://schemas.microsoft.com/office/drawing/2014/main" id="{CFA43901-7351-6617-B5AD-F6AE67906F85}"/>
              </a:ext>
            </a:extLst>
          </p:cNvPr>
          <p:cNvCxnSpPr/>
          <p:nvPr/>
        </p:nvCxnSpPr>
        <p:spPr>
          <a:xfrm>
            <a:off x="2844800" y="2438989"/>
            <a:ext cx="19607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4" name="Picture 33" descr="Text, whiteboard&#10;&#10;Description automatically generated">
            <a:extLst>
              <a:ext uri="{FF2B5EF4-FFF2-40B4-BE49-F238E27FC236}">
                <a16:creationId xmlns:a16="http://schemas.microsoft.com/office/drawing/2014/main" id="{3ECB0DE8-6A1A-4459-B1FE-163C334E697B}"/>
              </a:ext>
            </a:extLst>
          </p:cNvPr>
          <p:cNvPicPr>
            <a:picLocks noChangeAspect="1"/>
          </p:cNvPicPr>
          <p:nvPr/>
        </p:nvPicPr>
        <p:blipFill>
          <a:blip r:embed="rId2"/>
          <a:stretch>
            <a:fillRect/>
          </a:stretch>
        </p:blipFill>
        <p:spPr>
          <a:xfrm>
            <a:off x="4110925" y="4596001"/>
            <a:ext cx="4129561" cy="1943019"/>
          </a:xfrm>
          <a:prstGeom prst="rect">
            <a:avLst/>
          </a:prstGeom>
        </p:spPr>
      </p:pic>
      <p:pic>
        <p:nvPicPr>
          <p:cNvPr id="35" name="Picture 34" descr="A person with a mustache&#10;&#10;Description automatically generated with low confidence">
            <a:extLst>
              <a:ext uri="{FF2B5EF4-FFF2-40B4-BE49-F238E27FC236}">
                <a16:creationId xmlns:a16="http://schemas.microsoft.com/office/drawing/2014/main" id="{32E7D5EA-2A9E-DFEB-4086-91C02F83B029}"/>
              </a:ext>
            </a:extLst>
          </p:cNvPr>
          <p:cNvPicPr>
            <a:picLocks noChangeAspect="1"/>
          </p:cNvPicPr>
          <p:nvPr/>
        </p:nvPicPr>
        <p:blipFill>
          <a:blip r:embed="rId3"/>
          <a:stretch>
            <a:fillRect/>
          </a:stretch>
        </p:blipFill>
        <p:spPr>
          <a:xfrm>
            <a:off x="7782101" y="5569814"/>
            <a:ext cx="612164" cy="714191"/>
          </a:xfrm>
          <a:prstGeom prst="rect">
            <a:avLst/>
          </a:prstGeom>
        </p:spPr>
      </p:pic>
      <p:pic>
        <p:nvPicPr>
          <p:cNvPr id="36" name="Picture 35" descr="A sculpture of a person&#10;&#10;Description automatically generated with low confidence">
            <a:extLst>
              <a:ext uri="{FF2B5EF4-FFF2-40B4-BE49-F238E27FC236}">
                <a16:creationId xmlns:a16="http://schemas.microsoft.com/office/drawing/2014/main" id="{F0FF98A1-C8A8-BCC7-9DCE-C84C4EB68E84}"/>
              </a:ext>
            </a:extLst>
          </p:cNvPr>
          <p:cNvPicPr>
            <a:picLocks noChangeAspect="1"/>
          </p:cNvPicPr>
          <p:nvPr/>
        </p:nvPicPr>
        <p:blipFill>
          <a:blip r:embed="rId4"/>
          <a:stretch>
            <a:fillRect/>
          </a:stretch>
        </p:blipFill>
        <p:spPr>
          <a:xfrm>
            <a:off x="4186077" y="5486754"/>
            <a:ext cx="594047" cy="831666"/>
          </a:xfrm>
          <a:prstGeom prst="rect">
            <a:avLst/>
          </a:prstGeom>
        </p:spPr>
      </p:pic>
      <p:sp>
        <p:nvSpPr>
          <p:cNvPr id="37" name="TextBox 36">
            <a:extLst>
              <a:ext uri="{FF2B5EF4-FFF2-40B4-BE49-F238E27FC236}">
                <a16:creationId xmlns:a16="http://schemas.microsoft.com/office/drawing/2014/main" id="{547399EE-67FB-9E8D-F935-C16A9EC65972}"/>
              </a:ext>
            </a:extLst>
          </p:cNvPr>
          <p:cNvSpPr txBox="1"/>
          <p:nvPr/>
        </p:nvSpPr>
        <p:spPr>
          <a:xfrm>
            <a:off x="4568298" y="4678608"/>
            <a:ext cx="1658827" cy="278153"/>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p:txBody>
      </p:sp>
      <p:sp>
        <p:nvSpPr>
          <p:cNvPr id="39" name="TextBox 38">
            <a:extLst>
              <a:ext uri="{FF2B5EF4-FFF2-40B4-BE49-F238E27FC236}">
                <a16:creationId xmlns:a16="http://schemas.microsoft.com/office/drawing/2014/main" id="{E1E91869-D8DA-C1C1-2FA9-75035F0AC004}"/>
              </a:ext>
            </a:extLst>
          </p:cNvPr>
          <p:cNvSpPr txBox="1"/>
          <p:nvPr/>
        </p:nvSpPr>
        <p:spPr>
          <a:xfrm>
            <a:off x="6287282" y="4677324"/>
            <a:ext cx="1658827" cy="27815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p:txBody>
      </p:sp>
      <p:sp>
        <p:nvSpPr>
          <p:cNvPr id="2" name="Rectangle 1">
            <a:extLst>
              <a:ext uri="{FF2B5EF4-FFF2-40B4-BE49-F238E27FC236}">
                <a16:creationId xmlns:a16="http://schemas.microsoft.com/office/drawing/2014/main" id="{FBDE0E28-9B8B-6ED3-2B47-A4B0BEA7FBA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C2475B22-A0DB-7A96-B007-74C84081DA8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4" name="Straight Connector 3">
            <a:extLst>
              <a:ext uri="{FF2B5EF4-FFF2-40B4-BE49-F238E27FC236}">
                <a16:creationId xmlns:a16="http://schemas.microsoft.com/office/drawing/2014/main" id="{E754DC5C-3792-BD0F-42EF-3A145AA0910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7">
            <a:extLst>
              <a:ext uri="{FF2B5EF4-FFF2-40B4-BE49-F238E27FC236}">
                <a16:creationId xmlns:a16="http://schemas.microsoft.com/office/drawing/2014/main" id="{D228F7C9-52B4-0B8B-E109-C39703D32CB5}"/>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92397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xEl>
                                              <p:pRg st="1" end="1"/>
                                            </p:txEl>
                                          </p:spTgt>
                                        </p:tgtEl>
                                        <p:attrNameLst>
                                          <p:attrName>style.visibility</p:attrName>
                                        </p:attrNameLst>
                                      </p:cBhvr>
                                      <p:to>
                                        <p:strVal val="visible"/>
                                      </p:to>
                                    </p:set>
                                    <p:animEffect transition="in" filter="fade">
                                      <p:cBhvr>
                                        <p:cTn id="7" dur="2000"/>
                                        <p:tgtEl>
                                          <p:spTgt spid="2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20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643A33C-0F7D-6059-9DCD-8C0C52C65CE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6E7EA7B-E3F7-B076-7142-8281D55B2E8B}"/>
              </a:ext>
            </a:extLst>
          </p:cNvPr>
          <p:cNvSpPr txBox="1"/>
          <p:nvPr/>
        </p:nvSpPr>
        <p:spPr>
          <a:xfrm>
            <a:off x="0" y="981776"/>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Law of Supply</a:t>
            </a:r>
          </a:p>
        </p:txBody>
      </p:sp>
      <p:sp>
        <p:nvSpPr>
          <p:cNvPr id="8" name="Rectangle 7">
            <a:extLst>
              <a:ext uri="{FF2B5EF4-FFF2-40B4-BE49-F238E27FC236}">
                <a16:creationId xmlns:a16="http://schemas.microsoft.com/office/drawing/2014/main" id="{685BE244-511A-4C8A-275F-BD8683617B2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TextBox 5">
            <a:extLst>
              <a:ext uri="{FF2B5EF4-FFF2-40B4-BE49-F238E27FC236}">
                <a16:creationId xmlns:a16="http://schemas.microsoft.com/office/drawing/2014/main" id="{2E4084DA-FDDD-44B7-4B8D-1ACA8044C0A8}"/>
              </a:ext>
            </a:extLst>
          </p:cNvPr>
          <p:cNvSpPr txBox="1"/>
          <p:nvPr/>
        </p:nvSpPr>
        <p:spPr>
          <a:xfrm>
            <a:off x="704610" y="429853"/>
            <a:ext cx="773477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Conventional Model ii: </a:t>
            </a:r>
            <a:r>
              <a:rPr kumimoji="0" lang="en-US" sz="2200" b="0" i="0" u="sng"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Firms Maximize Profits</a:t>
            </a:r>
          </a:p>
        </p:txBody>
      </p:sp>
      <p:sp>
        <p:nvSpPr>
          <p:cNvPr id="10" name="Rectangle 9">
            <a:extLst>
              <a:ext uri="{FF2B5EF4-FFF2-40B4-BE49-F238E27FC236}">
                <a16:creationId xmlns:a16="http://schemas.microsoft.com/office/drawing/2014/main" id="{186E9ADC-2746-9A05-FA16-56E15C8722D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B96DF267-A70A-5CF1-74B5-0A85BA0E716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person, indoor, table, cake&#10;&#10;Description automatically generated">
            <a:extLst>
              <a:ext uri="{FF2B5EF4-FFF2-40B4-BE49-F238E27FC236}">
                <a16:creationId xmlns:a16="http://schemas.microsoft.com/office/drawing/2014/main" id="{67A5FCC1-8C2F-617B-C53B-185964556A79}"/>
              </a:ext>
            </a:extLst>
          </p:cNvPr>
          <p:cNvPicPr>
            <a:picLocks noChangeAspect="1"/>
          </p:cNvPicPr>
          <p:nvPr/>
        </p:nvPicPr>
        <p:blipFill rotWithShape="1">
          <a:blip r:embed="rId3">
            <a:extLst>
              <a:ext uri="{28A0092B-C50C-407E-A947-70E740481C1C}">
                <a14:useLocalDpi xmlns:a14="http://schemas.microsoft.com/office/drawing/2010/main" val="0"/>
              </a:ext>
            </a:extLst>
          </a:blip>
          <a:srcRect t="18979"/>
          <a:stretch/>
        </p:blipFill>
        <p:spPr>
          <a:xfrm>
            <a:off x="1873921" y="1749143"/>
            <a:ext cx="6774815" cy="3643773"/>
          </a:xfrm>
          <a:prstGeom prst="rect">
            <a:avLst/>
          </a:prstGeom>
        </p:spPr>
      </p:pic>
      <p:sp>
        <p:nvSpPr>
          <p:cNvPr id="5" name="Rectangle 4">
            <a:extLst>
              <a:ext uri="{FF2B5EF4-FFF2-40B4-BE49-F238E27FC236}">
                <a16:creationId xmlns:a16="http://schemas.microsoft.com/office/drawing/2014/main" id="{48F32E26-3FBF-9B94-2391-BA8490FDAFAE}"/>
              </a:ext>
            </a:extLst>
          </p:cNvPr>
          <p:cNvSpPr/>
          <p:nvPr/>
        </p:nvSpPr>
        <p:spPr>
          <a:xfrm>
            <a:off x="1713186" y="2578866"/>
            <a:ext cx="5384419" cy="416582"/>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
        <p:nvSpPr>
          <p:cNvPr id="12" name="Rectangle 11">
            <a:extLst>
              <a:ext uri="{FF2B5EF4-FFF2-40B4-BE49-F238E27FC236}">
                <a16:creationId xmlns:a16="http://schemas.microsoft.com/office/drawing/2014/main" id="{9C247935-4FCF-7CC3-B1EB-16EBB3E81C46}"/>
              </a:ext>
            </a:extLst>
          </p:cNvPr>
          <p:cNvSpPr/>
          <p:nvPr/>
        </p:nvSpPr>
        <p:spPr>
          <a:xfrm>
            <a:off x="1975709" y="1642892"/>
            <a:ext cx="6285422" cy="814938"/>
          </a:xfrm>
          <a:prstGeom prst="rect">
            <a:avLst/>
          </a:prstGeom>
          <a:solidFill>
            <a:schemeClr val="bg1"/>
          </a:solidFill>
        </p:spPr>
        <p:txBody>
          <a:bodyPr wrap="square">
            <a:spAutoFit/>
          </a:bodyPr>
          <a:lstStyle/>
          <a:p>
            <a:pPr marL="7938" lvl="1"/>
            <a:endParaRPr lang="en-US" sz="1000" dirty="0">
              <a:solidFill>
                <a:srgbClr val="B24FC5"/>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398349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0CD512-8F6A-EE4A-A725-61A22A8C20FD}"/>
              </a:ext>
            </a:extLst>
          </p:cNvPr>
          <p:cNvSpPr/>
          <p:nvPr/>
        </p:nvSpPr>
        <p:spPr>
          <a:xfrm>
            <a:off x="623592" y="80432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2033294" y="576627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70651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22" name="Triangle 21">
            <a:extLst>
              <a:ext uri="{FF2B5EF4-FFF2-40B4-BE49-F238E27FC236}">
                <a16:creationId xmlns:a16="http://schemas.microsoft.com/office/drawing/2014/main" id="{63DFCFCF-6B59-1D44-A370-224E6FA16C77}"/>
              </a:ext>
            </a:extLst>
          </p:cNvPr>
          <p:cNvSpPr/>
          <p:nvPr/>
        </p:nvSpPr>
        <p:spPr>
          <a:xfrm rot="10800000">
            <a:off x="1912644" y="243898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01C68E-8739-2E4B-8A46-2BC355FB19F7}"/>
              </a:ext>
            </a:extLst>
          </p:cNvPr>
          <p:cNvSpPr/>
          <p:nvPr/>
        </p:nvSpPr>
        <p:spPr>
          <a:xfrm>
            <a:off x="698500" y="205022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5211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9178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5084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9051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sp>
        <p:nvSpPr>
          <p:cNvPr id="18" name="TextBox 17">
            <a:extLst>
              <a:ext uri="{FF2B5EF4-FFF2-40B4-BE49-F238E27FC236}">
                <a16:creationId xmlns:a16="http://schemas.microsoft.com/office/drawing/2014/main" id="{53CE7744-1ED8-9644-9A11-C2D42AACEB84}"/>
              </a:ext>
            </a:extLst>
          </p:cNvPr>
          <p:cNvSpPr txBox="1"/>
          <p:nvPr/>
        </p:nvSpPr>
        <p:spPr>
          <a:xfrm>
            <a:off x="745425" y="175476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Scarcity</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Individuals Maximize Happiness</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Maximize Profits</a:t>
            </a:r>
          </a:p>
        </p:txBody>
      </p:sp>
      <p:cxnSp>
        <p:nvCxnSpPr>
          <p:cNvPr id="19" name="Straight Arrow Connector 18">
            <a:extLst>
              <a:ext uri="{FF2B5EF4-FFF2-40B4-BE49-F238E27FC236}">
                <a16:creationId xmlns:a16="http://schemas.microsoft.com/office/drawing/2014/main" id="{B90B6F77-933D-4240-9E23-8D3FCE341377}"/>
              </a:ext>
            </a:extLst>
          </p:cNvPr>
          <p:cNvCxnSpPr/>
          <p:nvPr/>
        </p:nvCxnSpPr>
        <p:spPr>
          <a:xfrm>
            <a:off x="1866900" y="194234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3524331-EA3B-8440-8B91-0A2DF5D048A4}"/>
              </a:ext>
            </a:extLst>
          </p:cNvPr>
          <p:cNvCxnSpPr/>
          <p:nvPr/>
        </p:nvCxnSpPr>
        <p:spPr>
          <a:xfrm>
            <a:off x="3460750" y="217722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ED89671-F4AF-4A41-9D41-B4D16EC60EEC}"/>
              </a:ext>
            </a:extLst>
          </p:cNvPr>
          <p:cNvCxnSpPr/>
          <p:nvPr/>
        </p:nvCxnSpPr>
        <p:spPr>
          <a:xfrm>
            <a:off x="2844800" y="2438989"/>
            <a:ext cx="19607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Triangle 31">
            <a:extLst>
              <a:ext uri="{FF2B5EF4-FFF2-40B4-BE49-F238E27FC236}">
                <a16:creationId xmlns:a16="http://schemas.microsoft.com/office/drawing/2014/main" id="{6AAA15E0-B570-ED48-9EB8-BBD8A8CB63EB}"/>
              </a:ext>
            </a:extLst>
          </p:cNvPr>
          <p:cNvSpPr/>
          <p:nvPr/>
        </p:nvSpPr>
        <p:spPr>
          <a:xfrm rot="10800000">
            <a:off x="6087388" y="245168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A475417-984A-9242-8DEE-A07F8403905E}"/>
              </a:ext>
            </a:extLst>
          </p:cNvPr>
          <p:cNvSpPr/>
          <p:nvPr/>
        </p:nvSpPr>
        <p:spPr>
          <a:xfrm>
            <a:off x="4805550" y="205657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04453F9-7BE8-3F4C-8FC0-EDCD64F72ACB}"/>
              </a:ext>
            </a:extLst>
          </p:cNvPr>
          <p:cNvSpPr txBox="1"/>
          <p:nvPr/>
        </p:nvSpPr>
        <p:spPr>
          <a:xfrm>
            <a:off x="1567909" y="2606913"/>
            <a:ext cx="2977827" cy="317523"/>
          </a:xfrm>
          <a:prstGeom prst="rect">
            <a:avLst/>
          </a:prstGeom>
          <a:noFill/>
        </p:spPr>
        <p:txBody>
          <a:bodyPr wrap="square" rtlCol="0">
            <a:spAutoFit/>
          </a:bodyPr>
          <a:lstStyle/>
          <a:p>
            <a:pPr marL="0" marR="0" lvl="0" indent="0" algn="l"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Self-Interest</a:t>
            </a:r>
          </a:p>
        </p:txBody>
      </p:sp>
      <p:sp>
        <p:nvSpPr>
          <p:cNvPr id="24" name="TextBox 23">
            <a:extLst>
              <a:ext uri="{FF2B5EF4-FFF2-40B4-BE49-F238E27FC236}">
                <a16:creationId xmlns:a16="http://schemas.microsoft.com/office/drawing/2014/main" id="{AF2DF9D9-FFC0-E142-B0C2-544BBC6E4D71}"/>
              </a:ext>
            </a:extLst>
          </p:cNvPr>
          <p:cNvSpPr txBox="1"/>
          <p:nvPr/>
        </p:nvSpPr>
        <p:spPr>
          <a:xfrm>
            <a:off x="4935600" y="176111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Production Possibilities Curve</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Demand</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Supply</a:t>
            </a:r>
          </a:p>
        </p:txBody>
      </p:sp>
      <p:sp>
        <p:nvSpPr>
          <p:cNvPr id="31" name="TextBox 30">
            <a:extLst>
              <a:ext uri="{FF2B5EF4-FFF2-40B4-BE49-F238E27FC236}">
                <a16:creationId xmlns:a16="http://schemas.microsoft.com/office/drawing/2014/main" id="{3BE8759F-04C2-5A48-8ED4-C29E4D64B2A2}"/>
              </a:ext>
            </a:extLst>
          </p:cNvPr>
          <p:cNvSpPr txBox="1"/>
          <p:nvPr/>
        </p:nvSpPr>
        <p:spPr>
          <a:xfrm>
            <a:off x="4483101" y="2585198"/>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Market: Price signals (the invisible hand)</a:t>
            </a:r>
          </a:p>
        </p:txBody>
      </p:sp>
      <p:sp>
        <p:nvSpPr>
          <p:cNvPr id="2" name="Rectangle 1">
            <a:extLst>
              <a:ext uri="{FF2B5EF4-FFF2-40B4-BE49-F238E27FC236}">
                <a16:creationId xmlns:a16="http://schemas.microsoft.com/office/drawing/2014/main" id="{2BBE7623-01FB-7ED2-0363-EA0875BAD88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0B93B568-BDC1-4334-666C-DE970C390CC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4" name="Straight Connector 3">
            <a:extLst>
              <a:ext uri="{FF2B5EF4-FFF2-40B4-BE49-F238E27FC236}">
                <a16:creationId xmlns:a16="http://schemas.microsoft.com/office/drawing/2014/main" id="{9EA3B025-0B88-6A50-EEED-7FEC9CE7C87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7">
            <a:extLst>
              <a:ext uri="{FF2B5EF4-FFF2-40B4-BE49-F238E27FC236}">
                <a16:creationId xmlns:a16="http://schemas.microsoft.com/office/drawing/2014/main" id="{B6F9C4C0-FEE4-F709-AFBF-623AC356E4A5}"/>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pic>
        <p:nvPicPr>
          <p:cNvPr id="7" name="Picture 6" descr="Text, whiteboard&#10;&#10;Description automatically generated">
            <a:extLst>
              <a:ext uri="{FF2B5EF4-FFF2-40B4-BE49-F238E27FC236}">
                <a16:creationId xmlns:a16="http://schemas.microsoft.com/office/drawing/2014/main" id="{EDDDC47C-BDF5-0871-3267-664A8979E1BD}"/>
              </a:ext>
            </a:extLst>
          </p:cNvPr>
          <p:cNvPicPr>
            <a:picLocks noChangeAspect="1"/>
          </p:cNvPicPr>
          <p:nvPr/>
        </p:nvPicPr>
        <p:blipFill>
          <a:blip r:embed="rId2"/>
          <a:stretch>
            <a:fillRect/>
          </a:stretch>
        </p:blipFill>
        <p:spPr>
          <a:xfrm>
            <a:off x="4110925" y="4596001"/>
            <a:ext cx="4129561" cy="1943019"/>
          </a:xfrm>
          <a:prstGeom prst="rect">
            <a:avLst/>
          </a:prstGeom>
        </p:spPr>
      </p:pic>
      <p:pic>
        <p:nvPicPr>
          <p:cNvPr id="10" name="Picture 9" descr="A person with a mustache&#10;&#10;Description automatically generated with low confidence">
            <a:extLst>
              <a:ext uri="{FF2B5EF4-FFF2-40B4-BE49-F238E27FC236}">
                <a16:creationId xmlns:a16="http://schemas.microsoft.com/office/drawing/2014/main" id="{F9AAF2B5-281B-DB00-D6AE-35B858695249}"/>
              </a:ext>
            </a:extLst>
          </p:cNvPr>
          <p:cNvPicPr>
            <a:picLocks noChangeAspect="1"/>
          </p:cNvPicPr>
          <p:nvPr/>
        </p:nvPicPr>
        <p:blipFill>
          <a:blip r:embed="rId3"/>
          <a:stretch>
            <a:fillRect/>
          </a:stretch>
        </p:blipFill>
        <p:spPr>
          <a:xfrm>
            <a:off x="7782101" y="5569814"/>
            <a:ext cx="612164" cy="714191"/>
          </a:xfrm>
          <a:prstGeom prst="rect">
            <a:avLst/>
          </a:prstGeom>
        </p:spPr>
      </p:pic>
      <p:pic>
        <p:nvPicPr>
          <p:cNvPr id="12" name="Picture 11" descr="A sculpture of a person&#10;&#10;Description automatically generated with low confidence">
            <a:extLst>
              <a:ext uri="{FF2B5EF4-FFF2-40B4-BE49-F238E27FC236}">
                <a16:creationId xmlns:a16="http://schemas.microsoft.com/office/drawing/2014/main" id="{ED0BFA0C-AFB4-E4B3-5223-D7573E1F98EC}"/>
              </a:ext>
            </a:extLst>
          </p:cNvPr>
          <p:cNvPicPr>
            <a:picLocks noChangeAspect="1"/>
          </p:cNvPicPr>
          <p:nvPr/>
        </p:nvPicPr>
        <p:blipFill>
          <a:blip r:embed="rId4"/>
          <a:stretch>
            <a:fillRect/>
          </a:stretch>
        </p:blipFill>
        <p:spPr>
          <a:xfrm>
            <a:off x="4186077" y="5486754"/>
            <a:ext cx="594047" cy="831666"/>
          </a:xfrm>
          <a:prstGeom prst="rect">
            <a:avLst/>
          </a:prstGeom>
        </p:spPr>
      </p:pic>
      <p:sp>
        <p:nvSpPr>
          <p:cNvPr id="13" name="TextBox 12">
            <a:extLst>
              <a:ext uri="{FF2B5EF4-FFF2-40B4-BE49-F238E27FC236}">
                <a16:creationId xmlns:a16="http://schemas.microsoft.com/office/drawing/2014/main" id="{A5F28088-DF37-6F21-3476-81D44D35811D}"/>
              </a:ext>
            </a:extLst>
          </p:cNvPr>
          <p:cNvSpPr txBox="1"/>
          <p:nvPr/>
        </p:nvSpPr>
        <p:spPr>
          <a:xfrm>
            <a:off x="4568298" y="4678608"/>
            <a:ext cx="1658827" cy="278153"/>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p:txBody>
      </p:sp>
      <p:sp>
        <p:nvSpPr>
          <p:cNvPr id="16" name="TextBox 15">
            <a:extLst>
              <a:ext uri="{FF2B5EF4-FFF2-40B4-BE49-F238E27FC236}">
                <a16:creationId xmlns:a16="http://schemas.microsoft.com/office/drawing/2014/main" id="{FB943554-F6AF-13E7-9903-C60FC1FB20E5}"/>
              </a:ext>
            </a:extLst>
          </p:cNvPr>
          <p:cNvSpPr txBox="1"/>
          <p:nvPr/>
        </p:nvSpPr>
        <p:spPr>
          <a:xfrm>
            <a:off x="6287282" y="4677324"/>
            <a:ext cx="1658827" cy="27815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p:txBody>
      </p:sp>
    </p:spTree>
    <p:extLst>
      <p:ext uri="{BB962C8B-B14F-4D97-AF65-F5344CB8AC3E}">
        <p14:creationId xmlns:p14="http://schemas.microsoft.com/office/powerpoint/2010/main" val="238978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xEl>
                                              <p:pRg st="2" end="2"/>
                                            </p:txEl>
                                          </p:spTgt>
                                        </p:tgtEl>
                                        <p:attrNameLst>
                                          <p:attrName>style.visibility</p:attrName>
                                        </p:attrNameLst>
                                      </p:cBhvr>
                                      <p:to>
                                        <p:strVal val="visible"/>
                                      </p:to>
                                    </p:set>
                                    <p:animEffect transition="in" filter="fade">
                                      <p:cBhvr>
                                        <p:cTn id="7" dur="2000"/>
                                        <p:tgtEl>
                                          <p:spTgt spid="2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20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0" grpId="0" animBg="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A picture containing indoor, table, sitting, pink&#10;&#10;Description automatically generated">
            <a:extLst>
              <a:ext uri="{FF2B5EF4-FFF2-40B4-BE49-F238E27FC236}">
                <a16:creationId xmlns:a16="http://schemas.microsoft.com/office/drawing/2014/main" id="{A4046E32-D53C-4E4C-9354-4640F2AC7F3E}"/>
              </a:ext>
            </a:extLst>
          </p:cNvPr>
          <p:cNvPicPr>
            <a:picLocks noChangeAspect="1"/>
          </p:cNvPicPr>
          <p:nvPr/>
        </p:nvPicPr>
        <p:blipFill rotWithShape="1">
          <a:blip r:embed="rId3">
            <a:extLst>
              <a:ext uri="{28A0092B-C50C-407E-A947-70E740481C1C}">
                <a14:useLocalDpi xmlns:a14="http://schemas.microsoft.com/office/drawing/2010/main" val="0"/>
              </a:ext>
            </a:extLst>
          </a:blip>
          <a:srcRect b="11899"/>
          <a:stretch/>
        </p:blipFill>
        <p:spPr>
          <a:xfrm>
            <a:off x="0" y="1243017"/>
            <a:ext cx="9144000" cy="5355510"/>
          </a:xfrm>
          <a:prstGeom prst="rect">
            <a:avLst/>
          </a:prstGeom>
        </p:spPr>
      </p:pic>
      <p:sp>
        <p:nvSpPr>
          <p:cNvPr id="77827" name="Rectangle 3"/>
          <p:cNvSpPr>
            <a:spLocks noGrp="1" noChangeArrowheads="1"/>
          </p:cNvSpPr>
          <p:nvPr>
            <p:ph type="body" idx="1"/>
          </p:nvPr>
        </p:nvSpPr>
        <p:spPr>
          <a:xfrm>
            <a:off x="234176" y="483564"/>
            <a:ext cx="9144000" cy="4953000"/>
          </a:xfrm>
        </p:spPr>
        <p:txBody>
          <a:bodyPr/>
          <a:lstStyle/>
          <a:p>
            <a:pPr marL="7938" indent="-7938" eaLnBrk="1" hangingPunct="1">
              <a:lnSpc>
                <a:spcPts val="2460"/>
              </a:lnSpc>
              <a:spcBef>
                <a:spcPct val="0"/>
              </a:spcBef>
              <a:buFontTx/>
              <a:buNone/>
              <a:tabLst>
                <a:tab pos="1371600" algn="l"/>
              </a:tabLst>
            </a:pPr>
            <a:r>
              <a:rPr lang="en-US" sz="2400" b="1" dirty="0">
                <a:solidFill>
                  <a:srgbClr val="000000"/>
                </a:solidFill>
                <a:latin typeface="Avenir Black" panose="02000503020000020003" pitchFamily="2" charset="0"/>
                <a:ea typeface="ＭＳ Ｐゴシック" charset="0"/>
                <a:cs typeface="ＭＳ Ｐゴシック" charset="0"/>
                <a:sym typeface="Arial" charset="0"/>
              </a:rPr>
              <a:t>Market</a:t>
            </a:r>
            <a:r>
              <a:rPr lang="en-US" sz="2400" dirty="0">
                <a:solidFill>
                  <a:srgbClr val="000000"/>
                </a:solidFill>
                <a:ea typeface="ＭＳ Ｐゴシック" charset="0"/>
                <a:cs typeface="ＭＳ Ｐゴシック" charset="0"/>
                <a:sym typeface="Arial" charset="0"/>
              </a:rPr>
              <a:t>: A real or virtual place where demanders meet </a:t>
            </a:r>
          </a:p>
          <a:p>
            <a:pPr marL="1203325" indent="0" eaLnBrk="1" hangingPunct="1">
              <a:lnSpc>
                <a:spcPts val="2460"/>
              </a:lnSpc>
              <a:spcBef>
                <a:spcPct val="0"/>
              </a:spcBef>
              <a:buFontTx/>
              <a:buNone/>
              <a:tabLst>
                <a:tab pos="1371600" algn="l"/>
              </a:tabLst>
            </a:pPr>
            <a:r>
              <a:rPr lang="en-US" sz="2400" dirty="0">
                <a:solidFill>
                  <a:srgbClr val="000000"/>
                </a:solidFill>
                <a:ea typeface="ＭＳ Ｐゴシック" charset="0"/>
                <a:cs typeface="ＭＳ Ｐゴシック" charset="0"/>
                <a:sym typeface="Arial" charset="0"/>
              </a:rPr>
              <a:t>suppliers, and prices and quantities are determined.  </a:t>
            </a:r>
          </a:p>
          <a:p>
            <a:pPr marL="609600" indent="-609600" eaLnBrk="1" hangingPunct="1">
              <a:lnSpc>
                <a:spcPts val="2460"/>
              </a:lnSpc>
              <a:spcBef>
                <a:spcPts val="2472"/>
              </a:spcBef>
              <a:buFontTx/>
              <a:buNone/>
            </a:pPr>
            <a:r>
              <a:rPr lang="en-US" sz="2400" dirty="0">
                <a:solidFill>
                  <a:srgbClr val="000000"/>
                </a:solidFill>
                <a:ea typeface="ＭＳ Ｐゴシック" charset="0"/>
                <a:cs typeface="ＭＳ Ｐゴシック" charset="0"/>
              </a:rPr>
              <a:t>Two sets of actors</a:t>
            </a:r>
            <a:r>
              <a:rPr lang="en-US" sz="2400" b="1" dirty="0">
                <a:solidFill>
                  <a:srgbClr val="000000"/>
                </a:solidFill>
                <a:latin typeface="Avenir Black" panose="02000503020000020003" pitchFamily="2" charset="0"/>
                <a:ea typeface="ＭＳ Ｐゴシック" charset="0"/>
                <a:cs typeface="ＭＳ Ｐゴシック" charset="0"/>
              </a:rPr>
              <a:t> </a:t>
            </a:r>
            <a:r>
              <a:rPr lang="en-US" sz="2400" dirty="0">
                <a:solidFill>
                  <a:srgbClr val="000000"/>
                </a:solidFill>
                <a:ea typeface="ＭＳ Ｐゴシック" charset="0"/>
                <a:cs typeface="ＭＳ Ｐゴシック" charset="0"/>
              </a:rPr>
              <a:t>in a market for goods and services</a:t>
            </a:r>
            <a:r>
              <a:rPr lang="en-US" sz="2800" dirty="0">
                <a:solidFill>
                  <a:srgbClr val="000000"/>
                </a:solidFill>
                <a:ea typeface="ＭＳ Ｐゴシック" charset="0"/>
                <a:cs typeface="ＭＳ Ｐゴシック" charset="0"/>
              </a:rPr>
              <a:t>:</a:t>
            </a:r>
            <a:r>
              <a:rPr lang="en-US" sz="2000" dirty="0">
                <a:solidFill>
                  <a:srgbClr val="000000"/>
                </a:solidFill>
                <a:ea typeface="ＭＳ Ｐゴシック" charset="0"/>
                <a:cs typeface="ＭＳ Ｐゴシック" charset="0"/>
              </a:rPr>
              <a:t>  </a:t>
            </a:r>
          </a:p>
          <a:p>
            <a:pPr marL="609600" indent="-609600" eaLnBrk="1" hangingPunct="1">
              <a:lnSpc>
                <a:spcPts val="2460"/>
              </a:lnSpc>
              <a:spcBef>
                <a:spcPts val="1176"/>
              </a:spcBef>
              <a:buFontTx/>
              <a:buNone/>
            </a:pPr>
            <a:r>
              <a:rPr lang="en-US" sz="2000" b="1" dirty="0">
                <a:latin typeface="Avenir Black" panose="02000503020000020003" pitchFamily="2" charset="0"/>
                <a:ea typeface="ＭＳ Ｐゴシック" charset="0"/>
                <a:cs typeface="ＭＳ Ｐゴシック" charset="0"/>
              </a:rPr>
              <a:t>1.	</a:t>
            </a:r>
            <a:r>
              <a:rPr lang="en-US" sz="2000" b="1" dirty="0">
                <a:solidFill>
                  <a:srgbClr val="000000"/>
                </a:solidFill>
                <a:latin typeface="Avenir Black" panose="02000503020000020003" pitchFamily="2" charset="0"/>
                <a:ea typeface="ＭＳ Ｐゴシック" charset="0"/>
                <a:cs typeface="ＭＳ Ｐゴシック" charset="0"/>
              </a:rPr>
              <a:t>Demanders  </a:t>
            </a:r>
          </a:p>
          <a:p>
            <a:pPr marL="609600" indent="-609600" eaLnBrk="1" hangingPunct="1">
              <a:lnSpc>
                <a:spcPts val="2460"/>
              </a:lnSpc>
              <a:buFontTx/>
              <a:buNone/>
            </a:pPr>
            <a:r>
              <a:rPr lang="en-US" sz="1800" dirty="0">
                <a:solidFill>
                  <a:srgbClr val="000000"/>
                </a:solidFill>
                <a:ea typeface="ＭＳ Ｐゴシック" charset="0"/>
                <a:cs typeface="Avenir Medium" charset="0"/>
              </a:rPr>
              <a:t>	</a:t>
            </a:r>
            <a:r>
              <a:rPr lang="en-US" sz="1800" dirty="0">
                <a:solidFill>
                  <a:srgbClr val="000000"/>
                </a:solidFill>
                <a:ea typeface="ＭＳ Ｐゴシック" charset="0"/>
                <a:cs typeface="ＭＳ Ｐゴシック" charset="0"/>
              </a:rPr>
              <a:t>Consumers • Households • Individuals • Buyers</a:t>
            </a:r>
          </a:p>
          <a:p>
            <a:pPr marL="609600" indent="-609600" eaLnBrk="1" hangingPunct="1">
              <a:lnSpc>
                <a:spcPts val="2460"/>
              </a:lnSpc>
              <a:spcBef>
                <a:spcPts val="1176"/>
              </a:spcBef>
              <a:buFontTx/>
              <a:buNone/>
            </a:pPr>
            <a:r>
              <a:rPr lang="en-US" sz="2000" b="1" dirty="0">
                <a:solidFill>
                  <a:srgbClr val="000000"/>
                </a:solidFill>
                <a:latin typeface="Avenir Black" panose="02000503020000020003" pitchFamily="2" charset="0"/>
                <a:ea typeface="ＭＳ Ｐゴシック" charset="0"/>
                <a:cs typeface="ＭＳ Ｐゴシック" charset="0"/>
              </a:rPr>
              <a:t>2.	Suppliers</a:t>
            </a:r>
          </a:p>
          <a:p>
            <a:pPr marL="609600" indent="-609600" eaLnBrk="1" hangingPunct="1">
              <a:lnSpc>
                <a:spcPts val="2460"/>
              </a:lnSpc>
              <a:buFontTx/>
              <a:buNone/>
            </a:pPr>
            <a:r>
              <a:rPr lang="en-US" sz="1800" dirty="0">
                <a:solidFill>
                  <a:srgbClr val="000000"/>
                </a:solidFill>
                <a:ea typeface="ＭＳ Ｐゴシック" charset="0"/>
                <a:cs typeface="ＭＳ Ｐゴシック" charset="0"/>
              </a:rPr>
              <a:t>	Producers • Vendors </a:t>
            </a:r>
            <a:r>
              <a:rPr lang="en-US" sz="1800" dirty="0">
                <a:ea typeface="ＭＳ Ｐゴシック" charset="0"/>
                <a:cs typeface="ＭＳ Ｐゴシック" charset="0"/>
              </a:rPr>
              <a:t>• Firms • Sellers</a:t>
            </a:r>
            <a:endParaRPr lang="en-US" sz="2000" dirty="0">
              <a:ea typeface="ＭＳ Ｐゴシック" charset="0"/>
              <a:cs typeface="ＭＳ Ｐゴシック" charset="0"/>
            </a:endParaRPr>
          </a:p>
        </p:txBody>
      </p:sp>
      <p:sp>
        <p:nvSpPr>
          <p:cNvPr id="5" name="Rectangle 4">
            <a:extLst>
              <a:ext uri="{FF2B5EF4-FFF2-40B4-BE49-F238E27FC236}">
                <a16:creationId xmlns:a16="http://schemas.microsoft.com/office/drawing/2014/main" id="{D893A440-6D9C-37D4-1FE8-6D3DFC874FB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B1D499AD-6C71-3851-D42C-447BCA2799F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319E845F-3383-77A7-24DA-7A64596D7DC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00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827">
                                            <p:txEl>
                                              <p:pRg st="2" end="2"/>
                                            </p:txEl>
                                          </p:spTgt>
                                        </p:tgtEl>
                                        <p:attrNameLst>
                                          <p:attrName>style.visibility</p:attrName>
                                        </p:attrNameLst>
                                      </p:cBhvr>
                                      <p:to>
                                        <p:strVal val="visible"/>
                                      </p:to>
                                    </p:set>
                                    <p:animEffect transition="in" filter="fade">
                                      <p:cBhvr>
                                        <p:cTn id="7" dur="2000"/>
                                        <p:tgtEl>
                                          <p:spTgt spid="7782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7827">
                                            <p:txEl>
                                              <p:pRg st="3" end="3"/>
                                            </p:txEl>
                                          </p:spTgt>
                                        </p:tgtEl>
                                        <p:attrNameLst>
                                          <p:attrName>style.visibility</p:attrName>
                                        </p:attrNameLst>
                                      </p:cBhvr>
                                      <p:to>
                                        <p:strVal val="visible"/>
                                      </p:to>
                                    </p:set>
                                    <p:animEffect transition="in" filter="fade">
                                      <p:cBhvr>
                                        <p:cTn id="12" dur="2000"/>
                                        <p:tgtEl>
                                          <p:spTgt spid="7782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7827">
                                            <p:txEl>
                                              <p:pRg st="4" end="4"/>
                                            </p:txEl>
                                          </p:spTgt>
                                        </p:tgtEl>
                                        <p:attrNameLst>
                                          <p:attrName>style.visibility</p:attrName>
                                        </p:attrNameLst>
                                      </p:cBhvr>
                                      <p:to>
                                        <p:strVal val="visible"/>
                                      </p:to>
                                    </p:set>
                                    <p:animEffect transition="in" filter="fade">
                                      <p:cBhvr>
                                        <p:cTn id="17" dur="2000"/>
                                        <p:tgtEl>
                                          <p:spTgt spid="7782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7827">
                                            <p:txEl>
                                              <p:pRg st="5" end="5"/>
                                            </p:txEl>
                                          </p:spTgt>
                                        </p:tgtEl>
                                        <p:attrNameLst>
                                          <p:attrName>style.visibility</p:attrName>
                                        </p:attrNameLst>
                                      </p:cBhvr>
                                      <p:to>
                                        <p:strVal val="visible"/>
                                      </p:to>
                                    </p:set>
                                    <p:animEffect transition="in" filter="fade">
                                      <p:cBhvr>
                                        <p:cTn id="22" dur="2000"/>
                                        <p:tgtEl>
                                          <p:spTgt spid="7782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7827">
                                            <p:txEl>
                                              <p:pRg st="6" end="6"/>
                                            </p:txEl>
                                          </p:spTgt>
                                        </p:tgtEl>
                                        <p:attrNameLst>
                                          <p:attrName>style.visibility</p:attrName>
                                        </p:attrNameLst>
                                      </p:cBhvr>
                                      <p:to>
                                        <p:strVal val="visible"/>
                                      </p:to>
                                    </p:set>
                                    <p:animEffect transition="in" filter="fade">
                                      <p:cBhvr>
                                        <p:cTn id="27" dur="2000"/>
                                        <p:tgtEl>
                                          <p:spTgt spid="778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2E7E47D4-9E73-A7BF-E40C-76ED44EE6C2B}"/>
              </a:ext>
            </a:extLst>
          </p:cNvPr>
          <p:cNvSpPr>
            <a:spLocks noChangeArrowheads="1"/>
          </p:cNvSpPr>
          <p:nvPr/>
        </p:nvSpPr>
        <p:spPr bwMode="auto">
          <a:xfrm>
            <a:off x="537883" y="343377"/>
            <a:ext cx="8355105" cy="2554545"/>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p>
            <a:pPr marL="342900" indent="-342900"/>
            <a:endParaRPr lang="en-US" sz="1000" dirty="0">
              <a:solidFill>
                <a:srgbClr val="492817"/>
              </a:solidFill>
              <a:latin typeface="Avenir Book" panose="02000503020000020003" pitchFamily="2" charset="0"/>
              <a:ea typeface="Avenir Book" charset="0"/>
              <a:cs typeface="Avenir Book" charset="0"/>
              <a:sym typeface="Arial" charset="0"/>
            </a:endParaRPr>
          </a:p>
          <a:p>
            <a:pPr marL="9525"/>
            <a:r>
              <a:rPr lang="en-US" sz="2400" dirty="0">
                <a:latin typeface="Avenir Book" panose="02000503020000020003" pitchFamily="2" charset="0"/>
                <a:ea typeface="ＭＳ Ｐゴシック" charset="0"/>
                <a:cs typeface="ＭＳ Ｐゴシック" charset="0"/>
              </a:rPr>
              <a:t>When demanders meet suppliers in markets, prices </a:t>
            </a:r>
          </a:p>
          <a:p>
            <a:pPr marL="9525"/>
            <a:r>
              <a:rPr lang="en-US" sz="2400" dirty="0">
                <a:latin typeface="Avenir Book" panose="02000503020000020003" pitchFamily="2" charset="0"/>
                <a:ea typeface="ＭＳ Ｐゴシック" charset="0"/>
                <a:cs typeface="ＭＳ Ｐゴシック" charset="0"/>
              </a:rPr>
              <a:t>emerge (</a:t>
            </a:r>
            <a:r>
              <a:rPr lang="en-US" sz="2400" b="1" dirty="0">
                <a:latin typeface="Avenir Black" panose="02000503020000020003" pitchFamily="2" charset="0"/>
                <a:ea typeface="ＭＳ Ｐゴシック" charset="0"/>
                <a:cs typeface="ＭＳ Ｐゴシック" charset="0"/>
              </a:rPr>
              <a:t>price signals</a:t>
            </a:r>
            <a:r>
              <a:rPr lang="en-US" sz="2400" dirty="0">
                <a:latin typeface="Avenir Book" panose="02000503020000020003" pitchFamily="2" charset="0"/>
                <a:ea typeface="ＭＳ Ｐゴシック" charset="0"/>
                <a:cs typeface="ＭＳ Ｐゴシック" charset="0"/>
              </a:rPr>
              <a:t>) which serve as incentives to act </a:t>
            </a:r>
          </a:p>
          <a:p>
            <a:pPr marL="9525"/>
            <a:r>
              <a:rPr lang="en-US" sz="2400" dirty="0">
                <a:latin typeface="Avenir Book" panose="02000503020000020003" pitchFamily="2" charset="0"/>
                <a:ea typeface="ＭＳ Ｐゴシック" charset="0"/>
                <a:cs typeface="ＭＳ Ｐゴシック" charset="0"/>
              </a:rPr>
              <a:t>(</a:t>
            </a:r>
            <a:r>
              <a:rPr lang="en-US" sz="2400" b="1" dirty="0">
                <a:latin typeface="Avenir Black" panose="02000503020000020003" pitchFamily="2" charset="0"/>
                <a:ea typeface="ＭＳ Ｐゴシック" charset="0"/>
                <a:cs typeface="ＭＳ Ｐゴシック" charset="0"/>
              </a:rPr>
              <a:t>the invisible hand</a:t>
            </a:r>
            <a:r>
              <a:rPr lang="en-US" sz="2400" dirty="0">
                <a:latin typeface="Avenir Book" panose="02000503020000020003" pitchFamily="2" charset="0"/>
                <a:ea typeface="ＭＳ Ｐゴシック" charset="0"/>
                <a:cs typeface="ＭＳ Ｐゴシック" charset="0"/>
              </a:rPr>
              <a:t>).</a:t>
            </a:r>
            <a:endParaRPr lang="en-US" sz="2400" b="1" dirty="0">
              <a:latin typeface="Avenir Black" panose="02000503020000020003" pitchFamily="2" charset="0"/>
              <a:ea typeface="Avenir Book" charset="0"/>
              <a:cs typeface="Avenir Book" charset="0"/>
              <a:sym typeface="Arial" charset="0"/>
            </a:endParaRPr>
          </a:p>
          <a:p>
            <a:pPr marL="9525"/>
            <a:endParaRPr lang="en-US" sz="1000" b="1" dirty="0">
              <a:latin typeface="Avenir Black" panose="02000503020000020003" pitchFamily="2" charset="0"/>
              <a:ea typeface="Avenir Book" charset="0"/>
              <a:cs typeface="Avenir Book" charset="0"/>
              <a:sym typeface="Arial" charset="0"/>
            </a:endParaRPr>
          </a:p>
          <a:p>
            <a:pPr marL="9525"/>
            <a:r>
              <a:rPr lang="en-US" sz="2400" i="1" dirty="0">
                <a:latin typeface="Avenir Book" panose="02000503020000020003" pitchFamily="2" charset="0"/>
                <a:ea typeface="Avenir Book" charset="0"/>
                <a:cs typeface="Avenir Book" charset="0"/>
                <a:sym typeface="Arial" charset="0"/>
              </a:rPr>
              <a:t>Ceteris paribus</a:t>
            </a:r>
            <a:r>
              <a:rPr lang="en-US" sz="2400" dirty="0">
                <a:latin typeface="Avenir Book" panose="02000503020000020003" pitchFamily="2" charset="0"/>
                <a:ea typeface="Avenir Book" charset="0"/>
                <a:cs typeface="Avenir Book" charset="0"/>
                <a:sym typeface="Arial" charset="0"/>
              </a:rPr>
              <a:t>, </a:t>
            </a:r>
            <a:r>
              <a:rPr lang="en-US" sz="2400" b="1" dirty="0">
                <a:latin typeface="Avenir Black" panose="02000503020000020003" pitchFamily="2" charset="0"/>
                <a:ea typeface="Avenir Book" charset="0"/>
                <a:cs typeface="Avenir Book" charset="0"/>
                <a:sym typeface="Arial" charset="0"/>
              </a:rPr>
              <a:t>price</a:t>
            </a:r>
            <a:r>
              <a:rPr lang="en-US" sz="2400" dirty="0">
                <a:latin typeface="Avenir Book" panose="02000503020000020003" pitchFamily="2" charset="0"/>
                <a:ea typeface="Avenir Book" charset="0"/>
                <a:cs typeface="Avenir Book" charset="0"/>
                <a:sym typeface="Arial" charset="0"/>
              </a:rPr>
              <a:t> is the most important factor in your decision either to buy something or sell something! </a:t>
            </a:r>
          </a:p>
          <a:p>
            <a:pPr marL="342900" indent="-342900"/>
            <a:endParaRPr lang="en-US" sz="2000" dirty="0">
              <a:solidFill>
                <a:srgbClr val="FFFFFF"/>
              </a:solidFill>
              <a:latin typeface="Avenir Book" panose="02000503020000020003" pitchFamily="2" charset="0"/>
              <a:ea typeface="Avenir Book" charset="0"/>
              <a:cs typeface="Avenir Book" charset="0"/>
              <a:sym typeface="Arial" charset="0"/>
            </a:endParaRPr>
          </a:p>
        </p:txBody>
      </p:sp>
      <p:sp>
        <p:nvSpPr>
          <p:cNvPr id="8" name="Rectangle 7">
            <a:extLst>
              <a:ext uri="{FF2B5EF4-FFF2-40B4-BE49-F238E27FC236}">
                <a16:creationId xmlns:a16="http://schemas.microsoft.com/office/drawing/2014/main" id="{EFCAB477-946E-0044-AC26-4FB1E46ED2F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768D15E1-7764-1FE1-8FC5-55C2929C458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32EFB17-5B87-4441-EEAF-BB97CCD78BC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pic>
        <p:nvPicPr>
          <p:cNvPr id="2" name="Picture 1" descr="A picture containing indoor, table, sitting, pink&#10;&#10;Description automatically generated">
            <a:extLst>
              <a:ext uri="{FF2B5EF4-FFF2-40B4-BE49-F238E27FC236}">
                <a16:creationId xmlns:a16="http://schemas.microsoft.com/office/drawing/2014/main" id="{2B43080F-5FD6-B475-3E55-9FE5FF79719B}"/>
              </a:ext>
            </a:extLst>
          </p:cNvPr>
          <p:cNvPicPr>
            <a:picLocks noChangeAspect="1"/>
          </p:cNvPicPr>
          <p:nvPr/>
        </p:nvPicPr>
        <p:blipFill rotWithShape="1">
          <a:blip r:embed="rId3">
            <a:extLst>
              <a:ext uri="{28A0092B-C50C-407E-A947-70E740481C1C}">
                <a14:useLocalDpi xmlns:a14="http://schemas.microsoft.com/office/drawing/2010/main" val="0"/>
              </a:ext>
            </a:extLst>
          </a:blip>
          <a:srcRect t="29265" b="11899"/>
          <a:stretch/>
        </p:blipFill>
        <p:spPr>
          <a:xfrm>
            <a:off x="0" y="3021979"/>
            <a:ext cx="9144000" cy="3576547"/>
          </a:xfrm>
          <a:prstGeom prst="rect">
            <a:avLst/>
          </a:prstGeom>
        </p:spPr>
      </p:pic>
    </p:spTree>
    <p:extLst>
      <p:ext uri="{BB962C8B-B14F-4D97-AF65-F5344CB8AC3E}">
        <p14:creationId xmlns:p14="http://schemas.microsoft.com/office/powerpoint/2010/main" val="25519540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DAD1089C-5CDD-1540-9B75-BAB9439DB8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4277" y="842252"/>
            <a:ext cx="7867461" cy="5310948"/>
          </a:xfrm>
          <a:prstGeom prst="rect">
            <a:avLst/>
          </a:prstGeom>
        </p:spPr>
      </p:pic>
      <p:sp>
        <p:nvSpPr>
          <p:cNvPr id="2" name="Rectangle 1">
            <a:extLst>
              <a:ext uri="{FF2B5EF4-FFF2-40B4-BE49-F238E27FC236}">
                <a16:creationId xmlns:a16="http://schemas.microsoft.com/office/drawing/2014/main" id="{5591A6EF-C710-DC4B-BF31-9FE9D262EC32}"/>
              </a:ext>
            </a:extLst>
          </p:cNvPr>
          <p:cNvSpPr/>
          <p:nvPr/>
        </p:nvSpPr>
        <p:spPr>
          <a:xfrm>
            <a:off x="760364" y="1877279"/>
            <a:ext cx="7634336" cy="7893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Book" panose="02000503020000020003" pitchFamily="2" charset="0"/>
            </a:endParaRPr>
          </a:p>
        </p:txBody>
      </p:sp>
      <p:sp>
        <p:nvSpPr>
          <p:cNvPr id="8" name="Rectangle 7">
            <a:extLst>
              <a:ext uri="{FF2B5EF4-FFF2-40B4-BE49-F238E27FC236}">
                <a16:creationId xmlns:a16="http://schemas.microsoft.com/office/drawing/2014/main" id="{61FC8D3F-8DC4-5949-AF18-0CDD7BFB4A24}"/>
              </a:ext>
            </a:extLst>
          </p:cNvPr>
          <p:cNvSpPr/>
          <p:nvPr/>
        </p:nvSpPr>
        <p:spPr>
          <a:xfrm>
            <a:off x="773616" y="3504352"/>
            <a:ext cx="7634336" cy="80260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Book" panose="02000503020000020003" pitchFamily="2" charset="0"/>
            </a:endParaRPr>
          </a:p>
        </p:txBody>
      </p:sp>
      <p:sp>
        <p:nvSpPr>
          <p:cNvPr id="9" name="Rectangle 8">
            <a:extLst>
              <a:ext uri="{FF2B5EF4-FFF2-40B4-BE49-F238E27FC236}">
                <a16:creationId xmlns:a16="http://schemas.microsoft.com/office/drawing/2014/main" id="{974BA20D-6806-AA47-9C78-5A0EDCC7C1C2}"/>
              </a:ext>
            </a:extLst>
          </p:cNvPr>
          <p:cNvSpPr/>
          <p:nvPr/>
        </p:nvSpPr>
        <p:spPr>
          <a:xfrm>
            <a:off x="777285" y="5144678"/>
            <a:ext cx="7634336" cy="7797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Book" panose="02000503020000020003" pitchFamily="2" charset="0"/>
            </a:endParaRPr>
          </a:p>
        </p:txBody>
      </p:sp>
      <p:sp>
        <p:nvSpPr>
          <p:cNvPr id="10" name="Rectangle 9">
            <a:extLst>
              <a:ext uri="{FF2B5EF4-FFF2-40B4-BE49-F238E27FC236}">
                <a16:creationId xmlns:a16="http://schemas.microsoft.com/office/drawing/2014/main" id="{2F9C637A-8E79-5D4A-B26E-28DFA3EB84F2}"/>
              </a:ext>
            </a:extLst>
          </p:cNvPr>
          <p:cNvSpPr/>
          <p:nvPr/>
        </p:nvSpPr>
        <p:spPr>
          <a:xfrm>
            <a:off x="760364" y="2680771"/>
            <a:ext cx="7647587" cy="802605"/>
          </a:xfrm>
          <a:prstGeom prst="rect">
            <a:avLst/>
          </a:prstGeom>
          <a:solidFill>
            <a:srgbClr val="ECE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Book" panose="02000503020000020003" pitchFamily="2" charset="0"/>
            </a:endParaRPr>
          </a:p>
        </p:txBody>
      </p:sp>
      <p:sp>
        <p:nvSpPr>
          <p:cNvPr id="11" name="Rectangle 10">
            <a:extLst>
              <a:ext uri="{FF2B5EF4-FFF2-40B4-BE49-F238E27FC236}">
                <a16:creationId xmlns:a16="http://schemas.microsoft.com/office/drawing/2014/main" id="{D924FD77-3A84-774F-B0DF-1B75E70153C5}"/>
              </a:ext>
            </a:extLst>
          </p:cNvPr>
          <p:cNvSpPr/>
          <p:nvPr/>
        </p:nvSpPr>
        <p:spPr>
          <a:xfrm>
            <a:off x="760364" y="4348909"/>
            <a:ext cx="7647587" cy="760653"/>
          </a:xfrm>
          <a:prstGeom prst="rect">
            <a:avLst/>
          </a:prstGeom>
          <a:solidFill>
            <a:srgbClr val="ECE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Book" panose="02000503020000020003" pitchFamily="2" charset="0"/>
            </a:endParaRPr>
          </a:p>
        </p:txBody>
      </p:sp>
      <p:sp>
        <p:nvSpPr>
          <p:cNvPr id="5" name="Rectangle 4">
            <a:extLst>
              <a:ext uri="{FF2B5EF4-FFF2-40B4-BE49-F238E27FC236}">
                <a16:creationId xmlns:a16="http://schemas.microsoft.com/office/drawing/2014/main" id="{19D812C9-ADDD-8616-9EF7-568CA9FECF0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pic>
        <p:nvPicPr>
          <p:cNvPr id="4" name="Sound 5A - Graph it A.mp3">
            <a:hlinkClick r:id="" action="ppaction://media"/>
            <a:extLst>
              <a:ext uri="{FF2B5EF4-FFF2-40B4-BE49-F238E27FC236}">
                <a16:creationId xmlns:a16="http://schemas.microsoft.com/office/drawing/2014/main" id="{A67B4A4D-0B62-D7C8-41EF-EC3671CE702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83059" y="2260231"/>
            <a:ext cx="812800" cy="812800"/>
          </a:xfrm>
          <a:prstGeom prst="rect">
            <a:avLst/>
          </a:prstGeom>
        </p:spPr>
      </p:pic>
      <p:pic>
        <p:nvPicPr>
          <p:cNvPr id="7" name="Sound 5B - Graph it B.mp3">
            <a:hlinkClick r:id="" action="ppaction://media"/>
            <a:extLst>
              <a:ext uri="{FF2B5EF4-FFF2-40B4-BE49-F238E27FC236}">
                <a16:creationId xmlns:a16="http://schemas.microsoft.com/office/drawing/2014/main" id="{314B7193-B54F-9F57-CE14-066413A3C70A}"/>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9383059" y="3097952"/>
            <a:ext cx="812800" cy="812800"/>
          </a:xfrm>
          <a:prstGeom prst="rect">
            <a:avLst/>
          </a:prstGeom>
        </p:spPr>
      </p:pic>
      <p:pic>
        <p:nvPicPr>
          <p:cNvPr id="12" name="Sound 5C - Graph it C.mp3">
            <a:hlinkClick r:id="" action="ppaction://media"/>
            <a:extLst>
              <a:ext uri="{FF2B5EF4-FFF2-40B4-BE49-F238E27FC236}">
                <a16:creationId xmlns:a16="http://schemas.microsoft.com/office/drawing/2014/main" id="{FDFBE004-9EF3-F084-FB5B-1BF851C88386}"/>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9383059" y="3942509"/>
            <a:ext cx="812800" cy="812800"/>
          </a:xfrm>
          <a:prstGeom prst="rect">
            <a:avLst/>
          </a:prstGeom>
        </p:spPr>
      </p:pic>
      <p:pic>
        <p:nvPicPr>
          <p:cNvPr id="13" name="Sound 5D - Graph it D.mp3">
            <a:hlinkClick r:id="" action="ppaction://media"/>
            <a:extLst>
              <a:ext uri="{FF2B5EF4-FFF2-40B4-BE49-F238E27FC236}">
                <a16:creationId xmlns:a16="http://schemas.microsoft.com/office/drawing/2014/main" id="{0AFEB326-B435-84DB-FDF6-2EB9D34ADE27}"/>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9409953" y="4721768"/>
            <a:ext cx="812800" cy="812800"/>
          </a:xfrm>
          <a:prstGeom prst="rect">
            <a:avLst/>
          </a:prstGeom>
        </p:spPr>
      </p:pic>
      <p:sp>
        <p:nvSpPr>
          <p:cNvPr id="16" name="Rectangle 2">
            <a:extLst>
              <a:ext uri="{FF2B5EF4-FFF2-40B4-BE49-F238E27FC236}">
                <a16:creationId xmlns:a16="http://schemas.microsoft.com/office/drawing/2014/main" id="{06207E24-3D7B-8185-2BE8-23D9B7094102}"/>
              </a:ext>
            </a:extLst>
          </p:cNvPr>
          <p:cNvSpPr>
            <a:spLocks noChangeArrowheads="1"/>
          </p:cNvSpPr>
          <p:nvPr/>
        </p:nvSpPr>
        <p:spPr bwMode="auto">
          <a:xfrm>
            <a:off x="144652" y="6003558"/>
            <a:ext cx="9026709" cy="461665"/>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p>
            <a:pPr marL="342900" indent="-342900" algn="ctr"/>
            <a:r>
              <a:rPr lang="en-US" sz="2400" dirty="0">
                <a:solidFill>
                  <a:srgbClr val="000000"/>
                </a:solidFill>
                <a:latin typeface="Avenir Book" panose="02000503020000020003" pitchFamily="2" charset="0"/>
                <a:ea typeface="Avenir Book" charset="0"/>
                <a:cs typeface="Avenir Book" charset="0"/>
                <a:sym typeface="Arial" charset="0"/>
              </a:rPr>
              <a:t>Okay, let’s graph it, but only because you asked </a:t>
            </a:r>
            <a:r>
              <a:rPr lang="en-US" sz="2400" dirty="0">
                <a:solidFill>
                  <a:srgbClr val="000000"/>
                </a:solidFill>
                <a:latin typeface="Avenir Book" panose="02000503020000020003" pitchFamily="2" charset="0"/>
                <a:ea typeface="Avenir Book" charset="0"/>
                <a:cs typeface="Avenir Book" charset="0"/>
                <a:sym typeface="Wingdings" pitchFamily="2" charset="2"/>
              </a:rPr>
              <a:t>!</a:t>
            </a:r>
            <a:endParaRPr lang="en-US" sz="2400" dirty="0">
              <a:solidFill>
                <a:srgbClr val="000000"/>
              </a:solidFill>
              <a:latin typeface="Avenir Book" panose="02000503020000020003" pitchFamily="2" charset="0"/>
              <a:ea typeface="Avenir Book" charset="0"/>
              <a:cs typeface="Avenir Book" charset="0"/>
              <a:sym typeface="Arial" charset="0"/>
            </a:endParaRPr>
          </a:p>
        </p:txBody>
      </p:sp>
      <p:sp>
        <p:nvSpPr>
          <p:cNvPr id="14" name="Rectangle 2">
            <a:extLst>
              <a:ext uri="{FF2B5EF4-FFF2-40B4-BE49-F238E27FC236}">
                <a16:creationId xmlns:a16="http://schemas.microsoft.com/office/drawing/2014/main" id="{96C9FA08-5C5C-8430-9A77-A5C551DA6E80}"/>
              </a:ext>
            </a:extLst>
          </p:cNvPr>
          <p:cNvSpPr>
            <a:spLocks noChangeArrowheads="1"/>
          </p:cNvSpPr>
          <p:nvPr/>
        </p:nvSpPr>
        <p:spPr bwMode="auto">
          <a:xfrm>
            <a:off x="0" y="504438"/>
            <a:ext cx="9171361" cy="523220"/>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p>
            <a:pPr marL="342900" indent="-342900" algn="ctr"/>
            <a:r>
              <a:rPr lang="en-US" sz="2800" b="1" dirty="0">
                <a:solidFill>
                  <a:srgbClr val="000000"/>
                </a:solidFill>
                <a:latin typeface="Avenir Black" panose="02000503020000020003" pitchFamily="2" charset="0"/>
                <a:ea typeface="Avenir Book" charset="0"/>
                <a:cs typeface="Avenir Book" charset="0"/>
                <a:sym typeface="Arial" charset="0"/>
              </a:rPr>
              <a:t>Demand and Supply Schedule</a:t>
            </a:r>
          </a:p>
        </p:txBody>
      </p:sp>
      <p:sp>
        <p:nvSpPr>
          <p:cNvPr id="15" name="Rectangle 14">
            <a:extLst>
              <a:ext uri="{FF2B5EF4-FFF2-40B4-BE49-F238E27FC236}">
                <a16:creationId xmlns:a16="http://schemas.microsoft.com/office/drawing/2014/main" id="{73E905C4-A94B-19BF-48B6-E01AFC2E278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7" name="Straight Connector 16">
            <a:extLst>
              <a:ext uri="{FF2B5EF4-FFF2-40B4-BE49-F238E27FC236}">
                <a16:creationId xmlns:a16="http://schemas.microsoft.com/office/drawing/2014/main" id="{9DE3C743-E59F-F960-4CF7-92EF3DFD564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509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697" fill="hold"/>
                                        <p:tgtEl>
                                          <p:spTgt spid="4"/>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776" fill="hold"/>
                                        <p:tgtEl>
                                          <p:spTgt spid="7"/>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384" fill="hold"/>
                                        <p:tgtEl>
                                          <p:spTgt spid="12"/>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358" fill="hold"/>
                                        <p:tgtEl>
                                          <p:spTgt spid="13"/>
                                        </p:tgtEl>
                                      </p:cBhvr>
                                    </p:cmd>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4" fill="hold" display="0">
                  <p:stCondLst>
                    <p:cond delay="indefinite"/>
                  </p:stCondLst>
                  <p:endCondLst>
                    <p:cond evt="onStopAudio" delay="0">
                      <p:tgtEl>
                        <p:sldTgt/>
                      </p:tgtEl>
                    </p:cond>
                  </p:endCondLst>
                </p:cTn>
                <p:tgtEl>
                  <p:spTgt spid="4"/>
                </p:tgtEl>
              </p:cMediaNode>
            </p:audio>
            <p:audio>
              <p:cMediaNode vol="80000">
                <p:cTn id="45" fill="hold" display="0">
                  <p:stCondLst>
                    <p:cond delay="indefinite"/>
                  </p:stCondLst>
                  <p:endCondLst>
                    <p:cond evt="onStopAudio" delay="0">
                      <p:tgtEl>
                        <p:sldTgt/>
                      </p:tgtEl>
                    </p:cond>
                  </p:endCondLst>
                </p:cTn>
                <p:tgtEl>
                  <p:spTgt spid="7"/>
                </p:tgtEl>
              </p:cMediaNode>
            </p:audio>
            <p:audio>
              <p:cMediaNode vol="80000">
                <p:cTn id="46" fill="hold" display="0">
                  <p:stCondLst>
                    <p:cond delay="indefinite"/>
                  </p:stCondLst>
                  <p:endCondLst>
                    <p:cond evt="onStopAudio" delay="0">
                      <p:tgtEl>
                        <p:sldTgt/>
                      </p:tgtEl>
                    </p:cond>
                  </p:endCondLst>
                </p:cTn>
                <p:tgtEl>
                  <p:spTgt spid="12"/>
                </p:tgtEl>
              </p:cMediaNode>
            </p:audio>
            <p:audio>
              <p:cMediaNode vol="80000">
                <p:cTn id="47" fill="hold" display="0">
                  <p:stCondLst>
                    <p:cond delay="indefinite"/>
                  </p:stCondLst>
                  <p:endCondLst>
                    <p:cond evt="onStopAudio" delay="0">
                      <p:tgtEl>
                        <p:sldTgt/>
                      </p:tgtEl>
                    </p:cond>
                  </p:endCondLst>
                </p:cTn>
                <p:tgtEl>
                  <p:spTgt spid="13"/>
                </p:tgtEl>
              </p:cMediaNode>
            </p:audio>
          </p:childTnLst>
        </p:cTn>
      </p:par>
    </p:tnLst>
    <p:bldLst>
      <p:bldP spid="2" grpId="0" animBg="1"/>
      <p:bldP spid="8" grpId="0" animBg="1"/>
      <p:bldP spid="9" grpId="0" animBg="1"/>
      <p:bldP spid="10" grpId="0" animBg="1"/>
      <p:bldP spid="11"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 name="Picture 16" descr="A picture containing person, book, sitting, table&#10;&#10;Description automatically generated">
            <a:extLst>
              <a:ext uri="{FF2B5EF4-FFF2-40B4-BE49-F238E27FC236}">
                <a16:creationId xmlns:a16="http://schemas.microsoft.com/office/drawing/2014/main" id="{61E2F469-1C8F-F240-964C-D318A60EED2A}"/>
              </a:ext>
            </a:extLst>
          </p:cNvPr>
          <p:cNvPicPr>
            <a:picLocks noChangeAspect="1"/>
          </p:cNvPicPr>
          <p:nvPr/>
        </p:nvPicPr>
        <p:blipFill rotWithShape="1">
          <a:blip r:embed="rId3">
            <a:extLst>
              <a:ext uri="{28A0092B-C50C-407E-A947-70E740481C1C}">
                <a14:useLocalDpi xmlns:a14="http://schemas.microsoft.com/office/drawing/2010/main" val="0"/>
              </a:ext>
            </a:extLst>
          </a:blip>
          <a:srcRect t="3467"/>
          <a:stretch/>
        </p:blipFill>
        <p:spPr>
          <a:xfrm>
            <a:off x="0" y="1024638"/>
            <a:ext cx="8457702" cy="5447051"/>
          </a:xfrm>
          <a:prstGeom prst="rect">
            <a:avLst/>
          </a:prstGeom>
        </p:spPr>
      </p:pic>
      <p:sp>
        <p:nvSpPr>
          <p:cNvPr id="2" name="TextBox 1">
            <a:extLst>
              <a:ext uri="{FF2B5EF4-FFF2-40B4-BE49-F238E27FC236}">
                <a16:creationId xmlns:a16="http://schemas.microsoft.com/office/drawing/2014/main" id="{F8A00BAE-11A6-3445-AE74-19C7DF2E3F6A}"/>
              </a:ext>
            </a:extLst>
          </p:cNvPr>
          <p:cNvSpPr txBox="1"/>
          <p:nvPr/>
        </p:nvSpPr>
        <p:spPr>
          <a:xfrm>
            <a:off x="325924" y="501418"/>
            <a:ext cx="8492151"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Book" charset="0"/>
                <a:cs typeface="Avenir Book" charset="0"/>
                <a:sym typeface="Arial" charset="0"/>
              </a:rPr>
              <a:t>The Joy of Graphing</a:t>
            </a:r>
            <a:endPar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endParaRPr>
          </a:p>
        </p:txBody>
      </p:sp>
      <p:sp>
        <p:nvSpPr>
          <p:cNvPr id="4" name="Rectangle 3">
            <a:extLst>
              <a:ext uri="{FF2B5EF4-FFF2-40B4-BE49-F238E27FC236}">
                <a16:creationId xmlns:a16="http://schemas.microsoft.com/office/drawing/2014/main" id="{E8C39EF0-0EB3-F691-7AE5-9BC6028BA5E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5E7D18D5-D2F9-8B8A-EB4C-9BB4F24F492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FC59DEA4-B6D3-4BD6-F99B-AA0DA68E752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A group of men playing football&#10;&#10;Description automatically generated">
            <a:extLst>
              <a:ext uri="{FF2B5EF4-FFF2-40B4-BE49-F238E27FC236}">
                <a16:creationId xmlns:a16="http://schemas.microsoft.com/office/drawing/2014/main" id="{6000A6D7-C99F-677D-6275-6243237D0E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9833" y="2104798"/>
            <a:ext cx="3488055" cy="3261331"/>
          </a:xfrm>
          <a:prstGeom prst="rect">
            <a:avLst/>
          </a:prstGeom>
        </p:spPr>
      </p:pic>
    </p:spTree>
    <p:extLst>
      <p:ext uri="{BB962C8B-B14F-4D97-AF65-F5344CB8AC3E}">
        <p14:creationId xmlns:p14="http://schemas.microsoft.com/office/powerpoint/2010/main" val="3372216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3" name="Straight Connector 2"/>
          <p:cNvCxnSpPr/>
          <p:nvPr/>
        </p:nvCxnSpPr>
        <p:spPr>
          <a:xfrm flipH="1">
            <a:off x="4535424" y="544722"/>
            <a:ext cx="0" cy="524865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1536192" y="3118104"/>
            <a:ext cx="6291072" cy="1828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4492029" y="3083826"/>
            <a:ext cx="91440" cy="9144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22" name="TextBox 21"/>
          <p:cNvSpPr txBox="1"/>
          <p:nvPr/>
        </p:nvSpPr>
        <p:spPr>
          <a:xfrm>
            <a:off x="6346861" y="1225296"/>
            <a:ext cx="327334" cy="707886"/>
          </a:xfrm>
          <a:prstGeom prst="rect">
            <a:avLst/>
          </a:prstGeom>
          <a:noFill/>
        </p:spPr>
        <p:txBody>
          <a:bodyPr wrap="none" rtlCol="0">
            <a:spAutoFit/>
          </a:bodyPr>
          <a:lstStyle/>
          <a:p>
            <a:pPr algn="ctr" eaLnBrk="0" hangingPunct="0"/>
            <a:r>
              <a:rPr lang="en-US" sz="4000" dirty="0">
                <a:solidFill>
                  <a:srgbClr val="000000"/>
                </a:solidFill>
                <a:latin typeface="Avenir Book" panose="02000503020000020003" pitchFamily="2" charset="0"/>
                <a:ea typeface="Avenir Medium" charset="0"/>
                <a:cs typeface="Avenir Medium" charset="0"/>
              </a:rPr>
              <a:t>I</a:t>
            </a:r>
          </a:p>
        </p:txBody>
      </p:sp>
      <p:sp>
        <p:nvSpPr>
          <p:cNvPr id="23" name="TextBox 22"/>
          <p:cNvSpPr txBox="1"/>
          <p:nvPr/>
        </p:nvSpPr>
        <p:spPr>
          <a:xfrm>
            <a:off x="2488988" y="1225296"/>
            <a:ext cx="470000" cy="707886"/>
          </a:xfrm>
          <a:prstGeom prst="rect">
            <a:avLst/>
          </a:prstGeom>
          <a:noFill/>
        </p:spPr>
        <p:txBody>
          <a:bodyPr wrap="none" rtlCol="0">
            <a:spAutoFit/>
          </a:bodyPr>
          <a:lstStyle/>
          <a:p>
            <a:pPr algn="ctr" eaLnBrk="0" hangingPunct="0"/>
            <a:r>
              <a:rPr lang="en-US" sz="4000" dirty="0">
                <a:solidFill>
                  <a:srgbClr val="000000"/>
                </a:solidFill>
                <a:latin typeface="Avenir Book" panose="02000503020000020003" pitchFamily="2" charset="0"/>
                <a:ea typeface="Avenir Medium" charset="0"/>
                <a:cs typeface="Avenir Medium" charset="0"/>
              </a:rPr>
              <a:t>II</a:t>
            </a:r>
          </a:p>
        </p:txBody>
      </p:sp>
      <p:sp>
        <p:nvSpPr>
          <p:cNvPr id="24" name="TextBox 23"/>
          <p:cNvSpPr txBox="1"/>
          <p:nvPr/>
        </p:nvSpPr>
        <p:spPr>
          <a:xfrm>
            <a:off x="2346320" y="4321314"/>
            <a:ext cx="612668" cy="707886"/>
          </a:xfrm>
          <a:prstGeom prst="rect">
            <a:avLst/>
          </a:prstGeom>
          <a:noFill/>
        </p:spPr>
        <p:txBody>
          <a:bodyPr wrap="square" rtlCol="0">
            <a:spAutoFit/>
          </a:bodyPr>
          <a:lstStyle/>
          <a:p>
            <a:pPr algn="ctr" eaLnBrk="0" hangingPunct="0"/>
            <a:r>
              <a:rPr lang="en-US" sz="4000" dirty="0">
                <a:solidFill>
                  <a:srgbClr val="000000"/>
                </a:solidFill>
                <a:latin typeface="Avenir Book" panose="02000503020000020003" pitchFamily="2" charset="0"/>
                <a:ea typeface="Avenir Medium" charset="0"/>
                <a:cs typeface="Avenir Medium" charset="0"/>
              </a:rPr>
              <a:t>III</a:t>
            </a:r>
          </a:p>
        </p:txBody>
      </p:sp>
      <p:sp>
        <p:nvSpPr>
          <p:cNvPr id="25" name="TextBox 24"/>
          <p:cNvSpPr txBox="1"/>
          <p:nvPr/>
        </p:nvSpPr>
        <p:spPr>
          <a:xfrm rot="10800000" flipH="1" flipV="1">
            <a:off x="4152590" y="4312964"/>
            <a:ext cx="4715876" cy="707886"/>
          </a:xfrm>
          <a:prstGeom prst="rect">
            <a:avLst/>
          </a:prstGeom>
          <a:noFill/>
        </p:spPr>
        <p:txBody>
          <a:bodyPr wrap="square" rtlCol="0">
            <a:spAutoFit/>
          </a:bodyPr>
          <a:lstStyle/>
          <a:p>
            <a:pPr algn="ctr" eaLnBrk="0" hangingPunct="0"/>
            <a:r>
              <a:rPr lang="en-US" sz="4000" dirty="0">
                <a:solidFill>
                  <a:srgbClr val="000000"/>
                </a:solidFill>
                <a:latin typeface="Avenir Book" panose="02000503020000020003" pitchFamily="2" charset="0"/>
                <a:ea typeface="Avenir Medium" charset="0"/>
                <a:cs typeface="Avenir Medium" charset="0"/>
              </a:rPr>
              <a:t>IV</a:t>
            </a:r>
          </a:p>
        </p:txBody>
      </p:sp>
      <p:grpSp>
        <p:nvGrpSpPr>
          <p:cNvPr id="39" name="Group 38"/>
          <p:cNvGrpSpPr/>
          <p:nvPr/>
        </p:nvGrpSpPr>
        <p:grpSpPr>
          <a:xfrm>
            <a:off x="3669178" y="3026664"/>
            <a:ext cx="1794529" cy="556564"/>
            <a:chOff x="3669178" y="3026664"/>
            <a:chExt cx="1794529" cy="556564"/>
          </a:xfrm>
        </p:grpSpPr>
        <p:cxnSp>
          <p:nvCxnSpPr>
            <p:cNvPr id="10" name="Straight Connector 9"/>
            <p:cNvCxnSpPr/>
            <p:nvPr/>
          </p:nvCxnSpPr>
          <p:spPr>
            <a:xfrm>
              <a:off x="5047488" y="3026664"/>
              <a:ext cx="0" cy="21031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309616" y="3031236"/>
              <a:ext cx="0" cy="21031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64864" y="3032760"/>
              <a:ext cx="0" cy="21031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126992" y="3037332"/>
              <a:ext cx="0" cy="21031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918259" y="3264479"/>
              <a:ext cx="284053"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1</a:t>
              </a:r>
            </a:p>
          </p:txBody>
        </p:sp>
        <p:sp>
          <p:nvSpPr>
            <p:cNvPr id="28" name="TextBox 27"/>
            <p:cNvSpPr txBox="1"/>
            <p:nvPr/>
          </p:nvSpPr>
          <p:spPr>
            <a:xfrm>
              <a:off x="5179655" y="3264478"/>
              <a:ext cx="284052"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2</a:t>
              </a:r>
            </a:p>
          </p:txBody>
        </p:sp>
        <p:sp>
          <p:nvSpPr>
            <p:cNvPr id="29" name="TextBox 28"/>
            <p:cNvSpPr txBox="1"/>
            <p:nvPr/>
          </p:nvSpPr>
          <p:spPr>
            <a:xfrm>
              <a:off x="3669178" y="3275451"/>
              <a:ext cx="340158"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-2</a:t>
              </a:r>
            </a:p>
          </p:txBody>
        </p:sp>
        <p:sp>
          <p:nvSpPr>
            <p:cNvPr id="30" name="TextBox 29"/>
            <p:cNvSpPr txBox="1"/>
            <p:nvPr/>
          </p:nvSpPr>
          <p:spPr>
            <a:xfrm>
              <a:off x="3950727" y="3270578"/>
              <a:ext cx="340158"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-1</a:t>
              </a:r>
            </a:p>
          </p:txBody>
        </p:sp>
      </p:grpSp>
      <p:grpSp>
        <p:nvGrpSpPr>
          <p:cNvPr id="38" name="Group 37"/>
          <p:cNvGrpSpPr/>
          <p:nvPr/>
        </p:nvGrpSpPr>
        <p:grpSpPr>
          <a:xfrm>
            <a:off x="4425696" y="2391263"/>
            <a:ext cx="507178" cy="1423273"/>
            <a:chOff x="4425696" y="2391263"/>
            <a:chExt cx="507178" cy="1423273"/>
          </a:xfrm>
        </p:grpSpPr>
        <p:cxnSp>
          <p:nvCxnSpPr>
            <p:cNvPr id="18" name="Straight Connector 17"/>
            <p:cNvCxnSpPr/>
            <p:nvPr/>
          </p:nvCxnSpPr>
          <p:spPr>
            <a:xfrm>
              <a:off x="4425696" y="2724912"/>
              <a:ext cx="20116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431792" y="2548128"/>
              <a:ext cx="20116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450080" y="3645408"/>
              <a:ext cx="20116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437888" y="3468624"/>
              <a:ext cx="20116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639056" y="2391263"/>
              <a:ext cx="284052"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2</a:t>
              </a:r>
            </a:p>
          </p:txBody>
        </p:sp>
        <p:sp>
          <p:nvSpPr>
            <p:cNvPr id="32" name="TextBox 31"/>
            <p:cNvSpPr txBox="1"/>
            <p:nvPr/>
          </p:nvSpPr>
          <p:spPr>
            <a:xfrm>
              <a:off x="4620769" y="2610719"/>
              <a:ext cx="284052"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1</a:t>
              </a:r>
            </a:p>
          </p:txBody>
        </p:sp>
        <p:sp>
          <p:nvSpPr>
            <p:cNvPr id="33" name="TextBox 32"/>
            <p:cNvSpPr txBox="1"/>
            <p:nvPr/>
          </p:nvSpPr>
          <p:spPr>
            <a:xfrm>
              <a:off x="4592716" y="3317141"/>
              <a:ext cx="340158"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-1</a:t>
              </a:r>
            </a:p>
          </p:txBody>
        </p:sp>
        <p:sp>
          <p:nvSpPr>
            <p:cNvPr id="34" name="TextBox 33"/>
            <p:cNvSpPr txBox="1"/>
            <p:nvPr/>
          </p:nvSpPr>
          <p:spPr>
            <a:xfrm>
              <a:off x="4592716" y="3506759"/>
              <a:ext cx="340158" cy="307777"/>
            </a:xfrm>
            <a:prstGeom prst="rect">
              <a:avLst/>
            </a:prstGeom>
            <a:noFill/>
          </p:spPr>
          <p:txBody>
            <a:bodyPr wrap="none" rtlCol="0">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-2</a:t>
              </a:r>
            </a:p>
          </p:txBody>
        </p:sp>
      </p:grpSp>
      <p:sp>
        <p:nvSpPr>
          <p:cNvPr id="35" name="TextBox 34"/>
          <p:cNvSpPr txBox="1"/>
          <p:nvPr/>
        </p:nvSpPr>
        <p:spPr>
          <a:xfrm rot="10800000" flipH="1" flipV="1">
            <a:off x="5517698" y="3232634"/>
            <a:ext cx="4715876" cy="707886"/>
          </a:xfrm>
          <a:prstGeom prst="rect">
            <a:avLst/>
          </a:prstGeom>
          <a:noFill/>
        </p:spPr>
        <p:txBody>
          <a:bodyPr wrap="square" rtlCol="0">
            <a:spAutoFit/>
          </a:bodyPr>
          <a:lstStyle/>
          <a:p>
            <a:pPr algn="ctr" eaLnBrk="0" hangingPunct="0"/>
            <a:r>
              <a:rPr lang="en-US" sz="4000" dirty="0">
                <a:solidFill>
                  <a:srgbClr val="000000"/>
                </a:solidFill>
                <a:latin typeface="Avenir Book" panose="02000503020000020003" pitchFamily="2" charset="0"/>
                <a:ea typeface="Avenir Medium" charset="0"/>
                <a:cs typeface="Avenir Medium" charset="0"/>
              </a:rPr>
              <a:t>X</a:t>
            </a:r>
          </a:p>
        </p:txBody>
      </p:sp>
      <p:sp>
        <p:nvSpPr>
          <p:cNvPr id="36" name="TextBox 35"/>
          <p:cNvSpPr txBox="1"/>
          <p:nvPr/>
        </p:nvSpPr>
        <p:spPr>
          <a:xfrm rot="10800000" flipH="1" flipV="1">
            <a:off x="1794652" y="316578"/>
            <a:ext cx="4715876" cy="707886"/>
          </a:xfrm>
          <a:prstGeom prst="rect">
            <a:avLst/>
          </a:prstGeom>
          <a:noFill/>
        </p:spPr>
        <p:txBody>
          <a:bodyPr wrap="square" rtlCol="0">
            <a:spAutoFit/>
          </a:bodyPr>
          <a:lstStyle/>
          <a:p>
            <a:pPr algn="ctr" eaLnBrk="0" hangingPunct="0"/>
            <a:r>
              <a:rPr lang="en-US" sz="4000" dirty="0">
                <a:solidFill>
                  <a:srgbClr val="000000"/>
                </a:solidFill>
                <a:latin typeface="Avenir Book" panose="02000503020000020003" pitchFamily="2" charset="0"/>
                <a:ea typeface="Avenir Medium" charset="0"/>
                <a:cs typeface="Avenir Medium" charset="0"/>
              </a:rPr>
              <a:t>Y</a:t>
            </a:r>
          </a:p>
        </p:txBody>
      </p:sp>
      <p:sp>
        <p:nvSpPr>
          <p:cNvPr id="37" name="Rectangle 36"/>
          <p:cNvSpPr/>
          <p:nvPr/>
        </p:nvSpPr>
        <p:spPr>
          <a:xfrm>
            <a:off x="5567686" y="3769847"/>
            <a:ext cx="3550460" cy="307777"/>
          </a:xfrm>
          <a:prstGeom prst="rect">
            <a:avLst/>
          </a:prstGeom>
        </p:spPr>
        <p:txBody>
          <a:bodyPr wrap="none">
            <a:spAutoFit/>
          </a:bodyPr>
          <a:lstStyle/>
          <a:p>
            <a:pPr algn="ctr" eaLnBrk="0" hangingPunct="0"/>
            <a:r>
              <a:rPr lang="en-US" sz="1400" dirty="0">
                <a:solidFill>
                  <a:srgbClr val="000000"/>
                </a:solidFill>
                <a:latin typeface="Avenir Book" panose="02000503020000020003" pitchFamily="2" charset="0"/>
                <a:ea typeface="Avenir Medium" charset="0"/>
                <a:cs typeface="Avenir Medium" charset="0"/>
              </a:rPr>
              <a:t> (if X then Y: this means X is independent)</a:t>
            </a:r>
            <a:endParaRPr lang="en-US" b="1" dirty="0">
              <a:solidFill>
                <a:srgbClr val="000000"/>
              </a:solidFill>
              <a:latin typeface="Verdana" charset="0"/>
              <a:ea typeface="ＭＳ Ｐゴシック" charset="0"/>
              <a:cs typeface="ＭＳ Ｐゴシック" charset="0"/>
            </a:endParaRPr>
          </a:p>
        </p:txBody>
      </p:sp>
      <p:cxnSp>
        <p:nvCxnSpPr>
          <p:cNvPr id="4" name="Straight Connector 3"/>
          <p:cNvCxnSpPr/>
          <p:nvPr/>
        </p:nvCxnSpPr>
        <p:spPr>
          <a:xfrm>
            <a:off x="2346320" y="1037063"/>
            <a:ext cx="751046" cy="986775"/>
          </a:xfrm>
          <a:prstGeom prst="line">
            <a:avLst/>
          </a:prstGeom>
          <a:ln>
            <a:solidFill>
              <a:srgbClr val="FF26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2316781" y="1076093"/>
            <a:ext cx="780585" cy="925550"/>
          </a:xfrm>
          <a:prstGeom prst="line">
            <a:avLst/>
          </a:prstGeom>
          <a:ln>
            <a:solidFill>
              <a:srgbClr val="FF26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275697" y="4122232"/>
            <a:ext cx="751046" cy="986775"/>
          </a:xfrm>
          <a:prstGeom prst="line">
            <a:avLst/>
          </a:prstGeom>
          <a:ln>
            <a:solidFill>
              <a:srgbClr val="FF26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246158" y="4161262"/>
            <a:ext cx="780585" cy="925550"/>
          </a:xfrm>
          <a:prstGeom prst="line">
            <a:avLst/>
          </a:prstGeom>
          <a:ln>
            <a:solidFill>
              <a:srgbClr val="FF26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141449" y="4107364"/>
            <a:ext cx="751046" cy="986775"/>
          </a:xfrm>
          <a:prstGeom prst="line">
            <a:avLst/>
          </a:prstGeom>
          <a:ln>
            <a:solidFill>
              <a:srgbClr val="FF26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111910" y="4146394"/>
            <a:ext cx="780585" cy="925550"/>
          </a:xfrm>
          <a:prstGeom prst="line">
            <a:avLst/>
          </a:prstGeom>
          <a:ln>
            <a:solidFill>
              <a:srgbClr val="FF26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4868" y="6369803"/>
            <a:ext cx="184731" cy="369332"/>
          </a:xfrm>
          <a:prstGeom prst="rect">
            <a:avLst/>
          </a:prstGeom>
          <a:noFill/>
        </p:spPr>
        <p:txBody>
          <a:bodyPr wrap="none" rtlCol="0">
            <a:spAutoFit/>
          </a:bodyPr>
          <a:lstStyle/>
          <a:p>
            <a:pPr algn="ctr" eaLnBrk="0" hangingPunct="0"/>
            <a:endParaRPr lang="en-US" b="1" dirty="0">
              <a:solidFill>
                <a:srgbClr val="000000"/>
              </a:solidFill>
              <a:latin typeface="Verdana" charset="0"/>
              <a:ea typeface="ＭＳ Ｐゴシック" charset="0"/>
              <a:cs typeface="ＭＳ Ｐゴシック" charset="0"/>
            </a:endParaRPr>
          </a:p>
        </p:txBody>
      </p:sp>
      <p:sp>
        <p:nvSpPr>
          <p:cNvPr id="7" name="Rectangle 6">
            <a:extLst>
              <a:ext uri="{FF2B5EF4-FFF2-40B4-BE49-F238E27FC236}">
                <a16:creationId xmlns:a16="http://schemas.microsoft.com/office/drawing/2014/main" id="{A041874F-F1B6-0526-BFC2-853D4129E6A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9" name="TextBox 8">
            <a:extLst>
              <a:ext uri="{FF2B5EF4-FFF2-40B4-BE49-F238E27FC236}">
                <a16:creationId xmlns:a16="http://schemas.microsoft.com/office/drawing/2014/main" id="{C74AC971-265B-F61E-7199-6892DB1B157B}"/>
              </a:ext>
            </a:extLst>
          </p:cNvPr>
          <p:cNvSpPr txBox="1"/>
          <p:nvPr/>
        </p:nvSpPr>
        <p:spPr>
          <a:xfrm>
            <a:off x="0" y="6040647"/>
            <a:ext cx="9143999" cy="369332"/>
          </a:xfrm>
          <a:prstGeom prst="rect">
            <a:avLst/>
          </a:prstGeom>
          <a:noFill/>
        </p:spPr>
        <p:txBody>
          <a:bodyPr wrap="square">
            <a:spAutoFit/>
          </a:bodyPr>
          <a:lstStyle/>
          <a:p>
            <a:pPr algn="ctr" eaLnBrk="1" hangingPunct="1"/>
            <a:r>
              <a:rPr lang="en-US" dirty="0">
                <a:latin typeface="Avenir Book" panose="02000503020000020003" pitchFamily="2" charset="0"/>
                <a:ea typeface="ＭＳ Ｐゴシック" charset="0"/>
                <a:cs typeface="ＭＳ Ｐゴシック" charset="0"/>
              </a:rPr>
              <a:t>This is quick introduction for people uncomfortable with graphing. </a:t>
            </a:r>
          </a:p>
        </p:txBody>
      </p:sp>
      <p:sp>
        <p:nvSpPr>
          <p:cNvPr id="6" name="Rectangle 5">
            <a:extLst>
              <a:ext uri="{FF2B5EF4-FFF2-40B4-BE49-F238E27FC236}">
                <a16:creationId xmlns:a16="http://schemas.microsoft.com/office/drawing/2014/main" id="{B4C7343D-7CD1-C4B2-6668-EE7F7739A78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9B2EEBCB-57C3-F0A2-51A5-BF737B51EFE2}"/>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24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20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2000"/>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dissolve">
                                      <p:cBhvr>
                                        <p:cTn id="30" dur="2000"/>
                                        <p:tgtEl>
                                          <p:spTgt spid="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20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20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0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20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0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20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p:bldP spid="23" grpId="0"/>
      <p:bldP spid="24" grpId="0"/>
      <p:bldP spid="25" grpId="0"/>
      <p:bldP spid="35" grpId="0"/>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613" y="342900"/>
            <a:ext cx="7315200" cy="6172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613" y="342900"/>
            <a:ext cx="7315200" cy="61722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613" y="342900"/>
            <a:ext cx="7315200" cy="6172200"/>
          </a:xfrm>
          <a:prstGeom prst="rect">
            <a:avLst/>
          </a:prstGeom>
        </p:spPr>
      </p:pic>
      <p:sp>
        <p:nvSpPr>
          <p:cNvPr id="19" name="Oval 18"/>
          <p:cNvSpPr/>
          <p:nvPr/>
        </p:nvSpPr>
        <p:spPr>
          <a:xfrm>
            <a:off x="4824525" y="-16187779"/>
            <a:ext cx="91440" cy="9144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pic>
        <p:nvPicPr>
          <p:cNvPr id="40" name="Picture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2613" y="342900"/>
            <a:ext cx="7315200" cy="6172200"/>
          </a:xfrm>
          <a:prstGeom prst="rect">
            <a:avLst/>
          </a:prstGeom>
        </p:spPr>
      </p:pic>
      <p:sp>
        <p:nvSpPr>
          <p:cNvPr id="11" name="Oval 10"/>
          <p:cNvSpPr/>
          <p:nvPr/>
        </p:nvSpPr>
        <p:spPr>
          <a:xfrm>
            <a:off x="2461747" y="1082486"/>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14" name="Oval 13"/>
          <p:cNvSpPr/>
          <p:nvPr/>
        </p:nvSpPr>
        <p:spPr>
          <a:xfrm>
            <a:off x="3465976" y="1908401"/>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15" name="Oval 14"/>
          <p:cNvSpPr/>
          <p:nvPr/>
        </p:nvSpPr>
        <p:spPr>
          <a:xfrm>
            <a:off x="5973645" y="3929384"/>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20" name="Oval 19"/>
          <p:cNvSpPr/>
          <p:nvPr/>
        </p:nvSpPr>
        <p:spPr>
          <a:xfrm>
            <a:off x="4689452" y="2888441"/>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21" name="Oval 20"/>
          <p:cNvSpPr/>
          <p:nvPr/>
        </p:nvSpPr>
        <p:spPr>
          <a:xfrm>
            <a:off x="7095863" y="4829932"/>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2613" y="342900"/>
            <a:ext cx="7315200" cy="6172200"/>
          </a:xfrm>
          <a:prstGeom prst="rect">
            <a:avLst/>
          </a:prstGeom>
        </p:spPr>
      </p:pic>
      <p:sp>
        <p:nvSpPr>
          <p:cNvPr id="49" name="Oval 48"/>
          <p:cNvSpPr/>
          <p:nvPr/>
        </p:nvSpPr>
        <p:spPr>
          <a:xfrm>
            <a:off x="2305319" y="5008891"/>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50" name="Oval 49"/>
          <p:cNvSpPr/>
          <p:nvPr/>
        </p:nvSpPr>
        <p:spPr>
          <a:xfrm>
            <a:off x="3459255" y="4077045"/>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51" name="Oval 50"/>
          <p:cNvSpPr/>
          <p:nvPr/>
        </p:nvSpPr>
        <p:spPr>
          <a:xfrm>
            <a:off x="5950544" y="2042250"/>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52" name="Oval 51"/>
          <p:cNvSpPr/>
          <p:nvPr/>
        </p:nvSpPr>
        <p:spPr>
          <a:xfrm>
            <a:off x="4712693" y="3021637"/>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sp>
        <p:nvSpPr>
          <p:cNvPr id="53" name="Oval 52"/>
          <p:cNvSpPr/>
          <p:nvPr/>
        </p:nvSpPr>
        <p:spPr>
          <a:xfrm>
            <a:off x="7022660" y="1185776"/>
            <a:ext cx="182880" cy="18288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pic>
        <p:nvPicPr>
          <p:cNvPr id="54" name="Picture 5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2613" y="342900"/>
            <a:ext cx="7315200" cy="6172200"/>
          </a:xfrm>
          <a:prstGeom prst="rect">
            <a:avLst/>
          </a:prstGeom>
        </p:spPr>
      </p:pic>
      <p:sp>
        <p:nvSpPr>
          <p:cNvPr id="2" name="TextBox 1"/>
          <p:cNvSpPr txBox="1"/>
          <p:nvPr/>
        </p:nvSpPr>
        <p:spPr>
          <a:xfrm>
            <a:off x="8262851" y="-1246909"/>
            <a:ext cx="184731" cy="369332"/>
          </a:xfrm>
          <a:prstGeom prst="rect">
            <a:avLst/>
          </a:prstGeom>
          <a:noFill/>
        </p:spPr>
        <p:txBody>
          <a:bodyPr wrap="none" rtlCol="0">
            <a:spAutoFit/>
          </a:bodyPr>
          <a:lstStyle/>
          <a:p>
            <a:endParaRPr lang="en-US" dirty="0">
              <a:latin typeface="Avenir Book" panose="02000503020000020003" pitchFamily="2" charset="0"/>
            </a:endParaRPr>
          </a:p>
        </p:txBody>
      </p:sp>
      <p:sp>
        <p:nvSpPr>
          <p:cNvPr id="8" name="Rectangle 7">
            <a:extLst>
              <a:ext uri="{FF2B5EF4-FFF2-40B4-BE49-F238E27FC236}">
                <a16:creationId xmlns:a16="http://schemas.microsoft.com/office/drawing/2014/main" id="{2BD8434A-8501-164F-872F-DEC39872DE0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TextBox 5">
            <a:extLst>
              <a:ext uri="{FF2B5EF4-FFF2-40B4-BE49-F238E27FC236}">
                <a16:creationId xmlns:a16="http://schemas.microsoft.com/office/drawing/2014/main" id="{D807AF6A-8245-90FA-EA52-12907D54D891}"/>
              </a:ext>
            </a:extLst>
          </p:cNvPr>
          <p:cNvSpPr txBox="1"/>
          <p:nvPr/>
        </p:nvSpPr>
        <p:spPr>
          <a:xfrm rot="10800000" flipH="1" flipV="1">
            <a:off x="2925972" y="652036"/>
            <a:ext cx="3979985" cy="738664"/>
          </a:xfrm>
          <a:prstGeom prst="rect">
            <a:avLst/>
          </a:prstGeom>
          <a:noFill/>
        </p:spPr>
        <p:txBody>
          <a:bodyPr wrap="square" rtlCol="0">
            <a:spAutoFit/>
          </a:bodyPr>
          <a:lstStyle/>
          <a:p>
            <a:pPr eaLnBrk="0" hangingPunct="0"/>
            <a:r>
              <a:rPr lang="en-US" sz="1400" dirty="0">
                <a:solidFill>
                  <a:srgbClr val="000000"/>
                </a:solidFill>
                <a:latin typeface="Avenir Book" panose="02000503020000020003" pitchFamily="2" charset="0"/>
                <a:ea typeface="Avenir Medium" charset="0"/>
                <a:cs typeface="Avenir Medium" charset="0"/>
              </a:rPr>
              <a:t>Please note well: Unlike in regular mathematics, the independent variable P is on the </a:t>
            </a:r>
            <a:r>
              <a:rPr lang="en-US" sz="1400" i="1" dirty="0">
                <a:solidFill>
                  <a:srgbClr val="000000"/>
                </a:solidFill>
                <a:latin typeface="Avenir Book" panose="02000503020000020003" pitchFamily="2" charset="0"/>
                <a:ea typeface="Avenir Medium" charset="0"/>
                <a:cs typeface="Avenir Medium" charset="0"/>
              </a:rPr>
              <a:t>y</a:t>
            </a:r>
            <a:r>
              <a:rPr lang="en-US" sz="1400" dirty="0">
                <a:solidFill>
                  <a:srgbClr val="000000"/>
                </a:solidFill>
                <a:latin typeface="Avenir Book" panose="02000503020000020003" pitchFamily="2" charset="0"/>
                <a:ea typeface="Avenir Medium" charset="0"/>
                <a:cs typeface="Avenir Medium" charset="0"/>
              </a:rPr>
              <a:t>-axis. This will be challenging for some of you... be careful! </a:t>
            </a:r>
            <a:endParaRPr lang="en-US" sz="4000" dirty="0">
              <a:solidFill>
                <a:srgbClr val="000000"/>
              </a:solidFill>
              <a:latin typeface="Avenir Book" panose="02000503020000020003" pitchFamily="2" charset="0"/>
              <a:ea typeface="Avenir Medium" charset="0"/>
              <a:cs typeface="Avenir Medium" charset="0"/>
            </a:endParaRPr>
          </a:p>
        </p:txBody>
      </p:sp>
      <p:sp>
        <p:nvSpPr>
          <p:cNvPr id="9" name="Rectangle 8">
            <a:extLst>
              <a:ext uri="{FF2B5EF4-FFF2-40B4-BE49-F238E27FC236}">
                <a16:creationId xmlns:a16="http://schemas.microsoft.com/office/drawing/2014/main" id="{1FC07D35-0486-A731-44A6-99843EFEFEA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2" name="Straight Connector 11">
            <a:extLst>
              <a:ext uri="{FF2B5EF4-FFF2-40B4-BE49-F238E27FC236}">
                <a16:creationId xmlns:a16="http://schemas.microsoft.com/office/drawing/2014/main" id="{71D61CA4-54B8-74D8-7196-89DB4695699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28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11"/>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4"/>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20"/>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15"/>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21"/>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2000"/>
                                        <p:tgtEl>
                                          <p:spTgt spid="40"/>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40"/>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fade">
                                      <p:cBhvr>
                                        <p:cTn id="66" dur="500"/>
                                        <p:tgtEl>
                                          <p:spTgt spid="5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500"/>
                                        <p:tgtEl>
                                          <p:spTgt spid="53"/>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49"/>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50"/>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52"/>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51"/>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53"/>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fade">
                                      <p:cBhvr>
                                        <p:cTn id="96" dur="2000"/>
                                        <p:tgtEl>
                                          <p:spTgt spid="4"/>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2000"/>
                                        <p:tgtEl>
                                          <p:spTgt spid="54"/>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6"/>
                                        </p:tgtEl>
                                        <p:attrNameLst>
                                          <p:attrName>style.visibility</p:attrName>
                                        </p:attrNameLst>
                                      </p:cBhvr>
                                      <p:to>
                                        <p:strVal val="visible"/>
                                      </p:to>
                                    </p:set>
                                    <p:animEffect transition="in" filter="fade">
                                      <p:cBhvr>
                                        <p:cTn id="106" dur="2000"/>
                                        <p:tgtEl>
                                          <p:spTgt spid="6"/>
                                        </p:tgtEl>
                                      </p:cBhvr>
                                    </p:animEffec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grpId="1" nodeType="clickEffect">
                                  <p:stCondLst>
                                    <p:cond delay="0"/>
                                  </p:stCondLst>
                                  <p:childTnLst>
                                    <p:set>
                                      <p:cBhvr>
                                        <p:cTn id="1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4" grpId="0" animBg="1"/>
      <p:bldP spid="14" grpId="1" animBg="1"/>
      <p:bldP spid="15" grpId="0" animBg="1"/>
      <p:bldP spid="15" grpId="1" animBg="1"/>
      <p:bldP spid="20" grpId="0" animBg="1"/>
      <p:bldP spid="20" grpId="1" animBg="1"/>
      <p:bldP spid="21" grpId="0" animBg="1"/>
      <p:bldP spid="21"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6" grpId="0"/>
      <p:bldP spid="6" grpId="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Oval 18"/>
          <p:cNvSpPr/>
          <p:nvPr/>
        </p:nvSpPr>
        <p:spPr>
          <a:xfrm>
            <a:off x="4824525" y="-16187779"/>
            <a:ext cx="91440" cy="91440"/>
          </a:xfrm>
          <a:prstGeom prst="ellipse">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dirty="0">
              <a:solidFill>
                <a:srgbClr val="FFFFFF"/>
              </a:solidFill>
              <a:latin typeface="Avenir Book" panose="02000503020000020003" pitchFamily="2" charset="0"/>
            </a:endParaRPr>
          </a:p>
        </p:txBody>
      </p:sp>
      <p:pic>
        <p:nvPicPr>
          <p:cNvPr id="3" name="Picture 2">
            <a:extLst>
              <a:ext uri="{FF2B5EF4-FFF2-40B4-BE49-F238E27FC236}">
                <a16:creationId xmlns:a16="http://schemas.microsoft.com/office/drawing/2014/main" id="{E155F334-80C2-2141-84CC-623EC0342EA7}"/>
              </a:ext>
            </a:extLst>
          </p:cNvPr>
          <p:cNvPicPr>
            <a:picLocks noChangeAspect="1"/>
          </p:cNvPicPr>
          <p:nvPr/>
        </p:nvPicPr>
        <p:blipFill rotWithShape="1">
          <a:blip r:embed="rId3">
            <a:extLst>
              <a:ext uri="{28A0092B-C50C-407E-A947-70E740481C1C}">
                <a14:useLocalDpi xmlns:a14="http://schemas.microsoft.com/office/drawing/2010/main" val="0"/>
              </a:ext>
            </a:extLst>
          </a:blip>
          <a:srcRect t="-1" b="-1211"/>
          <a:stretch/>
        </p:blipFill>
        <p:spPr>
          <a:xfrm>
            <a:off x="914400" y="342900"/>
            <a:ext cx="7315200" cy="6246994"/>
          </a:xfrm>
          <a:prstGeom prst="rect">
            <a:avLst/>
          </a:prstGeom>
        </p:spPr>
      </p:pic>
      <p:sp>
        <p:nvSpPr>
          <p:cNvPr id="4" name="Rectangle 3">
            <a:extLst>
              <a:ext uri="{FF2B5EF4-FFF2-40B4-BE49-F238E27FC236}">
                <a16:creationId xmlns:a16="http://schemas.microsoft.com/office/drawing/2014/main" id="{43BB67B6-4B37-0B89-8379-F5FCE64EE25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604C598B-B0D8-2436-DBB5-136C9FE28CC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36FE7A1B-D8A1-5E03-1328-054BD128123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962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40"/>
          <p:cNvSpPr>
            <a:spLocks noChangeArrowheads="1"/>
          </p:cNvSpPr>
          <p:nvPr/>
        </p:nvSpPr>
        <p:spPr bwMode="auto">
          <a:xfrm>
            <a:off x="-2" y="568196"/>
            <a:ext cx="9144000" cy="430887"/>
          </a:xfrm>
          <a:prstGeom prst="rect">
            <a:avLst/>
          </a:prstGeom>
          <a:noFill/>
          <a:ln w="9525">
            <a:noFill/>
            <a:miter lim="800000"/>
            <a:headEnd/>
            <a:tailEnd/>
          </a:ln>
        </p:spPr>
        <p:txBody>
          <a:bodyPr>
            <a:prstTxWarp prst="textNoShape">
              <a:avLst/>
            </a:prstTxWarp>
            <a:spAutoFit/>
          </a:bodyPr>
          <a:lstStyle/>
          <a:p>
            <a:r>
              <a:rPr lang="en-US" sz="2200" dirty="0">
                <a:solidFill>
                  <a:srgbClr val="000000"/>
                </a:solidFill>
                <a:latin typeface="Avenir Book" panose="02000503020000020003" pitchFamily="2" charset="0"/>
              </a:rPr>
              <a:t>To draw a graph of a market, you need to include six components: </a:t>
            </a:r>
            <a:endParaRPr lang="en-US" sz="2400" dirty="0">
              <a:solidFill>
                <a:srgbClr val="000000"/>
              </a:solidFill>
              <a:latin typeface="Avenir Book" panose="02000503020000020003" pitchFamily="2" charset="0"/>
              <a:ea typeface="Avenir Medium" charset="0"/>
              <a:cs typeface="Avenir Medium" charset="0"/>
            </a:endParaRPr>
          </a:p>
        </p:txBody>
      </p:sp>
      <p:sp>
        <p:nvSpPr>
          <p:cNvPr id="7" name="TextBox 6">
            <a:extLst>
              <a:ext uri="{FF2B5EF4-FFF2-40B4-BE49-F238E27FC236}">
                <a16:creationId xmlns:a16="http://schemas.microsoft.com/office/drawing/2014/main" id="{7D9AEAF1-F5DC-4B4F-A517-1289864B8BDA}"/>
              </a:ext>
            </a:extLst>
          </p:cNvPr>
          <p:cNvSpPr txBox="1"/>
          <p:nvPr/>
        </p:nvSpPr>
        <p:spPr>
          <a:xfrm>
            <a:off x="1639524" y="1333470"/>
            <a:ext cx="389241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dirty="0">
                <a:solidFill>
                  <a:srgbClr val="000000"/>
                </a:solidFill>
                <a:latin typeface="Avenir Book" panose="02000503020000020003" pitchFamily="2" charset="0"/>
              </a:rPr>
              <a:t>(1) </a:t>
            </a:r>
            <a:r>
              <a:rPr lang="en-US" sz="2400" b="1" dirty="0">
                <a:solidFill>
                  <a:srgbClr val="000000"/>
                </a:solidFill>
                <a:latin typeface="Avenir Black" panose="02000503020000020003" pitchFamily="2" charset="0"/>
              </a:rPr>
              <a:t>P </a:t>
            </a:r>
            <a:r>
              <a:rPr lang="en-US" sz="2400" dirty="0">
                <a:solidFill>
                  <a:srgbClr val="000000"/>
                </a:solidFill>
                <a:latin typeface="Avenir Book" panose="02000503020000020003" pitchFamily="2" charset="0"/>
              </a:rPr>
              <a:t>for Price on the y-axis</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ndParaRPr>
          </a:p>
        </p:txBody>
      </p:sp>
      <p:sp>
        <p:nvSpPr>
          <p:cNvPr id="8" name="TextBox 7">
            <a:extLst>
              <a:ext uri="{FF2B5EF4-FFF2-40B4-BE49-F238E27FC236}">
                <a16:creationId xmlns:a16="http://schemas.microsoft.com/office/drawing/2014/main" id="{0409CA3E-3044-4844-84FF-AC62365AF4F9}"/>
              </a:ext>
            </a:extLst>
          </p:cNvPr>
          <p:cNvSpPr txBox="1"/>
          <p:nvPr/>
        </p:nvSpPr>
        <p:spPr>
          <a:xfrm>
            <a:off x="1639524" y="1894354"/>
            <a:ext cx="449834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dirty="0">
                <a:solidFill>
                  <a:srgbClr val="000000"/>
                </a:solidFill>
                <a:latin typeface="Avenir Book" panose="02000503020000020003" pitchFamily="2" charset="0"/>
              </a:rPr>
              <a:t>(2) </a:t>
            </a:r>
            <a:r>
              <a:rPr lang="en-US" sz="2400" b="1" dirty="0">
                <a:solidFill>
                  <a:srgbClr val="000000"/>
                </a:solidFill>
                <a:latin typeface="Avenir Black" panose="02000503020000020003" pitchFamily="2" charset="0"/>
              </a:rPr>
              <a:t>Q</a:t>
            </a:r>
            <a:r>
              <a:rPr lang="en-US" sz="2400" dirty="0">
                <a:solidFill>
                  <a:srgbClr val="000000"/>
                </a:solidFill>
                <a:latin typeface="Avenir Book" panose="02000503020000020003" pitchFamily="2" charset="0"/>
              </a:rPr>
              <a:t> for Quantity on the x-axis </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ndParaRPr>
          </a:p>
        </p:txBody>
      </p:sp>
      <p:sp>
        <p:nvSpPr>
          <p:cNvPr id="9" name="TextBox 8">
            <a:extLst>
              <a:ext uri="{FF2B5EF4-FFF2-40B4-BE49-F238E27FC236}">
                <a16:creationId xmlns:a16="http://schemas.microsoft.com/office/drawing/2014/main" id="{04930591-CD2D-054E-83E3-6ECA3A51FB4E}"/>
              </a:ext>
            </a:extLst>
          </p:cNvPr>
          <p:cNvSpPr txBox="1"/>
          <p:nvPr/>
        </p:nvSpPr>
        <p:spPr>
          <a:xfrm>
            <a:off x="1655554" y="3574873"/>
            <a:ext cx="392928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dirty="0">
                <a:solidFill>
                  <a:srgbClr val="000000"/>
                </a:solidFill>
                <a:latin typeface="Avenir Book" panose="02000503020000020003" pitchFamily="2" charset="0"/>
              </a:rPr>
              <a:t>(5) </a:t>
            </a:r>
            <a:r>
              <a:rPr lang="en-US" sz="2400" b="1" dirty="0">
                <a:solidFill>
                  <a:srgbClr val="000000"/>
                </a:solidFill>
                <a:latin typeface="Avenir Black" panose="02000503020000020003" pitchFamily="2" charset="0"/>
              </a:rPr>
              <a:t>P</a:t>
            </a:r>
            <a:r>
              <a:rPr lang="en-US" sz="2400" b="1" baseline="30000" dirty="0">
                <a:solidFill>
                  <a:srgbClr val="000000"/>
                </a:solidFill>
                <a:latin typeface="Avenir Black" panose="02000503020000020003" pitchFamily="2" charset="0"/>
              </a:rPr>
              <a:t>1</a:t>
            </a:r>
            <a:r>
              <a:rPr lang="en-US" sz="2400" dirty="0">
                <a:solidFill>
                  <a:srgbClr val="000000"/>
                </a:solidFill>
                <a:latin typeface="Avenir Book" panose="02000503020000020003" pitchFamily="2" charset="0"/>
              </a:rPr>
              <a:t> for Equilibrium Price </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ndParaRPr>
          </a:p>
        </p:txBody>
      </p:sp>
      <p:sp>
        <p:nvSpPr>
          <p:cNvPr id="10" name="TextBox 9">
            <a:extLst>
              <a:ext uri="{FF2B5EF4-FFF2-40B4-BE49-F238E27FC236}">
                <a16:creationId xmlns:a16="http://schemas.microsoft.com/office/drawing/2014/main" id="{998951D3-BE7F-5E4C-8938-2FE0AC4E59A5}"/>
              </a:ext>
            </a:extLst>
          </p:cNvPr>
          <p:cNvSpPr txBox="1"/>
          <p:nvPr/>
        </p:nvSpPr>
        <p:spPr>
          <a:xfrm>
            <a:off x="1639524" y="2443367"/>
            <a:ext cx="624882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dirty="0">
                <a:solidFill>
                  <a:srgbClr val="000000"/>
                </a:solidFill>
                <a:latin typeface="Avenir Book" panose="02000503020000020003" pitchFamily="2" charset="0"/>
              </a:rPr>
              <a:t>(3) </a:t>
            </a:r>
            <a:r>
              <a:rPr lang="en-US" sz="2400" b="1" dirty="0">
                <a:solidFill>
                  <a:srgbClr val="000000"/>
                </a:solidFill>
                <a:latin typeface="Avenir Black" panose="02000503020000020003" pitchFamily="2" charset="0"/>
              </a:rPr>
              <a:t>D</a:t>
            </a:r>
            <a:r>
              <a:rPr lang="en-US" sz="2400" dirty="0">
                <a:solidFill>
                  <a:srgbClr val="000000"/>
                </a:solidFill>
                <a:latin typeface="Avenir Book" panose="02000503020000020003" pitchFamily="2" charset="0"/>
              </a:rPr>
              <a:t> for the Demand Curve (negative slope)</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ndParaRPr>
          </a:p>
        </p:txBody>
      </p:sp>
      <p:sp>
        <p:nvSpPr>
          <p:cNvPr id="11" name="TextBox 10">
            <a:extLst>
              <a:ext uri="{FF2B5EF4-FFF2-40B4-BE49-F238E27FC236}">
                <a16:creationId xmlns:a16="http://schemas.microsoft.com/office/drawing/2014/main" id="{A643568C-0D9B-6F4F-BCC0-8D9B801789D2}"/>
              </a:ext>
            </a:extLst>
          </p:cNvPr>
          <p:cNvSpPr txBox="1"/>
          <p:nvPr/>
        </p:nvSpPr>
        <p:spPr>
          <a:xfrm>
            <a:off x="1639524" y="3009120"/>
            <a:ext cx="583685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rPr>
              <a:t>(4) </a:t>
            </a:r>
            <a:r>
              <a:rPr kumimoji="0" lang="en-US" sz="2400" b="1" u="none" strike="noStrike" kern="1200" cap="none" spc="0" normalizeH="0" baseline="0" noProof="0" dirty="0">
                <a:ln>
                  <a:noFill/>
                </a:ln>
                <a:solidFill>
                  <a:srgbClr val="000000"/>
                </a:solidFill>
                <a:effectLst/>
                <a:uLnTx/>
                <a:uFillTx/>
                <a:latin typeface="Avenir Black" panose="02000503020000020003" pitchFamily="2" charset="0"/>
              </a:rPr>
              <a:t>S</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rPr>
              <a:t> for the Supply Curve</a:t>
            </a:r>
            <a:r>
              <a:rPr kumimoji="0" lang="en-US" sz="2400" u="none" strike="noStrike" kern="1200" cap="none" spc="0" normalizeH="0" noProof="0" dirty="0">
                <a:ln>
                  <a:noFill/>
                </a:ln>
                <a:solidFill>
                  <a:srgbClr val="000000"/>
                </a:solidFill>
                <a:effectLst/>
                <a:uLnTx/>
                <a:uFillTx/>
                <a:latin typeface="Avenir Book" panose="02000503020000020003" pitchFamily="2" charset="0"/>
              </a:rPr>
              <a:t> (positive slope)</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ndParaRPr>
          </a:p>
        </p:txBody>
      </p:sp>
      <p:sp>
        <p:nvSpPr>
          <p:cNvPr id="12" name="TextBox 11">
            <a:extLst>
              <a:ext uri="{FF2B5EF4-FFF2-40B4-BE49-F238E27FC236}">
                <a16:creationId xmlns:a16="http://schemas.microsoft.com/office/drawing/2014/main" id="{205C2C85-4FD1-0C44-B1B9-BC8912884A98}"/>
              </a:ext>
            </a:extLst>
          </p:cNvPr>
          <p:cNvSpPr txBox="1"/>
          <p:nvPr/>
        </p:nvSpPr>
        <p:spPr>
          <a:xfrm>
            <a:off x="1639524" y="4139558"/>
            <a:ext cx="451277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dirty="0">
                <a:solidFill>
                  <a:srgbClr val="000000"/>
                </a:solidFill>
                <a:latin typeface="Avenir Book" panose="02000503020000020003" pitchFamily="2" charset="0"/>
              </a:rPr>
              <a:t>(6) </a:t>
            </a:r>
            <a:r>
              <a:rPr lang="en-US" sz="2400" b="1" dirty="0">
                <a:solidFill>
                  <a:srgbClr val="000000"/>
                </a:solidFill>
                <a:latin typeface="Avenir Black" panose="02000503020000020003" pitchFamily="2" charset="0"/>
              </a:rPr>
              <a:t>Q</a:t>
            </a:r>
            <a:r>
              <a:rPr lang="en-US" sz="2400" b="1" baseline="30000" dirty="0">
                <a:solidFill>
                  <a:srgbClr val="000000"/>
                </a:solidFill>
                <a:latin typeface="Avenir Black" panose="02000503020000020003" pitchFamily="2" charset="0"/>
              </a:rPr>
              <a:t>2</a:t>
            </a:r>
            <a:r>
              <a:rPr lang="en-US" sz="2400" dirty="0">
                <a:solidFill>
                  <a:srgbClr val="000000"/>
                </a:solidFill>
                <a:latin typeface="Avenir Book" panose="02000503020000020003" pitchFamily="2" charset="0"/>
              </a:rPr>
              <a:t> for Equilibrium Quantity </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ndParaRPr>
          </a:p>
        </p:txBody>
      </p:sp>
      <p:sp>
        <p:nvSpPr>
          <p:cNvPr id="4" name="Rectangle 3">
            <a:extLst>
              <a:ext uri="{FF2B5EF4-FFF2-40B4-BE49-F238E27FC236}">
                <a16:creationId xmlns:a16="http://schemas.microsoft.com/office/drawing/2014/main" id="{7A1E5CA5-ED12-29DB-FEBE-1FD87D8B728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FAF1277E-92DA-FDE0-FEEC-229DCC6BE2D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DFC7AD53-0AC7-ACCD-8ECF-504C7565A5E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969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40"/>
          <p:cNvSpPr>
            <a:spLocks noChangeArrowheads="1"/>
          </p:cNvSpPr>
          <p:nvPr/>
        </p:nvSpPr>
        <p:spPr bwMode="auto">
          <a:xfrm>
            <a:off x="0" y="560808"/>
            <a:ext cx="9144000" cy="677108"/>
          </a:xfrm>
          <a:prstGeom prst="rect">
            <a:avLst/>
          </a:prstGeom>
          <a:noFill/>
          <a:ln w="9525">
            <a:noFill/>
            <a:miter lim="800000"/>
            <a:headEnd/>
            <a:tailEnd/>
          </a:ln>
        </p:spPr>
        <p:txBody>
          <a:bodyPr>
            <a:prstTxWarp prst="textNoShape">
              <a:avLst/>
            </a:prstTxWarp>
            <a:spAutoFit/>
          </a:bodyPr>
          <a:lstStyle/>
          <a:p>
            <a:r>
              <a:rPr lang="en-US" sz="2200" dirty="0">
                <a:solidFill>
                  <a:srgbClr val="000000"/>
                </a:solidFill>
                <a:latin typeface="Avenir Book" panose="02000503020000020003" pitchFamily="2" charset="0"/>
              </a:rPr>
              <a:t>Practice: Draw a graph of a market—let’s say it’s the bicycle market. </a:t>
            </a:r>
          </a:p>
          <a:p>
            <a:pPr algn="ctr"/>
            <a:r>
              <a:rPr lang="en-US" sz="1600" dirty="0">
                <a:solidFill>
                  <a:srgbClr val="000000"/>
                </a:solidFill>
                <a:latin typeface="Avenir Book" panose="02000503020000020003" pitchFamily="2" charset="0"/>
                <a:ea typeface="Avenir Medium" charset="0"/>
                <a:cs typeface="Avenir Medium" charset="0"/>
              </a:rPr>
              <a:t>(There is no need for numbers along the axes because we know the slopes.) </a:t>
            </a:r>
          </a:p>
        </p:txBody>
      </p:sp>
      <p:sp>
        <p:nvSpPr>
          <p:cNvPr id="3" name="Rectangle 2"/>
          <p:cNvSpPr/>
          <p:nvPr/>
        </p:nvSpPr>
        <p:spPr>
          <a:xfrm>
            <a:off x="2213268" y="6312851"/>
            <a:ext cx="5341578" cy="369332"/>
          </a:xfrm>
          <a:prstGeom prst="rect">
            <a:avLst/>
          </a:prstGeom>
        </p:spPr>
        <p:txBody>
          <a:bodyPr wrap="square">
            <a:spAutoFit/>
          </a:bodyPr>
          <a:lstStyle/>
          <a:p>
            <a:pPr algn="ctr"/>
            <a:r>
              <a:rPr lang="en-US" dirty="0">
                <a:solidFill>
                  <a:srgbClr val="B24FC6"/>
                </a:solidFill>
                <a:latin typeface="Avenir Book" panose="02000503020000020003" pitchFamily="2" charset="0"/>
                <a:ea typeface="Avenir Medium" charset="0"/>
                <a:cs typeface="Avenir Medium" charset="0"/>
              </a:rPr>
              <a:t>Bicycle Market</a:t>
            </a:r>
          </a:p>
        </p:txBody>
      </p:sp>
      <p:pic>
        <p:nvPicPr>
          <p:cNvPr id="5" name="Picture 4">
            <a:extLst>
              <a:ext uri="{FF2B5EF4-FFF2-40B4-BE49-F238E27FC236}">
                <a16:creationId xmlns:a16="http://schemas.microsoft.com/office/drawing/2014/main" id="{9FDD0363-CA6A-5843-B616-496E1FBAC5D9}"/>
              </a:ext>
            </a:extLst>
          </p:cNvPr>
          <p:cNvPicPr>
            <a:picLocks noChangeAspect="1"/>
          </p:cNvPicPr>
          <p:nvPr/>
        </p:nvPicPr>
        <p:blipFill rotWithShape="1">
          <a:blip r:embed="rId3">
            <a:extLst>
              <a:ext uri="{28A0092B-C50C-407E-A947-70E740481C1C}">
                <a14:useLocalDpi xmlns:a14="http://schemas.microsoft.com/office/drawing/2010/main" val="0"/>
              </a:ext>
            </a:extLst>
          </a:blip>
          <a:srcRect b="7253"/>
          <a:stretch/>
        </p:blipFill>
        <p:spPr>
          <a:xfrm>
            <a:off x="1551479" y="1457975"/>
            <a:ext cx="6041043" cy="4727448"/>
          </a:xfrm>
          <a:prstGeom prst="rect">
            <a:avLst/>
          </a:prstGeom>
        </p:spPr>
      </p:pic>
      <p:sp>
        <p:nvSpPr>
          <p:cNvPr id="7" name="TextBox 6">
            <a:extLst>
              <a:ext uri="{FF2B5EF4-FFF2-40B4-BE49-F238E27FC236}">
                <a16:creationId xmlns:a16="http://schemas.microsoft.com/office/drawing/2014/main" id="{7D9AEAF1-F5DC-4B4F-A517-1289864B8BDA}"/>
              </a:ext>
            </a:extLst>
          </p:cNvPr>
          <p:cNvSpPr txBox="1"/>
          <p:nvPr/>
        </p:nvSpPr>
        <p:spPr>
          <a:xfrm>
            <a:off x="1551478" y="1448128"/>
            <a:ext cx="46519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a:solidFill>
                  <a:srgbClr val="000000"/>
                </a:solidFill>
                <a:latin typeface="Avenir Black" panose="02000503020000020003" pitchFamily="2" charset="0"/>
              </a:rPr>
              <a:t>(1)</a:t>
            </a:r>
            <a:endParaRPr kumimoji="0" lang="en-US" b="1" u="none" strike="noStrike" kern="1200" cap="none" spc="0" normalizeH="0" baseline="0" noProof="0" dirty="0">
              <a:ln>
                <a:noFill/>
              </a:ln>
              <a:solidFill>
                <a:srgbClr val="000000"/>
              </a:solidFill>
              <a:effectLst/>
              <a:uLnTx/>
              <a:uFillTx/>
              <a:latin typeface="Avenir Black" panose="02000503020000020003" pitchFamily="2" charset="0"/>
            </a:endParaRPr>
          </a:p>
        </p:txBody>
      </p:sp>
      <p:sp>
        <p:nvSpPr>
          <p:cNvPr id="8" name="TextBox 7">
            <a:extLst>
              <a:ext uri="{FF2B5EF4-FFF2-40B4-BE49-F238E27FC236}">
                <a16:creationId xmlns:a16="http://schemas.microsoft.com/office/drawing/2014/main" id="{0409CA3E-3044-4844-84FF-AC62365AF4F9}"/>
              </a:ext>
            </a:extLst>
          </p:cNvPr>
          <p:cNvSpPr txBox="1"/>
          <p:nvPr/>
        </p:nvSpPr>
        <p:spPr>
          <a:xfrm>
            <a:off x="7128925" y="6057391"/>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a:solidFill>
                  <a:srgbClr val="000000"/>
                </a:solidFill>
                <a:latin typeface="Avenir Black" panose="02000503020000020003" pitchFamily="2" charset="0"/>
              </a:rPr>
              <a:t>(2)</a:t>
            </a:r>
            <a:endParaRPr kumimoji="0" lang="en-US" b="1" u="none" strike="noStrike" kern="1200" cap="none" spc="0" normalizeH="0" baseline="0" noProof="0" dirty="0">
              <a:ln>
                <a:noFill/>
              </a:ln>
              <a:solidFill>
                <a:srgbClr val="000000"/>
              </a:solidFill>
              <a:effectLst/>
              <a:uLnTx/>
              <a:uFillTx/>
              <a:latin typeface="Avenir Black" panose="02000503020000020003" pitchFamily="2" charset="0"/>
            </a:endParaRPr>
          </a:p>
        </p:txBody>
      </p:sp>
      <p:sp>
        <p:nvSpPr>
          <p:cNvPr id="9" name="TextBox 8">
            <a:extLst>
              <a:ext uri="{FF2B5EF4-FFF2-40B4-BE49-F238E27FC236}">
                <a16:creationId xmlns:a16="http://schemas.microsoft.com/office/drawing/2014/main" id="{04930591-CD2D-054E-83E3-6ECA3A51FB4E}"/>
              </a:ext>
            </a:extLst>
          </p:cNvPr>
          <p:cNvSpPr txBox="1"/>
          <p:nvPr/>
        </p:nvSpPr>
        <p:spPr>
          <a:xfrm>
            <a:off x="7090089" y="1565838"/>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a:solidFill>
                  <a:srgbClr val="000000"/>
                </a:solidFill>
                <a:latin typeface="Avenir Black" panose="02000503020000020003" pitchFamily="2" charset="0"/>
              </a:rPr>
              <a:t>(4)</a:t>
            </a:r>
            <a:endParaRPr kumimoji="0" lang="en-US" b="1" u="none" strike="noStrike" kern="1200" cap="none" spc="0" normalizeH="0" baseline="0" noProof="0" dirty="0">
              <a:ln>
                <a:noFill/>
              </a:ln>
              <a:solidFill>
                <a:srgbClr val="000000"/>
              </a:solidFill>
              <a:effectLst/>
              <a:uLnTx/>
              <a:uFillTx/>
              <a:latin typeface="Avenir Black" panose="02000503020000020003" pitchFamily="2" charset="0"/>
            </a:endParaRPr>
          </a:p>
        </p:txBody>
      </p:sp>
      <p:sp>
        <p:nvSpPr>
          <p:cNvPr id="10" name="TextBox 9">
            <a:extLst>
              <a:ext uri="{FF2B5EF4-FFF2-40B4-BE49-F238E27FC236}">
                <a16:creationId xmlns:a16="http://schemas.microsoft.com/office/drawing/2014/main" id="{998951D3-BE7F-5E4C-8938-2FE0AC4E59A5}"/>
              </a:ext>
            </a:extLst>
          </p:cNvPr>
          <p:cNvSpPr txBox="1"/>
          <p:nvPr/>
        </p:nvSpPr>
        <p:spPr>
          <a:xfrm>
            <a:off x="1639350" y="3515867"/>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a:solidFill>
                  <a:srgbClr val="000000"/>
                </a:solidFill>
                <a:latin typeface="Avenir Black" panose="02000503020000020003" pitchFamily="2" charset="0"/>
              </a:rPr>
              <a:t>(5)</a:t>
            </a:r>
            <a:endParaRPr kumimoji="0" lang="en-US" b="1" u="none" strike="noStrike" kern="1200" cap="none" spc="0" normalizeH="0" baseline="0" noProof="0" dirty="0">
              <a:ln>
                <a:noFill/>
              </a:ln>
              <a:solidFill>
                <a:srgbClr val="000000"/>
              </a:solidFill>
              <a:effectLst/>
              <a:uLnTx/>
              <a:uFillTx/>
              <a:latin typeface="Avenir Black" panose="02000503020000020003" pitchFamily="2" charset="0"/>
            </a:endParaRPr>
          </a:p>
        </p:txBody>
      </p:sp>
      <p:sp>
        <p:nvSpPr>
          <p:cNvPr id="11" name="TextBox 10">
            <a:extLst>
              <a:ext uri="{FF2B5EF4-FFF2-40B4-BE49-F238E27FC236}">
                <a16:creationId xmlns:a16="http://schemas.microsoft.com/office/drawing/2014/main" id="{A643568C-0D9B-6F4F-BCC0-8D9B801789D2}"/>
              </a:ext>
            </a:extLst>
          </p:cNvPr>
          <p:cNvSpPr txBox="1"/>
          <p:nvPr/>
        </p:nvSpPr>
        <p:spPr>
          <a:xfrm>
            <a:off x="7090089" y="5226958"/>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1" u="none" strike="noStrike" kern="1200" cap="none" spc="0" normalizeH="0" baseline="0" noProof="0" dirty="0">
                <a:ln>
                  <a:noFill/>
                </a:ln>
                <a:solidFill>
                  <a:srgbClr val="000000"/>
                </a:solidFill>
                <a:effectLst/>
                <a:uLnTx/>
                <a:uFillTx/>
                <a:latin typeface="Avenir Black" panose="02000503020000020003" pitchFamily="2" charset="0"/>
              </a:rPr>
              <a:t>(3)</a:t>
            </a:r>
          </a:p>
        </p:txBody>
      </p:sp>
      <p:sp>
        <p:nvSpPr>
          <p:cNvPr id="12" name="TextBox 11">
            <a:extLst>
              <a:ext uri="{FF2B5EF4-FFF2-40B4-BE49-F238E27FC236}">
                <a16:creationId xmlns:a16="http://schemas.microsoft.com/office/drawing/2014/main" id="{205C2C85-4FD1-0C44-B1B9-BC8912884A98}"/>
              </a:ext>
            </a:extLst>
          </p:cNvPr>
          <p:cNvSpPr txBox="1"/>
          <p:nvPr/>
        </p:nvSpPr>
        <p:spPr>
          <a:xfrm>
            <a:off x="4650660" y="5992962"/>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a:solidFill>
                  <a:srgbClr val="000000"/>
                </a:solidFill>
                <a:latin typeface="Avenir Black" panose="02000503020000020003" pitchFamily="2" charset="0"/>
              </a:rPr>
              <a:t>(6)</a:t>
            </a:r>
            <a:endParaRPr kumimoji="0" lang="en-US" b="1" u="none" strike="noStrike" kern="1200" cap="none" spc="0" normalizeH="0" baseline="0" noProof="0" dirty="0">
              <a:ln>
                <a:noFill/>
              </a:ln>
              <a:solidFill>
                <a:srgbClr val="000000"/>
              </a:solidFill>
              <a:effectLst/>
              <a:uLnTx/>
              <a:uFillTx/>
              <a:latin typeface="Avenir Black" panose="02000503020000020003" pitchFamily="2" charset="0"/>
            </a:endParaRPr>
          </a:p>
        </p:txBody>
      </p:sp>
      <p:sp>
        <p:nvSpPr>
          <p:cNvPr id="4" name="Rectangle 3">
            <a:extLst>
              <a:ext uri="{FF2B5EF4-FFF2-40B4-BE49-F238E27FC236}">
                <a16:creationId xmlns:a16="http://schemas.microsoft.com/office/drawing/2014/main" id="{7A1E5CA5-ED12-29DB-FEBE-1FD87D8B728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FAF1277E-92DA-FDE0-FEEC-229DCC6BE2D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4" name="Straight Connector 13">
            <a:extLst>
              <a:ext uri="{FF2B5EF4-FFF2-40B4-BE49-F238E27FC236}">
                <a16:creationId xmlns:a16="http://schemas.microsoft.com/office/drawing/2014/main" id="{DFEF88FC-CC1E-14DE-6411-F4055CC1B29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33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descr="A picture containing indoor, table, sitting, pink&#10;&#10;Description automatically generated">
            <a:extLst>
              <a:ext uri="{FF2B5EF4-FFF2-40B4-BE49-F238E27FC236}">
                <a16:creationId xmlns:a16="http://schemas.microsoft.com/office/drawing/2014/main" id="{97106C2A-942A-DDA5-7BFF-7C9A8F6CADF6}"/>
              </a:ext>
            </a:extLst>
          </p:cNvPr>
          <p:cNvPicPr>
            <a:picLocks noChangeAspect="1"/>
          </p:cNvPicPr>
          <p:nvPr/>
        </p:nvPicPr>
        <p:blipFill rotWithShape="1">
          <a:blip r:embed="rId3">
            <a:extLst>
              <a:ext uri="{28A0092B-C50C-407E-A947-70E740481C1C}">
                <a14:useLocalDpi xmlns:a14="http://schemas.microsoft.com/office/drawing/2010/main" val="0"/>
              </a:ext>
            </a:extLst>
          </a:blip>
          <a:srcRect b="11899"/>
          <a:stretch/>
        </p:blipFill>
        <p:spPr>
          <a:xfrm>
            <a:off x="0" y="1243017"/>
            <a:ext cx="9144000" cy="5355510"/>
          </a:xfrm>
          <a:prstGeom prst="rect">
            <a:avLst/>
          </a:prstGeom>
        </p:spPr>
      </p:pic>
      <p:sp>
        <p:nvSpPr>
          <p:cNvPr id="6" name="TextBox 5">
            <a:extLst>
              <a:ext uri="{FF2B5EF4-FFF2-40B4-BE49-F238E27FC236}">
                <a16:creationId xmlns:a16="http://schemas.microsoft.com/office/drawing/2014/main" id="{5E5DB5F3-B53F-1240-BBA8-67AD669B4BD8}"/>
              </a:ext>
            </a:extLst>
          </p:cNvPr>
          <p:cNvSpPr txBox="1"/>
          <p:nvPr/>
        </p:nvSpPr>
        <p:spPr>
          <a:xfrm>
            <a:off x="0" y="727308"/>
            <a:ext cx="9143999" cy="32316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u="none" strike="noStrike" kern="1200" cap="none" spc="0" normalizeH="0" baseline="0" noProof="0" dirty="0">
                <a:ln>
                  <a:noFill/>
                </a:ln>
                <a:solidFill>
                  <a:srgbClr val="000000"/>
                </a:solidFill>
                <a:effectLst/>
                <a:uLnTx/>
                <a:uFillTx/>
                <a:latin typeface="Avenir Black" panose="02000503020000020003" pitchFamily="2" charset="0"/>
                <a:ea typeface="Avenir Book" charset="0"/>
                <a:cs typeface="Avenir Book" charset="0"/>
                <a:sym typeface="Arial" charset="0"/>
              </a:rPr>
              <a:t>Surpluses and Shortages? </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2400" dirty="0">
              <a:solidFill>
                <a:srgbClr val="000000"/>
              </a:solidFill>
              <a:latin typeface="Avenir Book" panose="02000503020000020003" pitchFamily="2" charset="0"/>
              <a:ea typeface="Avenir Book" charset="0"/>
              <a:cs typeface="Avenir Book" charset="0"/>
              <a:sym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NEVER! </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2400" dirty="0">
              <a:solidFill>
                <a:srgbClr val="000000"/>
              </a:solidFill>
              <a:latin typeface="Avenir Book" panose="02000503020000020003" pitchFamily="2" charset="0"/>
              <a:ea typeface="Avenir Book" charset="0"/>
              <a:cs typeface="Avenir Book" charset="0"/>
              <a:sym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Price signals will automatically bring the market back to equilibrium, </a:t>
            </a:r>
            <a:r>
              <a:rPr kumimoji="0" lang="en-US" sz="2400" i="1"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ceteris paribus</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a:t>
            </a:r>
            <a:endParaRPr lang="en-US" sz="2400" dirty="0">
              <a:solidFill>
                <a:srgbClr val="000000"/>
              </a:solidFill>
              <a:latin typeface="Avenir Book" panose="02000503020000020003" pitchFamily="2" charset="0"/>
              <a:sym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sym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ndParaRPr>
          </a:p>
        </p:txBody>
      </p:sp>
      <p:sp>
        <p:nvSpPr>
          <p:cNvPr id="3" name="Rectangle 2">
            <a:extLst>
              <a:ext uri="{FF2B5EF4-FFF2-40B4-BE49-F238E27FC236}">
                <a16:creationId xmlns:a16="http://schemas.microsoft.com/office/drawing/2014/main" id="{7062460A-2E02-4838-5B59-FB8D69A3845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1702A714-3F54-CB9B-AD56-3AE8CEB72C6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6057F0A-C1CB-D804-03DE-887DA605027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11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20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47F12A0-AADC-6944-B114-3B84ED5A54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840" y="322804"/>
            <a:ext cx="7315200" cy="6172200"/>
          </a:xfrm>
          <a:prstGeom prst="rect">
            <a:avLst/>
          </a:prstGeom>
        </p:spPr>
      </p:pic>
      <p:cxnSp>
        <p:nvCxnSpPr>
          <p:cNvPr id="40" name="Straight Connector 39"/>
          <p:cNvCxnSpPr/>
          <p:nvPr/>
        </p:nvCxnSpPr>
        <p:spPr>
          <a:xfrm flipV="1">
            <a:off x="1844944" y="2034305"/>
            <a:ext cx="5564888" cy="15680"/>
          </a:xfrm>
          <a:prstGeom prst="line">
            <a:avLst/>
          </a:prstGeom>
          <a:ln w="38100">
            <a:solidFill>
              <a:srgbClr val="B24FC5"/>
            </a:solidFill>
          </a:ln>
        </p:spPr>
        <p:style>
          <a:lnRef idx="1">
            <a:schemeClr val="accent1"/>
          </a:lnRef>
          <a:fillRef idx="0">
            <a:schemeClr val="accent1"/>
          </a:fillRef>
          <a:effectRef idx="0">
            <a:schemeClr val="accent1"/>
          </a:effectRef>
          <a:fontRef idx="minor">
            <a:schemeClr val="tx1"/>
          </a:fontRef>
        </p:style>
      </p:cxnSp>
      <p:sp>
        <p:nvSpPr>
          <p:cNvPr id="36" name="Line 147"/>
          <p:cNvSpPr>
            <a:spLocks noChangeShapeType="1"/>
          </p:cNvSpPr>
          <p:nvPr/>
        </p:nvSpPr>
        <p:spPr bwMode="auto">
          <a:xfrm flipV="1">
            <a:off x="1793847" y="2031484"/>
            <a:ext cx="843443" cy="1"/>
          </a:xfrm>
          <a:prstGeom prst="line">
            <a:avLst/>
          </a:prstGeom>
          <a:noFill/>
          <a:ln w="104775">
            <a:solidFill>
              <a:srgbClr val="B24FC5"/>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rgbClr val="B24FC5"/>
              </a:solidFill>
              <a:latin typeface="Avenir Book" panose="02000503020000020003" pitchFamily="2" charset="0"/>
              <a:ea typeface="Avenir Medium" charset="0"/>
              <a:cs typeface="Avenir Medium" charset="0"/>
            </a:endParaRPr>
          </a:p>
        </p:txBody>
      </p:sp>
      <p:cxnSp>
        <p:nvCxnSpPr>
          <p:cNvPr id="41" name="Straight Connector 40"/>
          <p:cNvCxnSpPr/>
          <p:nvPr/>
        </p:nvCxnSpPr>
        <p:spPr>
          <a:xfrm flipV="1">
            <a:off x="3645573" y="2016376"/>
            <a:ext cx="0" cy="3558226"/>
          </a:xfrm>
          <a:prstGeom prst="line">
            <a:avLst/>
          </a:prstGeom>
          <a:ln w="38100">
            <a:solidFill>
              <a:srgbClr val="B24FC5"/>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6142459" y="2016376"/>
            <a:ext cx="0" cy="3542546"/>
          </a:xfrm>
          <a:prstGeom prst="line">
            <a:avLst/>
          </a:prstGeom>
          <a:ln w="38100">
            <a:solidFill>
              <a:srgbClr val="B24FC5"/>
            </a:solidFill>
            <a:prstDash val="dash"/>
          </a:ln>
        </p:spPr>
        <p:style>
          <a:lnRef idx="1">
            <a:schemeClr val="accent1"/>
          </a:lnRef>
          <a:fillRef idx="0">
            <a:schemeClr val="accent1"/>
          </a:fillRef>
          <a:effectRef idx="0">
            <a:schemeClr val="accent1"/>
          </a:effectRef>
          <a:fontRef idx="minor">
            <a:schemeClr val="tx1"/>
          </a:fontRef>
        </p:style>
      </p:cxnSp>
      <p:sp>
        <p:nvSpPr>
          <p:cNvPr id="43" name="Text Box 143"/>
          <p:cNvSpPr txBox="1">
            <a:spLocks noChangeArrowheads="1"/>
          </p:cNvSpPr>
          <p:nvPr/>
        </p:nvSpPr>
        <p:spPr bwMode="auto">
          <a:xfrm>
            <a:off x="7386824" y="1466787"/>
            <a:ext cx="1029449"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Q</a:t>
            </a:r>
            <a:r>
              <a:rPr lang="en-US" sz="1800" baseline="30000" dirty="0">
                <a:solidFill>
                  <a:srgbClr val="B24FC5"/>
                </a:solidFill>
                <a:latin typeface="Avenir Book" panose="02000503020000020003" pitchFamily="2" charset="0"/>
                <a:ea typeface="Avenir Medium" charset="0"/>
                <a:cs typeface="Avenir Medium" charset="0"/>
              </a:rPr>
              <a:t>S </a:t>
            </a:r>
            <a:r>
              <a:rPr lang="en-US" sz="1800" dirty="0">
                <a:solidFill>
                  <a:srgbClr val="B24FC5"/>
                </a:solidFill>
                <a:latin typeface="Avenir Book" panose="02000503020000020003" pitchFamily="2" charset="0"/>
                <a:ea typeface="Avenir Medium" charset="0"/>
                <a:cs typeface="Avenir Medium" charset="0"/>
              </a:rPr>
              <a:t>&gt; Q</a:t>
            </a:r>
            <a:r>
              <a:rPr lang="en-US" sz="1800" baseline="30000" dirty="0">
                <a:solidFill>
                  <a:srgbClr val="B24FC5"/>
                </a:solidFill>
                <a:latin typeface="Avenir Book" panose="02000503020000020003" pitchFamily="2" charset="0"/>
                <a:ea typeface="Avenir Medium" charset="0"/>
                <a:cs typeface="Avenir Medium" charset="0"/>
              </a:rPr>
              <a:t>D</a:t>
            </a:r>
            <a:endParaRPr lang="en-US" sz="1800" dirty="0">
              <a:solidFill>
                <a:srgbClr val="B24FC5"/>
              </a:solidFill>
              <a:latin typeface="Avenir Book" panose="02000503020000020003" pitchFamily="2" charset="0"/>
              <a:ea typeface="Avenir Medium" charset="0"/>
              <a:cs typeface="Avenir Medium" charset="0"/>
            </a:endParaRPr>
          </a:p>
        </p:txBody>
      </p:sp>
      <p:sp>
        <p:nvSpPr>
          <p:cNvPr id="44" name="Text Box 143"/>
          <p:cNvSpPr txBox="1">
            <a:spLocks noChangeArrowheads="1"/>
          </p:cNvSpPr>
          <p:nvPr/>
        </p:nvSpPr>
        <p:spPr bwMode="auto">
          <a:xfrm>
            <a:off x="7343652" y="2197746"/>
            <a:ext cx="1668776" cy="369332"/>
          </a:xfrm>
          <a:prstGeom prst="rect">
            <a:avLst/>
          </a:prstGeom>
          <a:solidFill>
            <a:schemeClr val="bg1"/>
          </a:solid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Price tends ↓</a:t>
            </a:r>
          </a:p>
        </p:txBody>
      </p:sp>
      <p:sp>
        <p:nvSpPr>
          <p:cNvPr id="32" name="Text Box 143"/>
          <p:cNvSpPr txBox="1">
            <a:spLocks noChangeArrowheads="1"/>
          </p:cNvSpPr>
          <p:nvPr/>
        </p:nvSpPr>
        <p:spPr bwMode="auto">
          <a:xfrm>
            <a:off x="7396835" y="1836690"/>
            <a:ext cx="970137"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Surplus</a:t>
            </a:r>
          </a:p>
        </p:txBody>
      </p:sp>
      <p:sp>
        <p:nvSpPr>
          <p:cNvPr id="45" name="Text Box 143"/>
          <p:cNvSpPr txBox="1">
            <a:spLocks noChangeArrowheads="1"/>
          </p:cNvSpPr>
          <p:nvPr/>
        </p:nvSpPr>
        <p:spPr bwMode="auto">
          <a:xfrm>
            <a:off x="3381225" y="5804372"/>
            <a:ext cx="490840"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Q</a:t>
            </a:r>
            <a:r>
              <a:rPr lang="en-US" sz="1800" baseline="30000" dirty="0">
                <a:solidFill>
                  <a:srgbClr val="B24FC5"/>
                </a:solidFill>
                <a:latin typeface="Avenir Book" panose="02000503020000020003" pitchFamily="2" charset="0"/>
                <a:ea typeface="Avenir Medium" charset="0"/>
                <a:cs typeface="Avenir Medium" charset="0"/>
              </a:rPr>
              <a:t>D</a:t>
            </a:r>
            <a:endParaRPr lang="en-US" sz="1800" dirty="0">
              <a:solidFill>
                <a:srgbClr val="B24FC5"/>
              </a:solidFill>
              <a:latin typeface="Avenir Book" panose="02000503020000020003" pitchFamily="2" charset="0"/>
              <a:ea typeface="Avenir Medium" charset="0"/>
              <a:cs typeface="Avenir Medium" charset="0"/>
            </a:endParaRPr>
          </a:p>
        </p:txBody>
      </p:sp>
      <p:sp>
        <p:nvSpPr>
          <p:cNvPr id="46" name="Text Box 143"/>
          <p:cNvSpPr txBox="1">
            <a:spLocks noChangeArrowheads="1"/>
          </p:cNvSpPr>
          <p:nvPr/>
        </p:nvSpPr>
        <p:spPr bwMode="auto">
          <a:xfrm>
            <a:off x="5922169" y="5804372"/>
            <a:ext cx="476412"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Q</a:t>
            </a:r>
            <a:r>
              <a:rPr lang="en-US" sz="1800" baseline="30000" dirty="0">
                <a:solidFill>
                  <a:srgbClr val="B24FC5"/>
                </a:solidFill>
                <a:latin typeface="Avenir Book" panose="02000503020000020003" pitchFamily="2" charset="0"/>
                <a:ea typeface="Avenir Medium" charset="0"/>
                <a:cs typeface="Avenir Medium" charset="0"/>
              </a:rPr>
              <a:t>S</a:t>
            </a:r>
            <a:endParaRPr lang="en-US" sz="1800" dirty="0">
              <a:solidFill>
                <a:srgbClr val="B24FC5"/>
              </a:solidFill>
              <a:latin typeface="Avenir Book" panose="02000503020000020003" pitchFamily="2" charset="0"/>
              <a:ea typeface="Avenir Medium" charset="0"/>
              <a:cs typeface="Avenir Medium" charset="0"/>
            </a:endParaRPr>
          </a:p>
        </p:txBody>
      </p:sp>
      <p:sp>
        <p:nvSpPr>
          <p:cNvPr id="15" name="Text Box 143"/>
          <p:cNvSpPr txBox="1">
            <a:spLocks noChangeArrowheads="1"/>
          </p:cNvSpPr>
          <p:nvPr/>
        </p:nvSpPr>
        <p:spPr bwMode="auto">
          <a:xfrm rot="18722096">
            <a:off x="4123660" y="2337642"/>
            <a:ext cx="442750" cy="584775"/>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solidFill>
                  <a:srgbClr val="B24FC5"/>
                </a:solidFill>
                <a:latin typeface="Avenir Book" panose="02000503020000020003" pitchFamily="2" charset="0"/>
                <a:ea typeface="Avenir Medium" charset="0"/>
                <a:cs typeface="Avenir Medium" charset="0"/>
              </a:rPr>
              <a:t>V</a:t>
            </a:r>
          </a:p>
        </p:txBody>
      </p:sp>
      <p:sp>
        <p:nvSpPr>
          <p:cNvPr id="16" name="Text Box 143"/>
          <p:cNvSpPr txBox="1">
            <a:spLocks noChangeArrowheads="1"/>
          </p:cNvSpPr>
          <p:nvPr/>
        </p:nvSpPr>
        <p:spPr bwMode="auto">
          <a:xfrm rot="2691608">
            <a:off x="5263677" y="2269564"/>
            <a:ext cx="442750" cy="584775"/>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solidFill>
                  <a:srgbClr val="B24FC5"/>
                </a:solidFill>
                <a:latin typeface="Avenir Book" panose="02000503020000020003" pitchFamily="2" charset="0"/>
                <a:ea typeface="Avenir Medium" charset="0"/>
                <a:cs typeface="Avenir Medium" charset="0"/>
              </a:rPr>
              <a:t>V</a:t>
            </a:r>
          </a:p>
        </p:txBody>
      </p:sp>
      <p:sp>
        <p:nvSpPr>
          <p:cNvPr id="3" name="Rectangle 2">
            <a:extLst>
              <a:ext uri="{FF2B5EF4-FFF2-40B4-BE49-F238E27FC236}">
                <a16:creationId xmlns:a16="http://schemas.microsoft.com/office/drawing/2014/main" id="{B8F5C54B-949D-EE9D-AACE-02F4594A91E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D548E123-E41B-D617-6853-95DEC56E591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0FA0F519-B88C-650F-ED5E-004C73BA7DF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283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20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2000"/>
                                        <p:tgtEl>
                                          <p:spTgt spid="41"/>
                                        </p:tgtEl>
                                      </p:cBhvr>
                                    </p:animEffect>
                                  </p:childTnLst>
                                </p:cTn>
                              </p:par>
                              <p:par>
                                <p:cTn id="16" presetID="10" presetClass="entr" presetSubtype="0"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2000"/>
                                        <p:tgtEl>
                                          <p:spTgt spid="4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2000"/>
                                        <p:tgtEl>
                                          <p:spTgt spid="4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2000"/>
                                        <p:tgtEl>
                                          <p:spTgt spid="4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20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20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2000"/>
                                        <p:tgtEl>
                                          <p:spTgt spid="4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3" grpId="0" animBg="1"/>
      <p:bldP spid="44" grpId="0" animBg="1"/>
      <p:bldP spid="32" grpId="0" animBg="1"/>
      <p:bldP spid="45" grpId="0" animBg="1"/>
      <p:bldP spid="46" grpId="0" animBg="1"/>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9FAB2EC-FA3F-5341-9334-FD736F56EF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840" y="322804"/>
            <a:ext cx="7315200" cy="6172200"/>
          </a:xfrm>
          <a:prstGeom prst="rect">
            <a:avLst/>
          </a:prstGeom>
        </p:spPr>
      </p:pic>
      <p:cxnSp>
        <p:nvCxnSpPr>
          <p:cNvPr id="40" name="Straight Connector 39"/>
          <p:cNvCxnSpPr/>
          <p:nvPr/>
        </p:nvCxnSpPr>
        <p:spPr>
          <a:xfrm flipV="1">
            <a:off x="1804752" y="4040233"/>
            <a:ext cx="5564888" cy="15680"/>
          </a:xfrm>
          <a:prstGeom prst="line">
            <a:avLst/>
          </a:prstGeom>
          <a:ln w="38100">
            <a:solidFill>
              <a:srgbClr val="B24FC5"/>
            </a:solidFill>
          </a:ln>
        </p:spPr>
        <p:style>
          <a:lnRef idx="1">
            <a:schemeClr val="accent1"/>
          </a:lnRef>
          <a:fillRef idx="0">
            <a:schemeClr val="accent1"/>
          </a:fillRef>
          <a:effectRef idx="0">
            <a:schemeClr val="accent1"/>
          </a:effectRef>
          <a:fontRef idx="minor">
            <a:schemeClr val="tx1"/>
          </a:fontRef>
        </p:style>
      </p:cxnSp>
      <p:sp>
        <p:nvSpPr>
          <p:cNvPr id="36" name="Line 147"/>
          <p:cNvSpPr>
            <a:spLocks noChangeShapeType="1"/>
          </p:cNvSpPr>
          <p:nvPr/>
        </p:nvSpPr>
        <p:spPr bwMode="auto">
          <a:xfrm flipV="1">
            <a:off x="1783799" y="4037412"/>
            <a:ext cx="843443" cy="1"/>
          </a:xfrm>
          <a:prstGeom prst="line">
            <a:avLst/>
          </a:prstGeom>
          <a:noFill/>
          <a:ln w="104775">
            <a:solidFill>
              <a:srgbClr val="B24FC5"/>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rgbClr val="B24FC5"/>
              </a:solidFill>
              <a:latin typeface="Avenir Book" panose="02000503020000020003" pitchFamily="2" charset="0"/>
              <a:ea typeface="Avenir Medium" charset="0"/>
              <a:cs typeface="Avenir Medium" charset="0"/>
            </a:endParaRPr>
          </a:p>
        </p:txBody>
      </p:sp>
      <p:cxnSp>
        <p:nvCxnSpPr>
          <p:cNvPr id="41" name="Straight Connector 40"/>
          <p:cNvCxnSpPr/>
          <p:nvPr/>
        </p:nvCxnSpPr>
        <p:spPr>
          <a:xfrm flipV="1">
            <a:off x="3617408" y="4055914"/>
            <a:ext cx="0" cy="1482912"/>
          </a:xfrm>
          <a:prstGeom prst="line">
            <a:avLst/>
          </a:prstGeom>
          <a:ln w="38100">
            <a:solidFill>
              <a:srgbClr val="B24FC5"/>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6055808" y="4055914"/>
            <a:ext cx="35859" cy="1482912"/>
          </a:xfrm>
          <a:prstGeom prst="line">
            <a:avLst/>
          </a:prstGeom>
          <a:ln w="38100">
            <a:solidFill>
              <a:srgbClr val="B24FC5"/>
            </a:solidFill>
            <a:prstDash val="dash"/>
          </a:ln>
        </p:spPr>
        <p:style>
          <a:lnRef idx="1">
            <a:schemeClr val="accent1"/>
          </a:lnRef>
          <a:fillRef idx="0">
            <a:schemeClr val="accent1"/>
          </a:fillRef>
          <a:effectRef idx="0">
            <a:schemeClr val="accent1"/>
          </a:effectRef>
          <a:fontRef idx="minor">
            <a:schemeClr val="tx1"/>
          </a:fontRef>
        </p:style>
      </p:cxnSp>
      <p:sp>
        <p:nvSpPr>
          <p:cNvPr id="43" name="Text Box 143"/>
          <p:cNvSpPr txBox="1">
            <a:spLocks noChangeArrowheads="1"/>
          </p:cNvSpPr>
          <p:nvPr/>
        </p:nvSpPr>
        <p:spPr bwMode="auto">
          <a:xfrm>
            <a:off x="7376406" y="3522955"/>
            <a:ext cx="1050288"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Q</a:t>
            </a:r>
            <a:r>
              <a:rPr lang="en-US" sz="1800" baseline="30000" dirty="0">
                <a:solidFill>
                  <a:srgbClr val="B24FC5"/>
                </a:solidFill>
                <a:latin typeface="Avenir Book" panose="02000503020000020003" pitchFamily="2" charset="0"/>
                <a:ea typeface="Avenir Medium" charset="0"/>
                <a:cs typeface="Avenir Medium" charset="0"/>
              </a:rPr>
              <a:t>D</a:t>
            </a:r>
            <a:r>
              <a:rPr lang="en-US" sz="1800" dirty="0">
                <a:solidFill>
                  <a:srgbClr val="B24FC5"/>
                </a:solidFill>
                <a:latin typeface="Avenir Book" panose="02000503020000020003" pitchFamily="2" charset="0"/>
                <a:ea typeface="Avenir Medium" charset="0"/>
                <a:cs typeface="Avenir Medium" charset="0"/>
              </a:rPr>
              <a:t> &gt; Q</a:t>
            </a:r>
            <a:r>
              <a:rPr lang="en-US" sz="1800" baseline="30000" dirty="0">
                <a:solidFill>
                  <a:srgbClr val="B24FC5"/>
                </a:solidFill>
                <a:latin typeface="Avenir Book" panose="02000503020000020003" pitchFamily="2" charset="0"/>
                <a:ea typeface="Avenir Medium" charset="0"/>
                <a:cs typeface="Avenir Medium" charset="0"/>
              </a:rPr>
              <a:t>S</a:t>
            </a:r>
            <a:endParaRPr lang="en-US" sz="1800" dirty="0">
              <a:solidFill>
                <a:srgbClr val="B24FC5"/>
              </a:solidFill>
              <a:latin typeface="Avenir Book" panose="02000503020000020003" pitchFamily="2" charset="0"/>
              <a:ea typeface="Avenir Medium" charset="0"/>
              <a:cs typeface="Avenir Medium" charset="0"/>
            </a:endParaRPr>
          </a:p>
        </p:txBody>
      </p:sp>
      <p:sp>
        <p:nvSpPr>
          <p:cNvPr id="44" name="Text Box 143"/>
          <p:cNvSpPr txBox="1">
            <a:spLocks noChangeArrowheads="1"/>
          </p:cNvSpPr>
          <p:nvPr/>
        </p:nvSpPr>
        <p:spPr bwMode="auto">
          <a:xfrm>
            <a:off x="7343652" y="4223770"/>
            <a:ext cx="1668776" cy="369332"/>
          </a:xfrm>
          <a:prstGeom prst="rect">
            <a:avLst/>
          </a:prstGeom>
          <a:solidFill>
            <a:schemeClr val="bg1"/>
          </a:solid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Price tends ↑</a:t>
            </a:r>
          </a:p>
        </p:txBody>
      </p:sp>
      <p:sp>
        <p:nvSpPr>
          <p:cNvPr id="32" name="Text Box 143"/>
          <p:cNvSpPr txBox="1">
            <a:spLocks noChangeArrowheads="1"/>
          </p:cNvSpPr>
          <p:nvPr/>
        </p:nvSpPr>
        <p:spPr bwMode="auto">
          <a:xfrm>
            <a:off x="7392696" y="3871915"/>
            <a:ext cx="1138453"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Shortage</a:t>
            </a:r>
          </a:p>
        </p:txBody>
      </p:sp>
      <p:sp>
        <p:nvSpPr>
          <p:cNvPr id="45" name="Text Box 143"/>
          <p:cNvSpPr txBox="1">
            <a:spLocks noChangeArrowheads="1"/>
          </p:cNvSpPr>
          <p:nvPr/>
        </p:nvSpPr>
        <p:spPr bwMode="auto">
          <a:xfrm>
            <a:off x="3395652" y="5842472"/>
            <a:ext cx="461986"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Q</a:t>
            </a:r>
            <a:r>
              <a:rPr lang="en-US" sz="1800" baseline="30000" dirty="0">
                <a:solidFill>
                  <a:srgbClr val="B24FC5"/>
                </a:solidFill>
                <a:latin typeface="Avenir Book" panose="02000503020000020003" pitchFamily="2" charset="0"/>
                <a:ea typeface="Avenir Medium" charset="0"/>
                <a:cs typeface="Avenir Medium" charset="0"/>
              </a:rPr>
              <a:t>S</a:t>
            </a:r>
            <a:endParaRPr lang="en-US" sz="1800" dirty="0">
              <a:solidFill>
                <a:srgbClr val="B24FC5"/>
              </a:solidFill>
              <a:latin typeface="Avenir Book" panose="02000503020000020003" pitchFamily="2" charset="0"/>
              <a:ea typeface="Avenir Medium" charset="0"/>
              <a:cs typeface="Avenir Medium" charset="0"/>
            </a:endParaRPr>
          </a:p>
        </p:txBody>
      </p:sp>
      <p:sp>
        <p:nvSpPr>
          <p:cNvPr id="46" name="Text Box 143"/>
          <p:cNvSpPr txBox="1">
            <a:spLocks noChangeArrowheads="1"/>
          </p:cNvSpPr>
          <p:nvPr/>
        </p:nvSpPr>
        <p:spPr bwMode="auto">
          <a:xfrm>
            <a:off x="5914955" y="5842472"/>
            <a:ext cx="490840" cy="369332"/>
          </a:xfrm>
          <a:prstGeom prst="rect">
            <a:avLst/>
          </a:prstGeom>
          <a:solidFill>
            <a:schemeClr val="bg1"/>
          </a:solid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a:solidFill>
                  <a:srgbClr val="B24FC5"/>
                </a:solidFill>
                <a:latin typeface="Avenir Book" panose="02000503020000020003" pitchFamily="2" charset="0"/>
                <a:ea typeface="Avenir Medium" charset="0"/>
                <a:cs typeface="Avenir Medium" charset="0"/>
              </a:rPr>
              <a:t>Q</a:t>
            </a:r>
            <a:r>
              <a:rPr lang="en-US" sz="1800" baseline="30000" dirty="0">
                <a:solidFill>
                  <a:srgbClr val="B24FC5"/>
                </a:solidFill>
                <a:latin typeface="Avenir Book" panose="02000503020000020003" pitchFamily="2" charset="0"/>
                <a:ea typeface="Avenir Medium" charset="0"/>
                <a:cs typeface="Avenir Medium" charset="0"/>
              </a:rPr>
              <a:t>D</a:t>
            </a:r>
            <a:endParaRPr lang="en-US" sz="1800" dirty="0">
              <a:solidFill>
                <a:srgbClr val="B24FC5"/>
              </a:solidFill>
              <a:latin typeface="Avenir Book" panose="02000503020000020003" pitchFamily="2" charset="0"/>
              <a:ea typeface="Avenir Medium" charset="0"/>
              <a:cs typeface="Avenir Medium" charset="0"/>
            </a:endParaRPr>
          </a:p>
        </p:txBody>
      </p:sp>
      <p:sp>
        <p:nvSpPr>
          <p:cNvPr id="15" name="Text Box 143"/>
          <p:cNvSpPr txBox="1">
            <a:spLocks noChangeArrowheads="1"/>
          </p:cNvSpPr>
          <p:nvPr/>
        </p:nvSpPr>
        <p:spPr bwMode="auto">
          <a:xfrm rot="13567250">
            <a:off x="4054320" y="3260683"/>
            <a:ext cx="442750" cy="584775"/>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solidFill>
                  <a:srgbClr val="B24FC5"/>
                </a:solidFill>
                <a:latin typeface="Avenir Book" panose="02000503020000020003" pitchFamily="2" charset="0"/>
                <a:ea typeface="Avenir Medium" charset="0"/>
                <a:cs typeface="Avenir Medium" charset="0"/>
              </a:rPr>
              <a:t>V</a:t>
            </a:r>
          </a:p>
        </p:txBody>
      </p:sp>
      <p:sp>
        <p:nvSpPr>
          <p:cNvPr id="16" name="Text Box 143"/>
          <p:cNvSpPr txBox="1">
            <a:spLocks noChangeArrowheads="1"/>
          </p:cNvSpPr>
          <p:nvPr/>
        </p:nvSpPr>
        <p:spPr bwMode="auto">
          <a:xfrm rot="8056046">
            <a:off x="5269747" y="3284052"/>
            <a:ext cx="442750" cy="584775"/>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solidFill>
                  <a:srgbClr val="B24FC5"/>
                </a:solidFill>
                <a:latin typeface="Avenir Book" panose="02000503020000020003" pitchFamily="2" charset="0"/>
                <a:ea typeface="Avenir Medium" charset="0"/>
                <a:cs typeface="Avenir Medium" charset="0"/>
              </a:rPr>
              <a:t>V</a:t>
            </a:r>
          </a:p>
        </p:txBody>
      </p:sp>
      <p:sp>
        <p:nvSpPr>
          <p:cNvPr id="3" name="Rectangle 2">
            <a:extLst>
              <a:ext uri="{FF2B5EF4-FFF2-40B4-BE49-F238E27FC236}">
                <a16:creationId xmlns:a16="http://schemas.microsoft.com/office/drawing/2014/main" id="{9C3DE75E-C905-8F9C-6D60-540F7EA3700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20286455-DA49-9022-9EF8-DD9127274D8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12F60333-82B4-5AE7-998E-808AF877E15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14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20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2000"/>
                                        <p:tgtEl>
                                          <p:spTgt spid="41"/>
                                        </p:tgtEl>
                                      </p:cBhvr>
                                    </p:animEffect>
                                  </p:childTnLst>
                                </p:cTn>
                              </p:par>
                              <p:par>
                                <p:cTn id="16" presetID="10" presetClass="entr" presetSubtype="0"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2000"/>
                                        <p:tgtEl>
                                          <p:spTgt spid="4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2000"/>
                                        <p:tgtEl>
                                          <p:spTgt spid="4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2000"/>
                                        <p:tgtEl>
                                          <p:spTgt spid="4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20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20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2000"/>
                                        <p:tgtEl>
                                          <p:spTgt spid="4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3" grpId="0" animBg="1"/>
      <p:bldP spid="44" grpId="0" animBg="1"/>
      <p:bldP spid="32" grpId="0" animBg="1"/>
      <p:bldP spid="45" grpId="0" animBg="1"/>
      <p:bldP spid="46" grpId="0" animBg="1"/>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E5DB5F3-B53F-1240-BBA8-67AD669B4BD8}"/>
              </a:ext>
            </a:extLst>
          </p:cNvPr>
          <p:cNvSpPr txBox="1"/>
          <p:nvPr/>
        </p:nvSpPr>
        <p:spPr>
          <a:xfrm>
            <a:off x="58646" y="2968812"/>
            <a:ext cx="9026710" cy="3277820"/>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If price</a:t>
            </a:r>
            <a:r>
              <a:rPr kumimoji="0" lang="en-US" sz="2300" u="none" strike="noStrike" kern="1200" cap="none" spc="0" normalizeH="0" noProof="0" dirty="0">
                <a:ln>
                  <a:noFill/>
                </a:ln>
                <a:solidFill>
                  <a:srgbClr val="000000"/>
                </a:solidFill>
                <a:effectLst/>
                <a:uLnTx/>
                <a:uFillTx/>
                <a:latin typeface="Avenir Book" panose="02000503020000020003" pitchFamily="2" charset="0"/>
                <a:ea typeface="Avenir Book" charset="0"/>
                <a:cs typeface="Avenir Book" charset="0"/>
                <a:sym typeface="Arial" charset="0"/>
              </a:rPr>
              <a:t> signals</a:t>
            </a: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 always lead the market back to equilibrium, prices would never change,</a:t>
            </a:r>
            <a:r>
              <a:rPr kumimoji="0" lang="en-US" sz="2300" u="none" strike="noStrike" kern="1200" cap="none" spc="0" normalizeH="0" noProof="0" dirty="0">
                <a:ln>
                  <a:noFill/>
                </a:ln>
                <a:solidFill>
                  <a:srgbClr val="000000"/>
                </a:solidFill>
                <a:effectLst/>
                <a:uLnTx/>
                <a:uFillTx/>
                <a:latin typeface="Avenir Book" panose="02000503020000020003" pitchFamily="2" charset="0"/>
                <a:ea typeface="Avenir Book" charset="0"/>
                <a:cs typeface="Avenir Book" charset="0"/>
                <a:sym typeface="Arial" charset="0"/>
              </a:rPr>
              <a:t> right?</a:t>
            </a:r>
            <a:r>
              <a:rPr kumimoji="0" lang="en-US" sz="23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 But we know</a:t>
            </a:r>
            <a:r>
              <a:rPr kumimoji="0" lang="en-US" sz="2300" u="none" strike="noStrike" kern="1200" cap="none" spc="0" normalizeH="0" noProof="0" dirty="0">
                <a:ln>
                  <a:noFill/>
                </a:ln>
                <a:solidFill>
                  <a:srgbClr val="000000"/>
                </a:solidFill>
                <a:effectLst/>
                <a:uLnTx/>
                <a:uFillTx/>
                <a:latin typeface="Avenir Book" panose="02000503020000020003" pitchFamily="2" charset="0"/>
                <a:ea typeface="Avenir Book" charset="0"/>
                <a:cs typeface="Avenir Book" charset="0"/>
                <a:sym typeface="Arial" charset="0"/>
              </a:rPr>
              <a:t> they do—all the time!</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2300" u="none" strike="noStrike" kern="1200" cap="none" spc="0" normalizeH="0" noProof="0" dirty="0">
              <a:ln>
                <a:noFill/>
              </a:ln>
              <a:solidFill>
                <a:srgbClr val="000000"/>
              </a:solidFill>
              <a:effectLst/>
              <a:uLnTx/>
              <a:uFillTx/>
              <a:latin typeface="Avenir Book" panose="02000503020000020003" pitchFamily="2" charset="0"/>
              <a:ea typeface="Avenir Book" charset="0"/>
              <a:cs typeface="Avenir Book" charset="0"/>
              <a:sym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r>
              <a:rPr lang="en-US" sz="2300" dirty="0">
                <a:solidFill>
                  <a:srgbClr val="000000"/>
                </a:solidFill>
                <a:latin typeface="Avenir Book" panose="02000503020000020003" pitchFamily="2" charset="0"/>
                <a:ea typeface="Avenir Book" charset="0"/>
                <a:cs typeface="Avenir Book" charset="0"/>
                <a:sym typeface="Arial" charset="0"/>
              </a:rPr>
              <a:t>Remember, we had to assume</a:t>
            </a:r>
            <a:r>
              <a:rPr lang="en-US" sz="2300" i="1" dirty="0">
                <a:solidFill>
                  <a:srgbClr val="000000"/>
                </a:solidFill>
                <a:latin typeface="Avenir Book" panose="02000503020000020003" pitchFamily="2" charset="0"/>
                <a:ea typeface="Avenir Book" charset="0"/>
                <a:cs typeface="Avenir Book" charset="0"/>
                <a:sym typeface="Arial" charset="0"/>
              </a:rPr>
              <a:t> ceteris paribus</a:t>
            </a:r>
            <a:r>
              <a:rPr lang="en-US" sz="2300" dirty="0">
                <a:solidFill>
                  <a:srgbClr val="000000"/>
                </a:solidFill>
                <a:latin typeface="Avenir Book" panose="02000503020000020003" pitchFamily="2" charset="0"/>
                <a:ea typeface="Avenir Book" charset="0"/>
                <a:cs typeface="Avenir Book" charset="0"/>
                <a:sym typeface="Arial" charset="0"/>
              </a:rPr>
              <a:t> to draw market graphs. So now, let’s release the condition that all other things besides price remain constant, and consider the six factors that shift the demand curve and the six factors that shift the supply curve. </a:t>
            </a:r>
          </a:p>
          <a:p>
            <a:pPr marL="0" marR="0" lvl="0" indent="0" defTabSz="914400" rtl="0" eaLnBrk="1" fontAlgn="base" latinLnBrk="0" hangingPunct="1">
              <a:lnSpc>
                <a:spcPct val="100000"/>
              </a:lnSpc>
              <a:spcBef>
                <a:spcPct val="0"/>
              </a:spcBef>
              <a:spcAft>
                <a:spcPct val="0"/>
              </a:spcAft>
              <a:buClrTx/>
              <a:buSzTx/>
              <a:buFontTx/>
              <a:buNone/>
              <a:tabLst/>
              <a:defRPr/>
            </a:pPr>
            <a:endParaRPr lang="en-US" sz="2300" dirty="0">
              <a:solidFill>
                <a:srgbClr val="000000"/>
              </a:solidFill>
              <a:latin typeface="Avenir Book" panose="02000503020000020003" pitchFamily="2" charset="0"/>
              <a:ea typeface="Avenir Book" charset="0"/>
              <a:cs typeface="Avenir Book" charset="0"/>
              <a:sym typeface="Arial" charset="0"/>
            </a:endParaRPr>
          </a:p>
          <a:p>
            <a:pPr marL="0" marR="0" lvl="0" indent="0" defTabSz="914400" rtl="0" eaLnBrk="1" fontAlgn="base" latinLnBrk="0" hangingPunct="1">
              <a:lnSpc>
                <a:spcPct val="100000"/>
              </a:lnSpc>
              <a:spcBef>
                <a:spcPct val="0"/>
              </a:spcBef>
              <a:spcAft>
                <a:spcPct val="0"/>
              </a:spcAft>
              <a:buClrTx/>
              <a:buSzTx/>
              <a:buFontTx/>
              <a:buNone/>
              <a:tabLst/>
              <a:defRPr/>
            </a:pPr>
            <a:r>
              <a:rPr lang="en-US" sz="2300" dirty="0">
                <a:solidFill>
                  <a:srgbClr val="000000"/>
                </a:solidFill>
                <a:latin typeface="Avenir Book" panose="02000503020000020003" pitchFamily="2" charset="0"/>
                <a:ea typeface="Avenir Book" charset="0"/>
                <a:cs typeface="Avenir Book" charset="0"/>
                <a:sym typeface="Arial" charset="0"/>
              </a:rPr>
              <a:t>These shifts bring about the price changes you see every day.</a:t>
            </a:r>
          </a:p>
        </p:txBody>
      </p:sp>
      <p:sp>
        <p:nvSpPr>
          <p:cNvPr id="2" name="Rectangle 1">
            <a:extLst>
              <a:ext uri="{FF2B5EF4-FFF2-40B4-BE49-F238E27FC236}">
                <a16:creationId xmlns:a16="http://schemas.microsoft.com/office/drawing/2014/main" id="{B65EDC3D-54AA-8058-DD9D-9297B88E9A5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50227B84-2A92-E834-88B2-BD098EE2BEC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FD47A8D7-6C2E-B408-E3F5-B9909EB4179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person shopping in a grocery store&#10;&#10;Description automatically generated">
            <a:extLst>
              <a:ext uri="{FF2B5EF4-FFF2-40B4-BE49-F238E27FC236}">
                <a16:creationId xmlns:a16="http://schemas.microsoft.com/office/drawing/2014/main" id="{01B05449-CFB7-FD6D-5360-2D9C34D35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2506" y="488967"/>
            <a:ext cx="3558988" cy="2372659"/>
          </a:xfrm>
          <a:prstGeom prst="rect">
            <a:avLst/>
          </a:prstGeom>
          <a:ln>
            <a:solidFill>
              <a:srgbClr val="000000"/>
            </a:solidFill>
          </a:ln>
        </p:spPr>
      </p:pic>
    </p:spTree>
    <p:extLst>
      <p:ext uri="{BB962C8B-B14F-4D97-AF65-F5344CB8AC3E}">
        <p14:creationId xmlns:p14="http://schemas.microsoft.com/office/powerpoint/2010/main" val="80897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20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CD256F-1E45-3441-BCAA-D7058270DF9C}"/>
              </a:ext>
            </a:extLst>
          </p:cNvPr>
          <p:cNvSpPr txBox="1"/>
          <p:nvPr/>
        </p:nvSpPr>
        <p:spPr>
          <a:xfrm>
            <a:off x="-2" y="439699"/>
            <a:ext cx="91440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Book" charset="0"/>
                <a:cs typeface="Avenir Book" charset="0"/>
                <a:sym typeface="Arial" charset="0"/>
              </a:rPr>
              <a:t>Six Factors that Shift the Demand Curve</a:t>
            </a:r>
            <a:endPar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endParaRPr>
          </a:p>
        </p:txBody>
      </p:sp>
      <p:sp>
        <p:nvSpPr>
          <p:cNvPr id="3" name="TextBox 2">
            <a:extLst>
              <a:ext uri="{FF2B5EF4-FFF2-40B4-BE49-F238E27FC236}">
                <a16:creationId xmlns:a16="http://schemas.microsoft.com/office/drawing/2014/main" id="{8156D4DA-2A0D-C249-A2A4-3A492ED2AA7F}"/>
              </a:ext>
            </a:extLst>
          </p:cNvPr>
          <p:cNvSpPr txBox="1"/>
          <p:nvPr/>
        </p:nvSpPr>
        <p:spPr>
          <a:xfrm>
            <a:off x="552261" y="1069463"/>
            <a:ext cx="8075691" cy="4309448"/>
          </a:xfrm>
          <a:prstGeom prst="rect">
            <a:avLst/>
          </a:prstGeom>
          <a:noFill/>
        </p:spPr>
        <p:txBody>
          <a:bodyPr wrap="square" numCol="1" spcCol="274320" rtlCol="0">
            <a:noAutofit/>
          </a:bodyPr>
          <a:lstStyle/>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Income</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Preference</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Prices of Complements </a:t>
            </a:r>
            <a:b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b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and Substitutes</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Availability/Convenience</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Future Expectations </a:t>
            </a:r>
            <a:b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b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of Price, Income, </a:t>
            </a:r>
            <a:b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b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and Preference</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Number of Buyers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cxnSp>
        <p:nvCxnSpPr>
          <p:cNvPr id="11" name="Straight Connector 10">
            <a:extLst>
              <a:ext uri="{FF2B5EF4-FFF2-40B4-BE49-F238E27FC236}">
                <a16:creationId xmlns:a16="http://schemas.microsoft.com/office/drawing/2014/main" id="{11B27C4A-A5F7-B240-9AB0-66E44605444D}"/>
              </a:ext>
            </a:extLst>
          </p:cNvPr>
          <p:cNvCxnSpPr/>
          <p:nvPr/>
        </p:nvCxnSpPr>
        <p:spPr>
          <a:xfrm>
            <a:off x="3838669" y="1069463"/>
            <a:ext cx="0" cy="465725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AD5A152-0EF6-32A5-7B7D-E6BCFE874BB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8B4143E1-60D6-A94C-8DC8-9EF1EC45289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81FC4559-4E3B-D19F-2980-C76D149ACA4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77A48EB-1EFF-2CEA-2B40-6CB5A9FBE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6805" y="1600200"/>
            <a:ext cx="4334934" cy="3657600"/>
          </a:xfrm>
          <a:prstGeom prst="rect">
            <a:avLst/>
          </a:prstGeom>
        </p:spPr>
      </p:pic>
      <p:pic>
        <p:nvPicPr>
          <p:cNvPr id="13" name="Picture 12">
            <a:extLst>
              <a:ext uri="{FF2B5EF4-FFF2-40B4-BE49-F238E27FC236}">
                <a16:creationId xmlns:a16="http://schemas.microsoft.com/office/drawing/2014/main" id="{70DAEAAE-3114-F30B-9B6E-17AB536083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6805" y="1600200"/>
            <a:ext cx="4334934" cy="3657600"/>
          </a:xfrm>
          <a:prstGeom prst="rect">
            <a:avLst/>
          </a:prstGeom>
        </p:spPr>
      </p:pic>
      <p:pic>
        <p:nvPicPr>
          <p:cNvPr id="17" name="Picture 16">
            <a:extLst>
              <a:ext uri="{FF2B5EF4-FFF2-40B4-BE49-F238E27FC236}">
                <a16:creationId xmlns:a16="http://schemas.microsoft.com/office/drawing/2014/main" id="{E603D909-224D-35C6-4342-56CCA5F578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6805" y="1592766"/>
            <a:ext cx="4334934" cy="3657600"/>
          </a:xfrm>
          <a:prstGeom prst="rect">
            <a:avLst/>
          </a:prstGeom>
        </p:spPr>
      </p:pic>
      <p:pic>
        <p:nvPicPr>
          <p:cNvPr id="21" name="Picture 20">
            <a:extLst>
              <a:ext uri="{FF2B5EF4-FFF2-40B4-BE49-F238E27FC236}">
                <a16:creationId xmlns:a16="http://schemas.microsoft.com/office/drawing/2014/main" id="{B0272FCB-0D41-BA7E-F621-ACAADE3820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6805" y="1607634"/>
            <a:ext cx="4334934" cy="3657600"/>
          </a:xfrm>
          <a:prstGeom prst="rect">
            <a:avLst/>
          </a:prstGeom>
        </p:spPr>
      </p:pic>
    </p:spTree>
    <p:extLst>
      <p:ext uri="{BB962C8B-B14F-4D97-AF65-F5344CB8AC3E}">
        <p14:creationId xmlns:p14="http://schemas.microsoft.com/office/powerpoint/2010/main" val="363980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2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20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20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2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2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0525E-AF73-C45D-0933-E139E34A3AD3}"/>
            </a:ext>
          </a:extLst>
        </p:cNvPr>
        <p:cNvGrpSpPr/>
        <p:nvPr/>
      </p:nvGrpSpPr>
      <p:grpSpPr>
        <a:xfrm>
          <a:off x="0" y="0"/>
          <a:ext cx="0" cy="0"/>
          <a:chOff x="0" y="0"/>
          <a:chExt cx="0" cy="0"/>
        </a:xfrm>
      </p:grpSpPr>
      <p:pic>
        <p:nvPicPr>
          <p:cNvPr id="9" name="Picture 8" descr="A close up of a device&#10;&#10;Description automatically generated">
            <a:extLst>
              <a:ext uri="{FF2B5EF4-FFF2-40B4-BE49-F238E27FC236}">
                <a16:creationId xmlns:a16="http://schemas.microsoft.com/office/drawing/2014/main" id="{7C8FA9CE-E9AD-ABB7-B452-FF1DD8EF8FA2}"/>
              </a:ext>
            </a:extLst>
          </p:cNvPr>
          <p:cNvPicPr>
            <a:picLocks noChangeAspect="1"/>
          </p:cNvPicPr>
          <p:nvPr/>
        </p:nvPicPr>
        <p:blipFill rotWithShape="1">
          <a:blip r:embed="rId3">
            <a:extLst>
              <a:ext uri="{28A0092B-C50C-407E-A947-70E740481C1C}">
                <a14:useLocalDpi xmlns:a14="http://schemas.microsoft.com/office/drawing/2010/main" val="0"/>
              </a:ext>
            </a:extLst>
          </a:blip>
          <a:srcRect r="44916"/>
          <a:stretch/>
        </p:blipFill>
        <p:spPr>
          <a:xfrm>
            <a:off x="2185599" y="786438"/>
            <a:ext cx="6958401" cy="5426986"/>
          </a:xfrm>
          <a:prstGeom prst="rect">
            <a:avLst/>
          </a:prstGeom>
        </p:spPr>
      </p:pic>
      <p:sp>
        <p:nvSpPr>
          <p:cNvPr id="29699" name="Rectangle 3">
            <a:extLst>
              <a:ext uri="{FF2B5EF4-FFF2-40B4-BE49-F238E27FC236}">
                <a16:creationId xmlns:a16="http://schemas.microsoft.com/office/drawing/2014/main" id="{2C606D3F-A54B-E2CC-74DB-BA0E9A349898}"/>
              </a:ext>
            </a:extLst>
          </p:cNvPr>
          <p:cNvSpPr>
            <a:spLocks noGrp="1" noChangeArrowheads="1"/>
          </p:cNvSpPr>
          <p:nvPr>
            <p:ph type="body" idx="1"/>
          </p:nvPr>
        </p:nvSpPr>
        <p:spPr>
          <a:xfrm>
            <a:off x="-552880" y="825852"/>
            <a:ext cx="9538617" cy="4525963"/>
          </a:xfrm>
        </p:spPr>
        <p:txBody>
          <a:bodyPr/>
          <a:lstStyle/>
          <a:p>
            <a:pPr marL="0" indent="0" eaLnBrk="1" hangingPunct="1">
              <a:lnSpc>
                <a:spcPct val="80000"/>
              </a:lnSpc>
              <a:buNone/>
            </a:pPr>
            <a:endParaRPr lang="en-US" sz="1800" dirty="0">
              <a:solidFill>
                <a:srgbClr val="000000"/>
              </a:solidFill>
              <a:ea typeface="ＭＳ Ｐゴシック" charset="-128"/>
              <a:cs typeface="ＭＳ Ｐゴシック" charset="-128"/>
            </a:endParaRPr>
          </a:p>
          <a:p>
            <a:pPr marL="0" indent="0" eaLnBrk="1" hangingPunct="1">
              <a:lnSpc>
                <a:spcPts val="2360"/>
              </a:lnSpc>
              <a:buNone/>
            </a:pPr>
            <a:r>
              <a:rPr lang="en-US" sz="2000" b="1" dirty="0">
                <a:solidFill>
                  <a:srgbClr val="000000"/>
                </a:solidFill>
                <a:latin typeface="Avenir Black" panose="02000503020000020003" pitchFamily="2" charset="0"/>
                <a:ea typeface="ＭＳ Ｐゴシック" charset="-128"/>
                <a:cs typeface="ＭＳ Ｐゴシック" charset="-128"/>
              </a:rPr>
              <a:t>	What happens to demand for chocolate bars </a:t>
            </a:r>
            <a:br>
              <a:rPr lang="en-US" sz="2000" b="1" dirty="0">
                <a:solidFill>
                  <a:srgbClr val="000000"/>
                </a:solidFill>
                <a:latin typeface="Avenir Black" panose="02000503020000020003" pitchFamily="2" charset="0"/>
                <a:ea typeface="ＭＳ Ｐゴシック" charset="-128"/>
                <a:cs typeface="ＭＳ Ｐゴシック" charset="-128"/>
              </a:rPr>
            </a:br>
            <a:r>
              <a:rPr lang="en-US" sz="2000" b="1" dirty="0">
                <a:solidFill>
                  <a:srgbClr val="000000"/>
                </a:solidFill>
                <a:latin typeface="Avenir Black" panose="02000503020000020003" pitchFamily="2" charset="0"/>
                <a:ea typeface="ＭＳ Ｐゴシック" charset="-128"/>
                <a:cs typeface="ＭＳ Ｐゴシック" charset="-128"/>
              </a:rPr>
              <a:t>	when there is a change in…</a:t>
            </a:r>
          </a:p>
          <a:p>
            <a:pPr marL="0" indent="0" eaLnBrk="1" hangingPunct="1">
              <a:lnSpc>
                <a:spcPts val="2360"/>
              </a:lnSpc>
              <a:spcBef>
                <a:spcPts val="1680"/>
              </a:spcBef>
              <a:buNone/>
            </a:pPr>
            <a:r>
              <a:rPr lang="en-US" sz="2000" b="1" dirty="0">
                <a:solidFill>
                  <a:srgbClr val="000000"/>
                </a:solidFill>
                <a:latin typeface="Avenir Black" panose="02000503020000020003" pitchFamily="2" charset="0"/>
                <a:ea typeface="ＭＳ Ｐゴシック" charset="-128"/>
                <a:cs typeface="ＭＳ Ｐゴシック" charset="-128"/>
              </a:rPr>
              <a:t>	Income </a:t>
            </a:r>
            <a:r>
              <a:rPr lang="en-US" sz="2000" dirty="0">
                <a:solidFill>
                  <a:srgbClr val="000000"/>
                </a:solidFill>
                <a:ea typeface="ＭＳ Ｐゴシック" charset="-128"/>
                <a:cs typeface="ＭＳ Ｐゴシック" charset="-128"/>
              </a:rPr>
              <a:t>— Average wages fall $2/hour. </a:t>
            </a:r>
          </a:p>
          <a:p>
            <a:pPr marL="0" indent="0" eaLnBrk="1" hangingPunct="1">
              <a:lnSpc>
                <a:spcPts val="2360"/>
              </a:lnSpc>
              <a:spcBef>
                <a:spcPts val="1080"/>
              </a:spcBef>
              <a:buNone/>
              <a:tabLst>
                <a:tab pos="896938" algn="l"/>
              </a:tabLst>
            </a:pPr>
            <a:r>
              <a:rPr lang="en-US" sz="2000" dirty="0">
                <a:solidFill>
                  <a:srgbClr val="0432FF"/>
                </a:solidFill>
                <a:ea typeface="ＭＳ Ｐゴシック" charset="-128"/>
                <a:cs typeface="ＭＳ Ｐゴシック" charset="-128"/>
              </a:rPr>
              <a:t>	</a:t>
            </a:r>
            <a:endParaRPr lang="en-US" sz="2000" dirty="0">
              <a:solidFill>
                <a:srgbClr val="B24FC5"/>
              </a:solidFill>
              <a:ea typeface="ＭＳ Ｐゴシック" charset="-128"/>
              <a:cs typeface="ＭＳ Ｐゴシック" charset="-128"/>
            </a:endParaRPr>
          </a:p>
        </p:txBody>
      </p:sp>
      <p:sp>
        <p:nvSpPr>
          <p:cNvPr id="6" name="Rectangle 5">
            <a:extLst>
              <a:ext uri="{FF2B5EF4-FFF2-40B4-BE49-F238E27FC236}">
                <a16:creationId xmlns:a16="http://schemas.microsoft.com/office/drawing/2014/main" id="{70504D89-92CD-7928-B00F-6185F72EE4F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5" name="Rectangle 2">
            <a:extLst>
              <a:ext uri="{FF2B5EF4-FFF2-40B4-BE49-F238E27FC236}">
                <a16:creationId xmlns:a16="http://schemas.microsoft.com/office/drawing/2014/main" id="{0AFE8F4A-E472-948B-B066-96AC5BF34D10}"/>
              </a:ext>
            </a:extLst>
          </p:cNvPr>
          <p:cNvSpPr>
            <a:spLocks noGrp="1" noChangeArrowheads="1"/>
          </p:cNvSpPr>
          <p:nvPr>
            <p:ph type="title"/>
          </p:nvPr>
        </p:nvSpPr>
        <p:spPr>
          <a:xfrm>
            <a:off x="0" y="160683"/>
            <a:ext cx="9144000" cy="1143000"/>
          </a:xfrm>
        </p:spPr>
        <p:txBody>
          <a:bodyPr/>
          <a:lstStyle/>
          <a:p>
            <a:pPr eaLnBrk="1" hangingPunct="1"/>
            <a:r>
              <a:rPr lang="en-US" sz="2800" b="1" dirty="0">
                <a:solidFill>
                  <a:srgbClr val="000000"/>
                </a:solidFill>
                <a:latin typeface="Avenir Black" panose="02000503020000020003" pitchFamily="2" charset="0"/>
                <a:ea typeface="ＭＳ Ｐゴシック" charset="-128"/>
                <a:cs typeface="ＭＳ Ｐゴシック" charset="-128"/>
              </a:rPr>
              <a:t>The Demand Curve for Chocolate Bars</a:t>
            </a:r>
          </a:p>
        </p:txBody>
      </p:sp>
      <p:sp>
        <p:nvSpPr>
          <p:cNvPr id="7" name="Rectangle 6">
            <a:extLst>
              <a:ext uri="{FF2B5EF4-FFF2-40B4-BE49-F238E27FC236}">
                <a16:creationId xmlns:a16="http://schemas.microsoft.com/office/drawing/2014/main" id="{144AB7E2-856F-F26A-A1FC-380394B38E8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AEF0EABC-51FD-4966-8DFF-D05E40D77D7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B19111F-C2D7-6232-842A-3C1610A24FA5}"/>
              </a:ext>
            </a:extLst>
          </p:cNvPr>
          <p:cNvPicPr>
            <a:picLocks noChangeAspect="1"/>
          </p:cNvPicPr>
          <p:nvPr/>
        </p:nvPicPr>
        <p:blipFill>
          <a:blip r:embed="rId4"/>
          <a:stretch>
            <a:fillRect/>
          </a:stretch>
        </p:blipFill>
        <p:spPr>
          <a:xfrm>
            <a:off x="2185599" y="2561607"/>
            <a:ext cx="852302" cy="1371600"/>
          </a:xfrm>
          <a:prstGeom prst="rect">
            <a:avLst/>
          </a:prstGeom>
        </p:spPr>
      </p:pic>
    </p:spTree>
    <p:extLst>
      <p:ext uri="{BB962C8B-B14F-4D97-AF65-F5344CB8AC3E}">
        <p14:creationId xmlns:p14="http://schemas.microsoft.com/office/powerpoint/2010/main" val="237791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9">
                                            <p:txEl>
                                              <p:pRg st="2" end="2"/>
                                            </p:txEl>
                                          </p:spTgt>
                                        </p:tgtEl>
                                        <p:attrNameLst>
                                          <p:attrName>style.visibility</p:attrName>
                                        </p:attrNameLst>
                                      </p:cBhvr>
                                      <p:to>
                                        <p:strVal val="visible"/>
                                      </p:to>
                                    </p:set>
                                    <p:animEffect transition="in" filter="fade">
                                      <p:cBhvr>
                                        <p:cTn id="7" dur="2000"/>
                                        <p:tgtEl>
                                          <p:spTgt spid="2969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9F008C9E-9D8D-BA11-F485-B8F6D7508ECB}"/>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3C11BF79-9AC8-B26B-E5FF-FFEB8BBA8B4A}"/>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Demand and Supply Shifts</a:t>
            </a:r>
          </a:p>
        </p:txBody>
      </p:sp>
      <p:pic>
        <p:nvPicPr>
          <p:cNvPr id="13" name="Picture 12">
            <a:extLst>
              <a:ext uri="{FF2B5EF4-FFF2-40B4-BE49-F238E27FC236}">
                <a16:creationId xmlns:a16="http://schemas.microsoft.com/office/drawing/2014/main" id="{3D9D5904-4FCD-319D-35D3-B19253CE1A60}"/>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B2F98927-0E8D-7FA8-AFED-BC0C9876E401}"/>
              </a:ext>
            </a:extLst>
          </p:cNvPr>
          <p:cNvSpPr txBox="1"/>
          <p:nvPr/>
        </p:nvSpPr>
        <p:spPr>
          <a:xfrm>
            <a:off x="197485" y="1866280"/>
            <a:ext cx="8749030" cy="2639184"/>
          </a:xfrm>
          <a:prstGeom prst="rect">
            <a:avLst/>
          </a:prstGeom>
          <a:noFill/>
        </p:spPr>
        <p:txBody>
          <a:bodyPr wrap="square">
            <a:spAutoFit/>
          </a:bodyPr>
          <a:lstStyle/>
          <a:p>
            <a:pPr marL="9525" marR="0" lvl="0" indent="0" algn="l" defTabSz="914400" rtl="0" eaLnBrk="0" fontAlgn="base" latinLnBrk="0" hangingPunct="0">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9525" lvl="0" eaLnBrk="0" hangingPunct="0">
              <a:spcBef>
                <a:spcPts val="0"/>
              </a:spcBef>
              <a:spcAft>
                <a:spcPts val="0"/>
              </a:spcAft>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Choose the correct change in demand in the market for chocolate bars if average wages fall by $2 per hour. </a:t>
            </a:r>
          </a:p>
          <a:p>
            <a:pPr marL="9525" lvl="0" eaLnBrk="0" hangingPunct="0">
              <a:spcBef>
                <a:spcPts val="0"/>
              </a:spcBef>
              <a:spcAft>
                <a:spcPts val="0"/>
              </a:spcAft>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 </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Demand shifts left  </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Demand shifts right</a:t>
            </a:r>
          </a:p>
          <a:p>
            <a:pPr marL="352425" lvl="0" indent="-342900" eaLnBrk="0" hangingPunct="0">
              <a:spcBef>
                <a:spcPts val="300"/>
              </a:spcBef>
              <a:spcAft>
                <a:spcPts val="0"/>
              </a:spcAft>
              <a:buFont typeface="Arial" panose="020B0604020202020204" pitchFamily="34" charset="0"/>
              <a:buChar char="•"/>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Demand doesn’t shift</a:t>
            </a:r>
          </a:p>
        </p:txBody>
      </p:sp>
      <p:sp>
        <p:nvSpPr>
          <p:cNvPr id="4" name="Rectangle 3">
            <a:extLst>
              <a:ext uri="{FF2B5EF4-FFF2-40B4-BE49-F238E27FC236}">
                <a16:creationId xmlns:a16="http://schemas.microsoft.com/office/drawing/2014/main" id="{5700EAA4-C1AB-3C2E-A34C-7089E545A41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Tree>
    <p:extLst>
      <p:ext uri="{BB962C8B-B14F-4D97-AF65-F5344CB8AC3E}">
        <p14:creationId xmlns:p14="http://schemas.microsoft.com/office/powerpoint/2010/main" val="2402685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device&#10;&#10;Description automatically generated">
            <a:extLst>
              <a:ext uri="{FF2B5EF4-FFF2-40B4-BE49-F238E27FC236}">
                <a16:creationId xmlns:a16="http://schemas.microsoft.com/office/drawing/2014/main" id="{9AB9AE85-9454-A148-1E07-6838EF715AE5}"/>
              </a:ext>
            </a:extLst>
          </p:cNvPr>
          <p:cNvPicPr>
            <a:picLocks noChangeAspect="1"/>
          </p:cNvPicPr>
          <p:nvPr/>
        </p:nvPicPr>
        <p:blipFill rotWithShape="1">
          <a:blip r:embed="rId3">
            <a:extLst>
              <a:ext uri="{28A0092B-C50C-407E-A947-70E740481C1C}">
                <a14:useLocalDpi xmlns:a14="http://schemas.microsoft.com/office/drawing/2010/main" val="0"/>
              </a:ext>
            </a:extLst>
          </a:blip>
          <a:srcRect r="44916"/>
          <a:stretch/>
        </p:blipFill>
        <p:spPr>
          <a:xfrm>
            <a:off x="2185599" y="786438"/>
            <a:ext cx="6958401" cy="5426986"/>
          </a:xfrm>
          <a:prstGeom prst="rect">
            <a:avLst/>
          </a:prstGeom>
        </p:spPr>
      </p:pic>
      <p:sp>
        <p:nvSpPr>
          <p:cNvPr id="29699" name="Rectangle 3"/>
          <p:cNvSpPr>
            <a:spLocks noGrp="1" noChangeArrowheads="1"/>
          </p:cNvSpPr>
          <p:nvPr>
            <p:ph type="body" idx="1"/>
          </p:nvPr>
        </p:nvSpPr>
        <p:spPr>
          <a:xfrm>
            <a:off x="-552880" y="825852"/>
            <a:ext cx="9538617" cy="4525963"/>
          </a:xfrm>
        </p:spPr>
        <p:txBody>
          <a:bodyPr/>
          <a:lstStyle/>
          <a:p>
            <a:pPr marL="0" indent="0" eaLnBrk="1" hangingPunct="1">
              <a:lnSpc>
                <a:spcPct val="80000"/>
              </a:lnSpc>
              <a:buNone/>
            </a:pPr>
            <a:endParaRPr lang="en-US" sz="1800" dirty="0">
              <a:solidFill>
                <a:srgbClr val="000000"/>
              </a:solidFill>
              <a:ea typeface="ＭＳ Ｐゴシック" charset="-128"/>
              <a:cs typeface="ＭＳ Ｐゴシック" charset="-128"/>
            </a:endParaRPr>
          </a:p>
          <a:p>
            <a:pPr marL="0" indent="0" eaLnBrk="1" hangingPunct="1">
              <a:lnSpc>
                <a:spcPts val="2360"/>
              </a:lnSpc>
              <a:buNone/>
            </a:pPr>
            <a:r>
              <a:rPr lang="en-US" sz="2000" b="1" dirty="0">
                <a:solidFill>
                  <a:srgbClr val="000000"/>
                </a:solidFill>
                <a:latin typeface="Avenir Black" panose="02000503020000020003" pitchFamily="2" charset="0"/>
                <a:ea typeface="ＭＳ Ｐゴシック" charset="-128"/>
                <a:cs typeface="ＭＳ Ｐゴシック" charset="-128"/>
              </a:rPr>
              <a:t>	What happens to demand for chocolate bars </a:t>
            </a:r>
            <a:br>
              <a:rPr lang="en-US" sz="2000" b="1" dirty="0">
                <a:solidFill>
                  <a:srgbClr val="000000"/>
                </a:solidFill>
                <a:latin typeface="Avenir Black" panose="02000503020000020003" pitchFamily="2" charset="0"/>
                <a:ea typeface="ＭＳ Ｐゴシック" charset="-128"/>
                <a:cs typeface="ＭＳ Ｐゴシック" charset="-128"/>
              </a:rPr>
            </a:br>
            <a:r>
              <a:rPr lang="en-US" sz="2000" b="1" dirty="0">
                <a:solidFill>
                  <a:srgbClr val="000000"/>
                </a:solidFill>
                <a:latin typeface="Avenir Black" panose="02000503020000020003" pitchFamily="2" charset="0"/>
                <a:ea typeface="ＭＳ Ｐゴシック" charset="-128"/>
                <a:cs typeface="ＭＳ Ｐゴシック" charset="-128"/>
              </a:rPr>
              <a:t>	when there is a change in…</a:t>
            </a:r>
          </a:p>
          <a:p>
            <a:pPr marL="0" indent="0" eaLnBrk="1" hangingPunct="1">
              <a:lnSpc>
                <a:spcPts val="2360"/>
              </a:lnSpc>
              <a:spcBef>
                <a:spcPts val="1680"/>
              </a:spcBef>
              <a:buNone/>
            </a:pPr>
            <a:r>
              <a:rPr lang="en-US" sz="2000" b="1" dirty="0">
                <a:solidFill>
                  <a:srgbClr val="000000"/>
                </a:solidFill>
                <a:latin typeface="Avenir Black" panose="02000503020000020003" pitchFamily="2" charset="0"/>
                <a:ea typeface="ＭＳ Ｐゴシック" charset="-128"/>
                <a:cs typeface="ＭＳ Ｐゴシック" charset="-128"/>
              </a:rPr>
              <a:t>	Income </a:t>
            </a:r>
            <a:r>
              <a:rPr lang="en-US" sz="2000" dirty="0">
                <a:solidFill>
                  <a:srgbClr val="000000"/>
                </a:solidFill>
                <a:ea typeface="ＭＳ Ｐゴシック" charset="-128"/>
                <a:cs typeface="ＭＳ Ｐゴシック" charset="-128"/>
              </a:rPr>
              <a:t>— Average wages fall $2/hour. </a:t>
            </a:r>
          </a:p>
          <a:p>
            <a:pPr marL="0" indent="0" eaLnBrk="1" hangingPunct="1">
              <a:lnSpc>
                <a:spcPts val="2360"/>
              </a:lnSpc>
              <a:spcBef>
                <a:spcPts val="1080"/>
              </a:spcBef>
              <a:buNone/>
              <a:tabLst>
                <a:tab pos="896938" algn="l"/>
              </a:tabLst>
            </a:pPr>
            <a:r>
              <a:rPr lang="en-US" sz="2000" dirty="0">
                <a:solidFill>
                  <a:srgbClr val="0432FF"/>
                </a:solidFill>
                <a:ea typeface="ＭＳ Ｐゴシック" charset="-128"/>
                <a:cs typeface="ＭＳ Ｐゴシック" charset="-128"/>
              </a:rPr>
              <a:t>	</a:t>
            </a:r>
            <a:r>
              <a:rPr lang="en-US" sz="2000" dirty="0">
                <a:solidFill>
                  <a:srgbClr val="B24FC5"/>
                </a:solidFill>
                <a:ea typeface="ＭＳ Ｐゴシック" charset="-128"/>
                <a:cs typeface="ＭＳ Ｐゴシック" charset="-128"/>
              </a:rPr>
              <a:t>Demand shifts left</a:t>
            </a:r>
          </a:p>
          <a:p>
            <a:pPr marL="0" indent="0" eaLnBrk="1" hangingPunct="1">
              <a:lnSpc>
                <a:spcPts val="2360"/>
              </a:lnSpc>
              <a:spcBef>
                <a:spcPts val="2472"/>
              </a:spcBef>
              <a:buNone/>
              <a:tabLst>
                <a:tab pos="896938" algn="l"/>
              </a:tabLst>
            </a:pPr>
            <a:r>
              <a:rPr lang="en-US" sz="2000" b="1" dirty="0">
                <a:solidFill>
                  <a:srgbClr val="000000"/>
                </a:solidFill>
                <a:latin typeface="Avenir Black" panose="02000503020000020003" pitchFamily="2" charset="0"/>
                <a:ea typeface="ＭＳ Ｐゴシック" charset="-128"/>
                <a:cs typeface="ＭＳ Ｐゴシック" charset="-128"/>
              </a:rPr>
              <a:t>	Preference</a:t>
            </a:r>
            <a:r>
              <a:rPr lang="en-US" sz="2000" dirty="0">
                <a:solidFill>
                  <a:srgbClr val="000000"/>
                </a:solidFill>
                <a:ea typeface="ＭＳ Ｐゴシック" charset="-128"/>
                <a:cs typeface="ＭＳ Ｐゴシック" charset="-128"/>
              </a:rPr>
              <a:t> — Chocolate is found to be </a:t>
            </a:r>
            <a:br>
              <a:rPr lang="en-US" sz="2000" dirty="0">
                <a:solidFill>
                  <a:srgbClr val="000000"/>
                </a:solidFill>
                <a:ea typeface="ＭＳ Ｐゴシック" charset="-128"/>
                <a:cs typeface="ＭＳ Ｐゴシック" charset="-128"/>
              </a:rPr>
            </a:br>
            <a:r>
              <a:rPr lang="en-US" sz="2000" dirty="0">
                <a:solidFill>
                  <a:srgbClr val="000000"/>
                </a:solidFill>
                <a:ea typeface="ＭＳ Ｐゴシック" charset="-128"/>
                <a:cs typeface="ＭＳ Ｐゴシック" charset="-128"/>
              </a:rPr>
              <a:t>		an anti-carcinogen.</a:t>
            </a:r>
          </a:p>
          <a:p>
            <a:pPr marL="0" indent="0" eaLnBrk="1" hangingPunct="1">
              <a:lnSpc>
                <a:spcPts val="2360"/>
              </a:lnSpc>
              <a:spcBef>
                <a:spcPts val="1080"/>
              </a:spcBef>
              <a:buNone/>
            </a:pPr>
            <a:r>
              <a:rPr lang="en-US" sz="2800" dirty="0">
                <a:solidFill>
                  <a:srgbClr val="0432FF"/>
                </a:solidFill>
                <a:ea typeface="ＭＳ Ｐゴシック" charset="-128"/>
                <a:cs typeface="ＭＳ Ｐゴシック" charset="-128"/>
              </a:rPr>
              <a:t>	</a:t>
            </a:r>
            <a:r>
              <a:rPr lang="en-US" sz="2000" dirty="0">
                <a:solidFill>
                  <a:srgbClr val="B24FC5"/>
                </a:solidFill>
                <a:ea typeface="ＭＳ Ｐゴシック" charset="-128"/>
                <a:cs typeface="ＭＳ Ｐゴシック" charset="-128"/>
              </a:rPr>
              <a:t>Demand shifts right</a:t>
            </a:r>
          </a:p>
          <a:p>
            <a:pPr marL="65088" indent="0" eaLnBrk="1" hangingPunct="1">
              <a:lnSpc>
                <a:spcPts val="2360"/>
              </a:lnSpc>
              <a:spcBef>
                <a:spcPts val="2472"/>
              </a:spcBef>
              <a:buNone/>
              <a:tabLst>
                <a:tab pos="896938" algn="l"/>
              </a:tabLst>
            </a:pPr>
            <a:r>
              <a:rPr lang="en-US" sz="2000" b="1" dirty="0">
                <a:solidFill>
                  <a:srgbClr val="000000"/>
                </a:solidFill>
                <a:latin typeface="Avenir Black" panose="02000503020000020003" pitchFamily="2" charset="0"/>
                <a:ea typeface="ＭＳ Ｐゴシック" charset="-128"/>
                <a:cs typeface="ＭＳ Ｐゴシック" charset="-128"/>
              </a:rPr>
              <a:t>	Number of Buyers </a:t>
            </a:r>
            <a:r>
              <a:rPr lang="en-US" sz="2000" dirty="0">
                <a:solidFill>
                  <a:srgbClr val="000000"/>
                </a:solidFill>
                <a:ea typeface="ＭＳ Ｐゴシック" charset="-128"/>
                <a:cs typeface="ＭＳ Ｐゴシック" charset="-128"/>
              </a:rPr>
              <a:t>— Immigration reform </a:t>
            </a:r>
            <a:br>
              <a:rPr lang="en-US" sz="2000" dirty="0">
                <a:solidFill>
                  <a:srgbClr val="000000"/>
                </a:solidFill>
                <a:ea typeface="ＭＳ Ｐゴシック" charset="-128"/>
                <a:cs typeface="ＭＳ Ｐゴシック" charset="-128"/>
              </a:rPr>
            </a:br>
            <a:r>
              <a:rPr lang="en-US" sz="2000" dirty="0">
                <a:solidFill>
                  <a:srgbClr val="000000"/>
                </a:solidFill>
                <a:ea typeface="ＭＳ Ｐゴシック" charset="-128"/>
                <a:cs typeface="ＭＳ Ｐゴシック" charset="-128"/>
              </a:rPr>
              <a:t>	opens the borders to immigrants.	</a:t>
            </a:r>
          </a:p>
          <a:p>
            <a:pPr marL="0" indent="0" eaLnBrk="1" hangingPunct="1">
              <a:lnSpc>
                <a:spcPts val="2360"/>
              </a:lnSpc>
              <a:spcBef>
                <a:spcPts val="1080"/>
              </a:spcBef>
              <a:buNone/>
              <a:tabLst>
                <a:tab pos="896938" algn="l"/>
                <a:tab pos="962025" algn="l"/>
              </a:tabLst>
            </a:pPr>
            <a:r>
              <a:rPr lang="en-US" sz="2000" dirty="0">
                <a:solidFill>
                  <a:srgbClr val="0432FF"/>
                </a:solidFill>
                <a:ea typeface="ＭＳ Ｐゴシック" charset="-128"/>
                <a:cs typeface="ＭＳ Ｐゴシック" charset="-128"/>
              </a:rPr>
              <a:t>	</a:t>
            </a:r>
            <a:r>
              <a:rPr lang="en-US" sz="2000" dirty="0">
                <a:solidFill>
                  <a:srgbClr val="B24FC5"/>
                </a:solidFill>
                <a:ea typeface="ＭＳ Ｐゴシック" charset="-128"/>
                <a:cs typeface="ＭＳ Ｐゴシック" charset="-128"/>
              </a:rPr>
              <a:t>Demand shifts right</a:t>
            </a:r>
          </a:p>
        </p:txBody>
      </p:sp>
      <p:cxnSp>
        <p:nvCxnSpPr>
          <p:cNvPr id="3" name="Straight Arrow Connector 2">
            <a:extLst>
              <a:ext uri="{FF2B5EF4-FFF2-40B4-BE49-F238E27FC236}">
                <a16:creationId xmlns:a16="http://schemas.microsoft.com/office/drawing/2014/main" id="{FF887918-B19E-9145-AC6D-ABF0462F1D57}"/>
              </a:ext>
            </a:extLst>
          </p:cNvPr>
          <p:cNvCxnSpPr>
            <a:cxnSpLocks/>
          </p:cNvCxnSpPr>
          <p:nvPr/>
        </p:nvCxnSpPr>
        <p:spPr>
          <a:xfrm flipH="1">
            <a:off x="3018076" y="2564221"/>
            <a:ext cx="633745" cy="0"/>
          </a:xfrm>
          <a:prstGeom prst="straightConnector1">
            <a:avLst/>
          </a:prstGeom>
          <a:ln w="60325">
            <a:solidFill>
              <a:srgbClr val="B24FC5"/>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EB8955B-9A3B-F14E-BB31-026199903902}"/>
              </a:ext>
            </a:extLst>
          </p:cNvPr>
          <p:cNvCxnSpPr>
            <a:cxnSpLocks/>
          </p:cNvCxnSpPr>
          <p:nvPr/>
        </p:nvCxnSpPr>
        <p:spPr>
          <a:xfrm>
            <a:off x="3185312" y="3930046"/>
            <a:ext cx="635250" cy="0"/>
          </a:xfrm>
          <a:prstGeom prst="straightConnector1">
            <a:avLst/>
          </a:prstGeom>
          <a:ln w="60325">
            <a:solidFill>
              <a:srgbClr val="B24FC5"/>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2847620-05F3-2E48-BE31-0C7D0432BCAB}"/>
              </a:ext>
            </a:extLst>
          </p:cNvPr>
          <p:cNvCxnSpPr>
            <a:cxnSpLocks/>
          </p:cNvCxnSpPr>
          <p:nvPr/>
        </p:nvCxnSpPr>
        <p:spPr>
          <a:xfrm>
            <a:off x="3185307" y="5321105"/>
            <a:ext cx="635255" cy="0"/>
          </a:xfrm>
          <a:prstGeom prst="straightConnector1">
            <a:avLst/>
          </a:prstGeom>
          <a:ln w="60325">
            <a:solidFill>
              <a:srgbClr val="B24FC5"/>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26DB709-100D-6882-D02B-C4D1F1F2EF9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5" name="Rectangle 2">
            <a:extLst>
              <a:ext uri="{FF2B5EF4-FFF2-40B4-BE49-F238E27FC236}">
                <a16:creationId xmlns:a16="http://schemas.microsoft.com/office/drawing/2014/main" id="{3B696859-6DC2-6345-A8DB-61372394A43E}"/>
              </a:ext>
            </a:extLst>
          </p:cNvPr>
          <p:cNvSpPr>
            <a:spLocks noGrp="1" noChangeArrowheads="1"/>
          </p:cNvSpPr>
          <p:nvPr>
            <p:ph type="title"/>
          </p:nvPr>
        </p:nvSpPr>
        <p:spPr>
          <a:xfrm>
            <a:off x="0" y="160683"/>
            <a:ext cx="9144000" cy="1143000"/>
          </a:xfrm>
        </p:spPr>
        <p:txBody>
          <a:bodyPr/>
          <a:lstStyle/>
          <a:p>
            <a:pPr eaLnBrk="1" hangingPunct="1"/>
            <a:r>
              <a:rPr lang="en-US" sz="2800" b="1" dirty="0">
                <a:solidFill>
                  <a:srgbClr val="000000"/>
                </a:solidFill>
                <a:latin typeface="Avenir Black" panose="02000503020000020003" pitchFamily="2" charset="0"/>
                <a:ea typeface="ＭＳ Ｐゴシック" charset="-128"/>
                <a:cs typeface="ＭＳ Ｐゴシック" charset="-128"/>
              </a:rPr>
              <a:t>The Demand Curve for Chocolate Bars</a:t>
            </a:r>
          </a:p>
        </p:txBody>
      </p:sp>
      <p:sp>
        <p:nvSpPr>
          <p:cNvPr id="7" name="Rectangle 6">
            <a:extLst>
              <a:ext uri="{FF2B5EF4-FFF2-40B4-BE49-F238E27FC236}">
                <a16:creationId xmlns:a16="http://schemas.microsoft.com/office/drawing/2014/main" id="{64CE80A6-6248-51AB-ACBF-7A8AAF75350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1F1A11E3-4D12-4816-0C1C-551D018B619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99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xEl>
                                              <p:pRg st="4" end="4"/>
                                            </p:txEl>
                                          </p:spTgt>
                                        </p:tgtEl>
                                        <p:attrNameLst>
                                          <p:attrName>style.visibility</p:attrName>
                                        </p:attrNameLst>
                                      </p:cBhvr>
                                      <p:to>
                                        <p:strVal val="visible"/>
                                      </p:to>
                                    </p:set>
                                    <p:animEffect transition="in" filter="fade">
                                      <p:cBhvr>
                                        <p:cTn id="7" dur="2000"/>
                                        <p:tgtEl>
                                          <p:spTgt spid="2969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699">
                                            <p:txEl>
                                              <p:pRg st="5" end="5"/>
                                            </p:txEl>
                                          </p:spTgt>
                                        </p:tgtEl>
                                        <p:attrNameLst>
                                          <p:attrName>style.visibility</p:attrName>
                                        </p:attrNameLst>
                                      </p:cBhvr>
                                      <p:to>
                                        <p:strVal val="visible"/>
                                      </p:to>
                                    </p:set>
                                    <p:animEffect transition="in" filter="fade">
                                      <p:cBhvr>
                                        <p:cTn id="12" dur="2000"/>
                                        <p:tgtEl>
                                          <p:spTgt spid="29699">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699">
                                            <p:txEl>
                                              <p:pRg st="6" end="6"/>
                                            </p:txEl>
                                          </p:spTgt>
                                        </p:tgtEl>
                                        <p:attrNameLst>
                                          <p:attrName>style.visibility</p:attrName>
                                        </p:attrNameLst>
                                      </p:cBhvr>
                                      <p:to>
                                        <p:strVal val="visible"/>
                                      </p:to>
                                    </p:set>
                                    <p:animEffect transition="in" filter="fade">
                                      <p:cBhvr>
                                        <p:cTn id="20" dur="2000"/>
                                        <p:tgtEl>
                                          <p:spTgt spid="29699">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9699">
                                            <p:txEl>
                                              <p:pRg st="7" end="7"/>
                                            </p:txEl>
                                          </p:spTgt>
                                        </p:tgtEl>
                                        <p:attrNameLst>
                                          <p:attrName>style.visibility</p:attrName>
                                        </p:attrNameLst>
                                      </p:cBhvr>
                                      <p:to>
                                        <p:strVal val="visible"/>
                                      </p:to>
                                    </p:set>
                                    <p:animEffect transition="in" filter="fade">
                                      <p:cBhvr>
                                        <p:cTn id="25" dur="2000"/>
                                        <p:tgtEl>
                                          <p:spTgt spid="29699">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631BD1-6330-E348-843A-6DD2BBA4EE18}"/>
              </a:ext>
            </a:extLst>
          </p:cNvPr>
          <p:cNvSpPr txBox="1"/>
          <p:nvPr/>
        </p:nvSpPr>
        <p:spPr>
          <a:xfrm>
            <a:off x="351273" y="1315566"/>
            <a:ext cx="8075691" cy="4309448"/>
          </a:xfrm>
          <a:prstGeom prst="rect">
            <a:avLst/>
          </a:prstGeom>
          <a:noFill/>
        </p:spPr>
        <p:txBody>
          <a:bodyPr wrap="square" numCol="1" spcCol="274320" rtlCol="0">
            <a:noAutofit/>
          </a:bodyPr>
          <a:lstStyle/>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t>Cost of Inputs</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t>Number of Firms</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t>Taxes, Subsidies, </a:t>
            </a:r>
            <a:b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b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t>and Regulations</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t>Prices of Related Goods</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t>Changes in Technology</a:t>
            </a:r>
          </a:p>
          <a:p>
            <a:pPr marL="342900" marR="0" lvl="0" indent="-342900" algn="l" defTabSz="914400" rtl="0" eaLnBrk="1" fontAlgn="base" latinLnBrk="0" hangingPunct="1">
              <a:lnSpc>
                <a:spcPct val="100000"/>
              </a:lnSpc>
              <a:spcBef>
                <a:spcPts val="1800"/>
              </a:spcBef>
              <a:spcAft>
                <a:spcPct val="0"/>
              </a:spcAft>
              <a:buClrTx/>
              <a:buSzTx/>
              <a:buFontTx/>
              <a:buAutoNum type="arabicPeriod"/>
              <a:tabLst/>
              <a:defRPr/>
            </a:pPr>
            <a:r>
              <a:rPr kumimoji="0" lang="en-US" sz="1800" b="1" u="none" strike="noStrike" kern="1200" cap="none" spc="0" normalizeH="0" baseline="0" noProof="0" dirty="0">
                <a:ln>
                  <a:noFill/>
                </a:ln>
                <a:solidFill>
                  <a:srgbClr val="000000"/>
                </a:solidFill>
                <a:effectLst/>
                <a:uLnTx/>
                <a:uFillTx/>
                <a:latin typeface="Avenir Black" panose="02000503020000020003" pitchFamily="2" charset="0"/>
              </a:rPr>
              <a:t>Future Expectations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cxnSp>
        <p:nvCxnSpPr>
          <p:cNvPr id="7" name="Straight Connector 6">
            <a:extLst>
              <a:ext uri="{FF2B5EF4-FFF2-40B4-BE49-F238E27FC236}">
                <a16:creationId xmlns:a16="http://schemas.microsoft.com/office/drawing/2014/main" id="{4A76BB9D-44BF-6D42-B394-AD0E36C217D6}"/>
              </a:ext>
            </a:extLst>
          </p:cNvPr>
          <p:cNvCxnSpPr/>
          <p:nvPr/>
        </p:nvCxnSpPr>
        <p:spPr>
          <a:xfrm>
            <a:off x="3891421" y="1061648"/>
            <a:ext cx="0" cy="465725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6E42720-213A-F933-5CAB-5781771CA62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TextBox 5">
            <a:extLst>
              <a:ext uri="{FF2B5EF4-FFF2-40B4-BE49-F238E27FC236}">
                <a16:creationId xmlns:a16="http://schemas.microsoft.com/office/drawing/2014/main" id="{3E93A4D2-C919-79E2-374C-C36DA866437A}"/>
              </a:ext>
            </a:extLst>
          </p:cNvPr>
          <p:cNvSpPr txBox="1"/>
          <p:nvPr/>
        </p:nvSpPr>
        <p:spPr>
          <a:xfrm>
            <a:off x="-2" y="439699"/>
            <a:ext cx="91440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Book" charset="0"/>
                <a:cs typeface="Avenir Book" charset="0"/>
                <a:sym typeface="Arial" charset="0"/>
              </a:rPr>
              <a:t>Six Factors that Shift the Supply Curve</a:t>
            </a:r>
            <a:endPar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endParaRPr>
          </a:p>
        </p:txBody>
      </p:sp>
      <p:sp>
        <p:nvSpPr>
          <p:cNvPr id="8" name="Rectangle 7">
            <a:extLst>
              <a:ext uri="{FF2B5EF4-FFF2-40B4-BE49-F238E27FC236}">
                <a16:creationId xmlns:a16="http://schemas.microsoft.com/office/drawing/2014/main" id="{6AF19BFC-C3A6-62C3-6962-3F7DB1445B5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FBE85C79-6A8B-2B26-D50E-3D05AD70087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B5484066-CDC4-EF49-69EA-5C150D7DDE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639" y="1467678"/>
            <a:ext cx="4334934" cy="3657600"/>
          </a:xfrm>
          <a:prstGeom prst="rect">
            <a:avLst/>
          </a:prstGeom>
        </p:spPr>
      </p:pic>
      <p:pic>
        <p:nvPicPr>
          <p:cNvPr id="14" name="Picture 13">
            <a:extLst>
              <a:ext uri="{FF2B5EF4-FFF2-40B4-BE49-F238E27FC236}">
                <a16:creationId xmlns:a16="http://schemas.microsoft.com/office/drawing/2014/main" id="{92441093-FFC0-300B-1FB1-6D7A870958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639" y="1467678"/>
            <a:ext cx="4334934" cy="3657600"/>
          </a:xfrm>
          <a:prstGeom prst="rect">
            <a:avLst/>
          </a:prstGeom>
        </p:spPr>
      </p:pic>
      <p:pic>
        <p:nvPicPr>
          <p:cNvPr id="16" name="Picture 15">
            <a:extLst>
              <a:ext uri="{FF2B5EF4-FFF2-40B4-BE49-F238E27FC236}">
                <a16:creationId xmlns:a16="http://schemas.microsoft.com/office/drawing/2014/main" id="{3F1A6693-3678-274E-B9A3-DD13F0EE90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639" y="1467678"/>
            <a:ext cx="4334934" cy="3657600"/>
          </a:xfrm>
          <a:prstGeom prst="rect">
            <a:avLst/>
          </a:prstGeom>
        </p:spPr>
      </p:pic>
      <p:pic>
        <p:nvPicPr>
          <p:cNvPr id="12" name="Picture 11">
            <a:extLst>
              <a:ext uri="{FF2B5EF4-FFF2-40B4-BE49-F238E27FC236}">
                <a16:creationId xmlns:a16="http://schemas.microsoft.com/office/drawing/2014/main" id="{476B79E3-E621-8177-BAB2-6AB945BB32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2639" y="1467678"/>
            <a:ext cx="4334934" cy="3657600"/>
          </a:xfrm>
          <a:prstGeom prst="rect">
            <a:avLst/>
          </a:prstGeom>
        </p:spPr>
      </p:pic>
    </p:spTree>
    <p:extLst>
      <p:ext uri="{BB962C8B-B14F-4D97-AF65-F5344CB8AC3E}">
        <p14:creationId xmlns:p14="http://schemas.microsoft.com/office/powerpoint/2010/main" val="416773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20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20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fade">
                                      <p:cBhvr>
                                        <p:cTn id="37" dur="2000"/>
                                        <p:tgtEl>
                                          <p:spTgt spid="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2000"/>
                                        <p:tgtEl>
                                          <p:spTgt spid="5">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Effect transition="in" filter="fade">
                                      <p:cBhvr>
                                        <p:cTn id="47"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 up of a device&#10;&#10;Description automatically generated">
            <a:extLst>
              <a:ext uri="{FF2B5EF4-FFF2-40B4-BE49-F238E27FC236}">
                <a16:creationId xmlns:a16="http://schemas.microsoft.com/office/drawing/2014/main" id="{A216C06D-42BC-8A41-918A-F497C2AF205F}"/>
              </a:ext>
            </a:extLst>
          </p:cNvPr>
          <p:cNvPicPr>
            <a:picLocks noChangeAspect="1"/>
          </p:cNvPicPr>
          <p:nvPr/>
        </p:nvPicPr>
        <p:blipFill rotWithShape="1">
          <a:blip r:embed="rId5">
            <a:extLst>
              <a:ext uri="{28A0092B-C50C-407E-A947-70E740481C1C}">
                <a14:useLocalDpi xmlns:a14="http://schemas.microsoft.com/office/drawing/2010/main" val="0"/>
              </a:ext>
            </a:extLst>
          </a:blip>
          <a:srcRect l="32535" r="45767"/>
          <a:stretch/>
        </p:blipFill>
        <p:spPr>
          <a:xfrm flipH="1">
            <a:off x="6428965" y="132754"/>
            <a:ext cx="2743199" cy="5431536"/>
          </a:xfrm>
          <a:prstGeom prst="rect">
            <a:avLst/>
          </a:prstGeom>
        </p:spPr>
      </p:pic>
      <p:sp>
        <p:nvSpPr>
          <p:cNvPr id="2" name="TextBox 1"/>
          <p:cNvSpPr txBox="1"/>
          <p:nvPr/>
        </p:nvSpPr>
        <p:spPr>
          <a:xfrm>
            <a:off x="1954306" y="-1651047"/>
            <a:ext cx="184731"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5" name="Rectangle 3"/>
          <p:cNvSpPr txBox="1">
            <a:spLocks noChangeArrowheads="1"/>
          </p:cNvSpPr>
          <p:nvPr/>
        </p:nvSpPr>
        <p:spPr bwMode="auto">
          <a:xfrm>
            <a:off x="156118" y="4637694"/>
            <a:ext cx="8720253" cy="21389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Medium"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ＭＳ Ｐゴシック" pitchFamily="-106" charset="-128"/>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ＭＳ Ｐゴシック" pitchFamily="-106" charset="-128"/>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06" charset="-128"/>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90000"/>
              </a:lnSpc>
              <a:spcBef>
                <a:spcPts val="0"/>
              </a:spcBef>
              <a:buFontTx/>
              <a:buNone/>
            </a:pPr>
            <a:endParaRPr lang="en-US" sz="2800" kern="0" dirty="0">
              <a:solidFill>
                <a:srgbClr val="0432FF"/>
              </a:solidFill>
              <a:latin typeface="Avenir Book" panose="02000503020000020003" pitchFamily="2" charset="0"/>
              <a:ea typeface="ＭＳ Ｐゴシック" charset="-128"/>
              <a:cs typeface="ＭＳ Ｐゴシック" charset="-128"/>
            </a:endParaRPr>
          </a:p>
          <a:p>
            <a:pPr marL="0" indent="0" eaLnBrk="1" hangingPunct="1">
              <a:lnSpc>
                <a:spcPct val="90000"/>
              </a:lnSpc>
              <a:buFontTx/>
              <a:buNone/>
            </a:pPr>
            <a:endParaRPr lang="en-US" sz="1000" kern="0" dirty="0">
              <a:latin typeface="Avenir Book" panose="02000503020000020003" pitchFamily="2" charset="0"/>
              <a:ea typeface="ＭＳ Ｐゴシック" charset="-128"/>
              <a:cs typeface="ＭＳ Ｐゴシック" charset="-128"/>
            </a:endParaRPr>
          </a:p>
          <a:p>
            <a:pPr marL="0" indent="0" eaLnBrk="1" hangingPunct="1">
              <a:lnSpc>
                <a:spcPct val="90000"/>
              </a:lnSpc>
              <a:buFontTx/>
              <a:buNone/>
            </a:pPr>
            <a:endParaRPr lang="en-US" sz="1000" kern="0" dirty="0">
              <a:latin typeface="Avenir Book" panose="02000503020000020003" pitchFamily="2" charset="0"/>
              <a:ea typeface="ＭＳ Ｐゴシック" charset="-128"/>
              <a:cs typeface="ＭＳ Ｐゴシック" charset="-128"/>
            </a:endParaRPr>
          </a:p>
          <a:p>
            <a:pPr marL="0" indent="0" eaLnBrk="1" hangingPunct="1">
              <a:lnSpc>
                <a:spcPct val="90000"/>
              </a:lnSpc>
              <a:spcBef>
                <a:spcPts val="0"/>
              </a:spcBef>
              <a:buFontTx/>
              <a:buNone/>
            </a:pPr>
            <a:endParaRPr lang="en-US" sz="2800" kern="0" dirty="0">
              <a:solidFill>
                <a:srgbClr val="0432FF"/>
              </a:solidFill>
              <a:latin typeface="Avenir Book" panose="02000503020000020003" pitchFamily="2" charset="0"/>
              <a:ea typeface="ＭＳ Ｐゴシック" charset="-128"/>
              <a:cs typeface="ＭＳ Ｐゴシック" charset="-128"/>
            </a:endParaRPr>
          </a:p>
        </p:txBody>
      </p:sp>
      <p:sp>
        <p:nvSpPr>
          <p:cNvPr id="33795" name="Rectangle 3"/>
          <p:cNvSpPr>
            <a:spLocks noGrp="1" noChangeArrowheads="1"/>
          </p:cNvSpPr>
          <p:nvPr>
            <p:ph type="body" idx="1"/>
          </p:nvPr>
        </p:nvSpPr>
        <p:spPr>
          <a:xfrm>
            <a:off x="188999" y="972929"/>
            <a:ext cx="8631044" cy="5105400"/>
          </a:xfrm>
        </p:spPr>
        <p:txBody>
          <a:bodyPr/>
          <a:lstStyle/>
          <a:p>
            <a:pPr marL="0" indent="0" eaLnBrk="1" hangingPunct="1">
              <a:lnSpc>
                <a:spcPts val="2360"/>
              </a:lnSpc>
              <a:buNone/>
            </a:pPr>
            <a:r>
              <a:rPr lang="en-US" sz="2000" b="1" dirty="0">
                <a:solidFill>
                  <a:srgbClr val="000000"/>
                </a:solidFill>
                <a:latin typeface="Avenir Black" panose="02000503020000020003" pitchFamily="2" charset="0"/>
                <a:ea typeface="ＭＳ Ｐゴシック" charset="-128"/>
                <a:cs typeface="ＭＳ Ｐゴシック" charset="-128"/>
              </a:rPr>
              <a:t>What happens to supply of chocolate bars </a:t>
            </a:r>
            <a:br>
              <a:rPr lang="en-US" sz="2000" b="1" dirty="0">
                <a:solidFill>
                  <a:srgbClr val="000000"/>
                </a:solidFill>
                <a:latin typeface="Avenir Black" panose="02000503020000020003" pitchFamily="2" charset="0"/>
                <a:ea typeface="ＭＳ Ｐゴシック" charset="-128"/>
                <a:cs typeface="ＭＳ Ｐゴシック" charset="-128"/>
              </a:rPr>
            </a:br>
            <a:r>
              <a:rPr lang="en-US" sz="2000" b="1" dirty="0">
                <a:solidFill>
                  <a:srgbClr val="000000"/>
                </a:solidFill>
                <a:latin typeface="Avenir Black" panose="02000503020000020003" pitchFamily="2" charset="0"/>
                <a:ea typeface="ＭＳ Ｐゴシック" charset="-128"/>
                <a:cs typeface="ＭＳ Ｐゴシック" charset="-128"/>
              </a:rPr>
              <a:t>when there is a change in…</a:t>
            </a:r>
          </a:p>
          <a:p>
            <a:pPr marL="0" indent="0" eaLnBrk="1" hangingPunct="1">
              <a:lnSpc>
                <a:spcPts val="2360"/>
              </a:lnSpc>
              <a:spcBef>
                <a:spcPts val="1680"/>
              </a:spcBef>
              <a:buNone/>
            </a:pPr>
            <a:r>
              <a:rPr lang="en-US" sz="2000" b="1" dirty="0">
                <a:solidFill>
                  <a:srgbClr val="000000"/>
                </a:solidFill>
                <a:latin typeface="Avenir Black" panose="02000503020000020003" pitchFamily="2" charset="0"/>
                <a:ea typeface="ＭＳ Ｐゴシック" charset="-128"/>
                <a:cs typeface="ＭＳ Ｐゴシック" charset="-128"/>
              </a:rPr>
              <a:t>Cost of Inputs </a:t>
            </a:r>
            <a:r>
              <a:rPr lang="en-US" sz="2000" dirty="0">
                <a:solidFill>
                  <a:srgbClr val="000000"/>
                </a:solidFill>
                <a:ea typeface="ＭＳ Ｐゴシック" charset="-128"/>
                <a:cs typeface="ＭＳ Ｐゴシック" charset="-128"/>
              </a:rPr>
              <a:t>— A hurricane in the Caribbean </a:t>
            </a:r>
            <a:br>
              <a:rPr lang="en-US" sz="2000" dirty="0">
                <a:solidFill>
                  <a:srgbClr val="000000"/>
                </a:solidFill>
                <a:ea typeface="ＭＳ Ｐゴシック" charset="-128"/>
                <a:cs typeface="ＭＳ Ｐゴシック" charset="-128"/>
              </a:rPr>
            </a:br>
            <a:r>
              <a:rPr lang="en-US" sz="2000" dirty="0">
                <a:solidFill>
                  <a:srgbClr val="000000"/>
                </a:solidFill>
                <a:ea typeface="ＭＳ Ｐゴシック" charset="-128"/>
                <a:cs typeface="ＭＳ Ｐゴシック" charset="-128"/>
              </a:rPr>
              <a:t>increases the price of sugar.</a:t>
            </a:r>
          </a:p>
          <a:p>
            <a:pPr marL="0" indent="0" eaLnBrk="1" hangingPunct="1">
              <a:lnSpc>
                <a:spcPts val="2360"/>
              </a:lnSpc>
              <a:spcBef>
                <a:spcPts val="1080"/>
              </a:spcBef>
              <a:buNone/>
            </a:pPr>
            <a:r>
              <a:rPr lang="en-US" sz="2000" dirty="0">
                <a:solidFill>
                  <a:srgbClr val="B24FC5"/>
                </a:solidFill>
                <a:ea typeface="ＭＳ Ｐゴシック" charset="-128"/>
                <a:cs typeface="ＭＳ Ｐゴシック" charset="-128"/>
              </a:rPr>
              <a:t>Supply shifts left</a:t>
            </a:r>
          </a:p>
          <a:p>
            <a:pPr marL="0" indent="0" eaLnBrk="1" hangingPunct="1">
              <a:lnSpc>
                <a:spcPts val="2360"/>
              </a:lnSpc>
              <a:spcBef>
                <a:spcPts val="2472"/>
              </a:spcBef>
              <a:buNone/>
            </a:pPr>
            <a:r>
              <a:rPr lang="en-US" sz="2000" b="1" dirty="0">
                <a:solidFill>
                  <a:srgbClr val="000000"/>
                </a:solidFill>
                <a:latin typeface="Avenir Black" panose="02000503020000020003" pitchFamily="2" charset="0"/>
                <a:ea typeface="ＭＳ Ｐゴシック" charset="-128"/>
                <a:cs typeface="ＭＳ Ｐゴシック" charset="-128"/>
              </a:rPr>
              <a:t>Taxes, Subsidies, and Regulations </a:t>
            </a:r>
            <a:r>
              <a:rPr lang="en-US" sz="2000" dirty="0">
                <a:solidFill>
                  <a:srgbClr val="000000"/>
                </a:solidFill>
                <a:ea typeface="ＭＳ Ｐゴシック" charset="-128"/>
                <a:cs typeface="ＭＳ Ｐゴシック" charset="-128"/>
              </a:rPr>
              <a:t>— A tax break </a:t>
            </a:r>
            <a:br>
              <a:rPr lang="en-US" sz="2000" dirty="0">
                <a:solidFill>
                  <a:srgbClr val="000000"/>
                </a:solidFill>
                <a:ea typeface="ＭＳ Ｐゴシック" charset="-128"/>
                <a:cs typeface="ＭＳ Ｐゴシック" charset="-128"/>
              </a:rPr>
            </a:br>
            <a:r>
              <a:rPr lang="en-US" sz="2000" dirty="0">
                <a:solidFill>
                  <a:srgbClr val="000000"/>
                </a:solidFill>
                <a:ea typeface="ＭＳ Ｐゴシック" charset="-128"/>
                <a:cs typeface="ＭＳ Ｐゴシック" charset="-128"/>
              </a:rPr>
              <a:t>is given to chocolate bar producers.</a:t>
            </a:r>
          </a:p>
          <a:p>
            <a:pPr marL="0" indent="0" eaLnBrk="1" hangingPunct="1">
              <a:lnSpc>
                <a:spcPts val="2360"/>
              </a:lnSpc>
              <a:spcBef>
                <a:spcPts val="1080"/>
              </a:spcBef>
              <a:buNone/>
            </a:pPr>
            <a:r>
              <a:rPr lang="en-US" sz="2000" dirty="0">
                <a:solidFill>
                  <a:srgbClr val="B24FC5"/>
                </a:solidFill>
                <a:ea typeface="ＭＳ Ｐゴシック" charset="-128"/>
                <a:cs typeface="ＭＳ Ｐゴシック" charset="-128"/>
              </a:rPr>
              <a:t>Supply shifts right</a:t>
            </a:r>
          </a:p>
          <a:p>
            <a:pPr marL="0" indent="0" eaLnBrk="1" hangingPunct="1">
              <a:lnSpc>
                <a:spcPts val="2360"/>
              </a:lnSpc>
              <a:spcBef>
                <a:spcPts val="2472"/>
              </a:spcBef>
              <a:buFontTx/>
              <a:buNone/>
            </a:pPr>
            <a:r>
              <a:rPr lang="en-US" sz="2000" b="1" dirty="0">
                <a:solidFill>
                  <a:srgbClr val="000000"/>
                </a:solidFill>
                <a:latin typeface="Avenir Black" panose="02000503020000020003" pitchFamily="2" charset="0"/>
                <a:ea typeface="ＭＳ Ｐゴシック" charset="-128"/>
                <a:cs typeface="ＭＳ Ｐゴシック" charset="-128"/>
              </a:rPr>
              <a:t>Changes in Technology </a:t>
            </a:r>
            <a:r>
              <a:rPr lang="en-US" sz="2000" dirty="0">
                <a:solidFill>
                  <a:srgbClr val="000000"/>
                </a:solidFill>
                <a:ea typeface="ＭＳ Ｐゴシック" charset="-128"/>
                <a:cs typeface="ＭＳ Ｐゴシック" charset="-128"/>
              </a:rPr>
              <a:t>— A faster </a:t>
            </a:r>
            <a:br>
              <a:rPr lang="en-US" sz="2000" dirty="0">
                <a:solidFill>
                  <a:srgbClr val="000000"/>
                </a:solidFill>
                <a:ea typeface="ＭＳ Ｐゴシック" charset="-128"/>
                <a:cs typeface="ＭＳ Ｐゴシック" charset="-128"/>
              </a:rPr>
            </a:br>
            <a:r>
              <a:rPr lang="en-US" sz="2000" dirty="0">
                <a:solidFill>
                  <a:srgbClr val="000000"/>
                </a:solidFill>
                <a:ea typeface="ＭＳ Ｐゴシック" charset="-128"/>
                <a:cs typeface="ＭＳ Ｐゴシック" charset="-128"/>
              </a:rPr>
              <a:t>procedure is used to mix milk, cocoa, and sugar.</a:t>
            </a:r>
          </a:p>
          <a:p>
            <a:pPr marL="0" indent="0" eaLnBrk="1" hangingPunct="1">
              <a:lnSpc>
                <a:spcPts val="2360"/>
              </a:lnSpc>
              <a:spcBef>
                <a:spcPts val="1080"/>
              </a:spcBef>
              <a:buFontTx/>
              <a:buNone/>
            </a:pPr>
            <a:r>
              <a:rPr lang="en-US" sz="2000" dirty="0">
                <a:solidFill>
                  <a:srgbClr val="B24FC5"/>
                </a:solidFill>
                <a:ea typeface="ＭＳ Ｐゴシック" charset="-128"/>
                <a:cs typeface="ＭＳ Ｐゴシック" charset="-128"/>
              </a:rPr>
              <a:t>Supply shifts right</a:t>
            </a:r>
          </a:p>
        </p:txBody>
      </p:sp>
      <p:cxnSp>
        <p:nvCxnSpPr>
          <p:cNvPr id="8" name="Straight Arrow Connector 7">
            <a:extLst>
              <a:ext uri="{FF2B5EF4-FFF2-40B4-BE49-F238E27FC236}">
                <a16:creationId xmlns:a16="http://schemas.microsoft.com/office/drawing/2014/main" id="{A7B8E6EC-DE1F-1149-B504-ACBD1B508E97}"/>
              </a:ext>
            </a:extLst>
          </p:cNvPr>
          <p:cNvCxnSpPr>
            <a:cxnSpLocks/>
          </p:cNvCxnSpPr>
          <p:nvPr/>
        </p:nvCxnSpPr>
        <p:spPr>
          <a:xfrm flipH="1">
            <a:off x="2670774" y="2716211"/>
            <a:ext cx="633745" cy="0"/>
          </a:xfrm>
          <a:prstGeom prst="straightConnector1">
            <a:avLst/>
          </a:prstGeom>
          <a:ln w="60325">
            <a:solidFill>
              <a:srgbClr val="B24FC5"/>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9ACD304-7299-9840-BAE9-C4B2D3A3BBDC}"/>
              </a:ext>
            </a:extLst>
          </p:cNvPr>
          <p:cNvCxnSpPr>
            <a:cxnSpLocks/>
          </p:cNvCxnSpPr>
          <p:nvPr/>
        </p:nvCxnSpPr>
        <p:spPr>
          <a:xfrm>
            <a:off x="2814123" y="4108413"/>
            <a:ext cx="635250" cy="0"/>
          </a:xfrm>
          <a:prstGeom prst="straightConnector1">
            <a:avLst/>
          </a:prstGeom>
          <a:ln w="60325">
            <a:solidFill>
              <a:srgbClr val="B24FC5"/>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D01DACC-A4F6-9241-8329-0472A5446D55}"/>
              </a:ext>
            </a:extLst>
          </p:cNvPr>
          <p:cNvCxnSpPr>
            <a:cxnSpLocks/>
          </p:cNvCxnSpPr>
          <p:nvPr/>
        </p:nvCxnSpPr>
        <p:spPr>
          <a:xfrm>
            <a:off x="2814118" y="5490680"/>
            <a:ext cx="635255" cy="0"/>
          </a:xfrm>
          <a:prstGeom prst="straightConnector1">
            <a:avLst/>
          </a:prstGeom>
          <a:ln w="60325">
            <a:solidFill>
              <a:srgbClr val="B24FC5"/>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F3E1D33-6669-DF0B-E8E0-68D31D6EE76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13" name="Rectangle 2">
            <a:extLst>
              <a:ext uri="{FF2B5EF4-FFF2-40B4-BE49-F238E27FC236}">
                <a16:creationId xmlns:a16="http://schemas.microsoft.com/office/drawing/2014/main" id="{4B56AC3C-4619-8785-9056-FBE0921B9DC0}"/>
              </a:ext>
            </a:extLst>
          </p:cNvPr>
          <p:cNvSpPr>
            <a:spLocks noGrp="1" noChangeArrowheads="1"/>
          </p:cNvSpPr>
          <p:nvPr>
            <p:ph type="title"/>
          </p:nvPr>
        </p:nvSpPr>
        <p:spPr>
          <a:xfrm>
            <a:off x="0" y="160683"/>
            <a:ext cx="9144000" cy="1143000"/>
          </a:xfrm>
        </p:spPr>
        <p:txBody>
          <a:bodyPr/>
          <a:lstStyle/>
          <a:p>
            <a:pPr eaLnBrk="1" hangingPunct="1"/>
            <a:r>
              <a:rPr lang="en-US" sz="2800" b="1" dirty="0">
                <a:solidFill>
                  <a:srgbClr val="000000"/>
                </a:solidFill>
                <a:latin typeface="Avenir Black" panose="02000503020000020003" pitchFamily="2" charset="0"/>
                <a:ea typeface="ＭＳ Ｐゴシック" charset="-128"/>
                <a:cs typeface="ＭＳ Ｐゴシック" charset="-128"/>
              </a:rPr>
              <a:t>The Supply Curve for Chocolate Bars</a:t>
            </a:r>
          </a:p>
        </p:txBody>
      </p:sp>
      <p:sp>
        <p:nvSpPr>
          <p:cNvPr id="14" name="Rectangle 13">
            <a:extLst>
              <a:ext uri="{FF2B5EF4-FFF2-40B4-BE49-F238E27FC236}">
                <a16:creationId xmlns:a16="http://schemas.microsoft.com/office/drawing/2014/main" id="{9FBFFEE3-AC81-A495-F154-7D316B7CD56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5" name="Straight Connector 14">
            <a:extLst>
              <a:ext uri="{FF2B5EF4-FFF2-40B4-BE49-F238E27FC236}">
                <a16:creationId xmlns:a16="http://schemas.microsoft.com/office/drawing/2014/main" id="{0E19C3B1-7995-B452-980F-F14C11906A6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AAA5BF16-6B67-3900-DF46-CDFEB3AFE9DE}"/>
              </a:ext>
            </a:extLst>
          </p:cNvPr>
          <p:cNvSpPr/>
          <p:nvPr/>
        </p:nvSpPr>
        <p:spPr>
          <a:xfrm>
            <a:off x="4571998" y="3705505"/>
            <a:ext cx="1458973" cy="1095706"/>
          </a:xfrm>
          <a:prstGeom prst="rect">
            <a:avLst/>
          </a:prstGeom>
          <a:gradFill>
            <a:gsLst>
              <a:gs pos="0">
                <a:srgbClr val="FF8E4F"/>
              </a:gs>
              <a:gs pos="74000">
                <a:schemeClr val="bg1">
                  <a:lumMod val="85000"/>
                </a:schemeClr>
              </a:gs>
              <a:gs pos="83000">
                <a:schemeClr val="bg1">
                  <a:lumMod val="75000"/>
                </a:schemeClr>
              </a:gs>
              <a:gs pos="100000">
                <a:schemeClr val="bg1">
                  <a:lumMod val="6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Comic Sans MS" panose="030F0902030302020204" pitchFamily="66" charset="0"/>
              </a:rPr>
              <a:t>DAILY </a:t>
            </a:r>
          </a:p>
          <a:p>
            <a:pPr algn="ctr"/>
            <a:r>
              <a:rPr lang="en-US" sz="2400" b="1" dirty="0">
                <a:latin typeface="Comic Sans MS" panose="030F0902030302020204" pitchFamily="66" charset="0"/>
              </a:rPr>
              <a:t>DOUBLE</a:t>
            </a:r>
          </a:p>
        </p:txBody>
      </p:sp>
      <p:pic>
        <p:nvPicPr>
          <p:cNvPr id="19" name="Daily_Double">
            <a:hlinkClick r:id="" action="ppaction://media"/>
            <a:extLst>
              <a:ext uri="{FF2B5EF4-FFF2-40B4-BE49-F238E27FC236}">
                <a16:creationId xmlns:a16="http://schemas.microsoft.com/office/drawing/2014/main" id="{FA140B1D-8EB8-A377-13C5-345F1B8E90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07175" y="6045200"/>
            <a:ext cx="812800" cy="812800"/>
          </a:xfrm>
          <a:prstGeom prst="rect">
            <a:avLst/>
          </a:prstGeom>
        </p:spPr>
      </p:pic>
    </p:spTree>
    <p:extLst>
      <p:ext uri="{BB962C8B-B14F-4D97-AF65-F5344CB8AC3E}">
        <p14:creationId xmlns:p14="http://schemas.microsoft.com/office/powerpoint/2010/main" val="77919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fade">
                                      <p:cBhvr>
                                        <p:cTn id="7" dur="2000"/>
                                        <p:tgtEl>
                                          <p:spTgt spid="337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795">
                                            <p:txEl>
                                              <p:pRg st="2" end="2"/>
                                            </p:txEl>
                                          </p:spTgt>
                                        </p:tgtEl>
                                        <p:attrNameLst>
                                          <p:attrName>style.visibility</p:attrName>
                                        </p:attrNameLst>
                                      </p:cBhvr>
                                      <p:to>
                                        <p:strVal val="visible"/>
                                      </p:to>
                                    </p:set>
                                    <p:animEffect transition="in" filter="fade">
                                      <p:cBhvr>
                                        <p:cTn id="12" dur="2000"/>
                                        <p:tgtEl>
                                          <p:spTgt spid="3379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795">
                                            <p:txEl>
                                              <p:pRg st="3" end="3"/>
                                            </p:txEl>
                                          </p:spTgt>
                                        </p:tgtEl>
                                        <p:attrNameLst>
                                          <p:attrName>style.visibility</p:attrName>
                                        </p:attrNameLst>
                                      </p:cBhvr>
                                      <p:to>
                                        <p:strVal val="visible"/>
                                      </p:to>
                                    </p:set>
                                    <p:animEffect transition="in" filter="fade">
                                      <p:cBhvr>
                                        <p:cTn id="20" dur="2000"/>
                                        <p:tgtEl>
                                          <p:spTgt spid="3379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3795">
                                            <p:txEl>
                                              <p:pRg st="4" end="4"/>
                                            </p:txEl>
                                          </p:spTgt>
                                        </p:tgtEl>
                                        <p:attrNameLst>
                                          <p:attrName>style.visibility</p:attrName>
                                        </p:attrNameLst>
                                      </p:cBhvr>
                                      <p:to>
                                        <p:strVal val="visible"/>
                                      </p:to>
                                    </p:set>
                                    <p:animEffect transition="in" filter="fade">
                                      <p:cBhvr>
                                        <p:cTn id="25" dur="2000"/>
                                        <p:tgtEl>
                                          <p:spTgt spid="33795">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000"/>
                                        <p:tgtEl>
                                          <p:spTgt spid="18"/>
                                        </p:tgtEl>
                                      </p:cBhvr>
                                    </p:animEffect>
                                  </p:childTnLst>
                                </p:cTn>
                              </p:par>
                              <p:par>
                                <p:cTn id="34" presetID="1" presetClass="mediacall" presetSubtype="0" fill="hold" nodeType="withEffect">
                                  <p:stCondLst>
                                    <p:cond delay="0"/>
                                  </p:stCondLst>
                                  <p:childTnLst>
                                    <p:cmd type="call" cmd="playFrom(0.0)">
                                      <p:cBhvr>
                                        <p:cTn id="35" dur="2269" fill="hold"/>
                                        <p:tgtEl>
                                          <p:spTgt spid="19"/>
                                        </p:tgtEl>
                                      </p:cBhvr>
                                    </p:cmd>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8"/>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3795">
                                            <p:txEl>
                                              <p:pRg st="5" end="5"/>
                                            </p:txEl>
                                          </p:spTgt>
                                        </p:tgtEl>
                                        <p:attrNameLst>
                                          <p:attrName>style.visibility</p:attrName>
                                        </p:attrNameLst>
                                      </p:cBhvr>
                                      <p:to>
                                        <p:strVal val="visible"/>
                                      </p:to>
                                    </p:set>
                                    <p:animEffect transition="in" filter="fade">
                                      <p:cBhvr>
                                        <p:cTn id="44" dur="2000"/>
                                        <p:tgtEl>
                                          <p:spTgt spid="3379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3795">
                                            <p:txEl>
                                              <p:pRg st="6" end="6"/>
                                            </p:txEl>
                                          </p:spTgt>
                                        </p:tgtEl>
                                        <p:attrNameLst>
                                          <p:attrName>style.visibility</p:attrName>
                                        </p:attrNameLst>
                                      </p:cBhvr>
                                      <p:to>
                                        <p:strVal val="visible"/>
                                      </p:to>
                                    </p:set>
                                    <p:animEffect transition="in" filter="fade">
                                      <p:cBhvr>
                                        <p:cTn id="49" dur="2000"/>
                                        <p:tgtEl>
                                          <p:spTgt spid="33795">
                                            <p:txEl>
                                              <p:pRg st="6" end="6"/>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061">
                <p:cTn id="53" fill="hold" display="0">
                  <p:stCondLst>
                    <p:cond delay="indefinite"/>
                  </p:stCondLst>
                  <p:endCondLst>
                    <p:cond evt="onStopAudio" delay="0">
                      <p:tgtEl>
                        <p:sldTgt/>
                      </p:tgtEl>
                    </p:cond>
                    <p:cond evt="onNext" delay="0">
                      <p:tgtEl>
                        <p:sldTgt/>
                      </p:tgtEl>
                    </p:cond>
                  </p:endCondLst>
                </p:cTn>
                <p:tgtEl>
                  <p:spTgt spid="19"/>
                </p:tgtEl>
              </p:cMediaNode>
            </p:audio>
          </p:childTnLst>
        </p:cTn>
      </p:par>
    </p:tnLst>
    <p:bldLst>
      <p:bldP spid="18" grpId="0" animBg="1"/>
      <p:bldP spid="18"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12-Point Star 44">
            <a:extLst>
              <a:ext uri="{FF2B5EF4-FFF2-40B4-BE49-F238E27FC236}">
                <a16:creationId xmlns:a16="http://schemas.microsoft.com/office/drawing/2014/main" id="{5DAD4F3F-BFFB-B048-9FE7-C81AA90B1B0F}"/>
              </a:ext>
            </a:extLst>
          </p:cNvPr>
          <p:cNvSpPr/>
          <p:nvPr/>
        </p:nvSpPr>
        <p:spPr>
          <a:xfrm>
            <a:off x="3142200" y="2046026"/>
            <a:ext cx="2040126" cy="2040126"/>
          </a:xfrm>
          <a:prstGeom prst="star12">
            <a:avLst/>
          </a:prstGeom>
          <a:solidFill>
            <a:srgbClr val="F8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623592" y="80432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70651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5211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9178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698500" y="198396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912644" y="237272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745425" y="1675249"/>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Scarcity</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Individuals Maximize Happiness</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Maximize Profits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567909" y="2540653"/>
            <a:ext cx="2977827" cy="317523"/>
          </a:xfrm>
          <a:prstGeom prst="rect">
            <a:avLst/>
          </a:prstGeom>
          <a:noFill/>
        </p:spPr>
        <p:txBody>
          <a:bodyPr wrap="square" rtlCol="0">
            <a:spAutoFit/>
          </a:bodyPr>
          <a:lstStyle/>
          <a:p>
            <a:pPr marL="0" marR="0" lvl="0" indent="0" algn="l"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5084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9051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16" name="Rectangle 15">
            <a:extLst>
              <a:ext uri="{FF2B5EF4-FFF2-40B4-BE49-F238E27FC236}">
                <a16:creationId xmlns:a16="http://schemas.microsoft.com/office/drawing/2014/main" id="{9CD925CD-0E59-934E-9442-9C9C5E9BA644}"/>
              </a:ext>
            </a:extLst>
          </p:cNvPr>
          <p:cNvSpPr/>
          <p:nvPr/>
        </p:nvSpPr>
        <p:spPr>
          <a:xfrm>
            <a:off x="4805550" y="1979424"/>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4483101" y="250805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Market</a:t>
            </a:r>
            <a:r>
              <a:rPr kumimoji="0" lang="en-US" sz="1200"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 Price signals (the invisible hand)</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6087388" y="2374543"/>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4852475" y="1681599"/>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Production Possibilities Curve</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Demand</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Supply</a:t>
            </a:r>
          </a:p>
        </p:txBody>
      </p:sp>
      <p:cxnSp>
        <p:nvCxnSpPr>
          <p:cNvPr id="21" name="Straight Arrow Connector 20">
            <a:extLst>
              <a:ext uri="{FF2B5EF4-FFF2-40B4-BE49-F238E27FC236}">
                <a16:creationId xmlns:a16="http://schemas.microsoft.com/office/drawing/2014/main" id="{0F06CCE4-D38C-7044-8E91-9A25FCDE9743}"/>
              </a:ext>
            </a:extLst>
          </p:cNvPr>
          <p:cNvCxnSpPr/>
          <p:nvPr/>
        </p:nvCxnSpPr>
        <p:spPr>
          <a:xfrm>
            <a:off x="1866900" y="187608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AB89449-ABD6-6F44-9916-3BEC416992CE}"/>
              </a:ext>
            </a:extLst>
          </p:cNvPr>
          <p:cNvCxnSpPr/>
          <p:nvPr/>
        </p:nvCxnSpPr>
        <p:spPr>
          <a:xfrm>
            <a:off x="3460750" y="211096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81E8232-D93F-9147-8BE7-B4094A498BF7}"/>
              </a:ext>
            </a:extLst>
          </p:cNvPr>
          <p:cNvCxnSpPr/>
          <p:nvPr/>
        </p:nvCxnSpPr>
        <p:spPr>
          <a:xfrm>
            <a:off x="2844800" y="2372729"/>
            <a:ext cx="19607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sp>
        <p:nvSpPr>
          <p:cNvPr id="32" name="TextBox 31">
            <a:extLst>
              <a:ext uri="{FF2B5EF4-FFF2-40B4-BE49-F238E27FC236}">
                <a16:creationId xmlns:a16="http://schemas.microsoft.com/office/drawing/2014/main" id="{0F09F986-E116-324D-B948-365E22678765}"/>
              </a:ext>
            </a:extLst>
          </p:cNvPr>
          <p:cNvSpPr txBox="1"/>
          <p:nvPr/>
        </p:nvSpPr>
        <p:spPr>
          <a:xfrm>
            <a:off x="4239213" y="2819795"/>
            <a:ext cx="1958387" cy="1701620"/>
          </a:xfrm>
          <a:prstGeom prst="rect">
            <a:avLst/>
          </a:prstGeom>
          <a:noFill/>
        </p:spPr>
        <p:txBody>
          <a:bodyPr wrap="square" rtlCol="0">
            <a:spAutoFit/>
          </a:bodyPr>
          <a:lstStyle/>
          <a:p>
            <a:pPr defTabSz="457200" fontAlgn="auto">
              <a:lnSpc>
                <a:spcPts val="1540"/>
              </a:lnSpc>
              <a:spcBef>
                <a:spcPts val="300"/>
              </a:spcBef>
              <a:spcAft>
                <a:spcPts val="0"/>
              </a:spcAft>
            </a:pPr>
            <a:r>
              <a:rPr lang="en-US" sz="1100" dirty="0">
                <a:solidFill>
                  <a:srgbClr val="492817"/>
                </a:solidFill>
                <a:latin typeface="Avenir Book" panose="02000503020000020003" pitchFamily="2" charset="0"/>
                <a:ea typeface=""/>
                <a:cs typeface=""/>
              </a:rPr>
              <a:t>Determinants of Demand</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Income</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Preference</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Number of Buyers</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Availability/Convenience</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Prices of Substitutes and Complements</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Future Expectations</a:t>
            </a:r>
          </a:p>
        </p:txBody>
      </p:sp>
      <p:sp>
        <p:nvSpPr>
          <p:cNvPr id="33" name="TextBox 32">
            <a:extLst>
              <a:ext uri="{FF2B5EF4-FFF2-40B4-BE49-F238E27FC236}">
                <a16:creationId xmlns:a16="http://schemas.microsoft.com/office/drawing/2014/main" id="{32A19210-41CD-AC4D-B07E-613700E0B2C3}"/>
              </a:ext>
            </a:extLst>
          </p:cNvPr>
          <p:cNvSpPr txBox="1"/>
          <p:nvPr/>
        </p:nvSpPr>
        <p:spPr>
          <a:xfrm>
            <a:off x="6352688" y="2819795"/>
            <a:ext cx="2238862" cy="1714444"/>
          </a:xfrm>
          <a:prstGeom prst="rect">
            <a:avLst/>
          </a:prstGeom>
          <a:noFill/>
        </p:spPr>
        <p:txBody>
          <a:bodyPr wrap="square" rtlCol="0">
            <a:spAutoFit/>
          </a:bodyPr>
          <a:lstStyle/>
          <a:p>
            <a:pPr defTabSz="457200" fontAlgn="auto">
              <a:lnSpc>
                <a:spcPts val="1540"/>
              </a:lnSpc>
              <a:spcBef>
                <a:spcPts val="300"/>
              </a:spcBef>
              <a:spcAft>
                <a:spcPts val="0"/>
              </a:spcAft>
            </a:pPr>
            <a:r>
              <a:rPr lang="en-US" sz="1100" dirty="0">
                <a:solidFill>
                  <a:srgbClr val="492817"/>
                </a:solidFill>
                <a:latin typeface="Avenir Book" panose="02000503020000020003" pitchFamily="2" charset="0"/>
                <a:ea typeface=""/>
                <a:cs typeface=""/>
              </a:rPr>
              <a:t>Determinants of Supply</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Cost of Inputs</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Number of Firms</a:t>
            </a:r>
          </a:p>
          <a:p>
            <a:pPr marL="228600" indent="-228600" defTabSz="457200" fontAlgn="auto">
              <a:lnSpc>
                <a:spcPts val="1540"/>
              </a:lnSpc>
              <a:spcBef>
                <a:spcPts val="100"/>
              </a:spcBef>
              <a:spcAft>
                <a:spcPts val="0"/>
              </a:spcAft>
              <a:buFont typeface="+mj-lt"/>
              <a:buAutoNum type="arabicPeriod"/>
            </a:pPr>
            <a:r>
              <a:rPr lang="en-US" sz="1100" dirty="0">
                <a:solidFill>
                  <a:prstClr val="black"/>
                </a:solidFill>
                <a:latin typeface="Avenir Book" panose="02000503020000020003" pitchFamily="2" charset="0"/>
                <a:ea typeface=""/>
                <a:cs typeface=""/>
              </a:rPr>
              <a:t>Taxes, Subsidies, and </a:t>
            </a:r>
          </a:p>
          <a:p>
            <a:pPr marL="190500" defTabSz="457200" fontAlgn="auto">
              <a:lnSpc>
                <a:spcPts val="1540"/>
              </a:lnSpc>
              <a:spcBef>
                <a:spcPts val="100"/>
              </a:spcBef>
              <a:spcAft>
                <a:spcPts val="0"/>
              </a:spcAft>
            </a:pPr>
            <a:r>
              <a:rPr lang="en-US" sz="1100" dirty="0">
                <a:solidFill>
                  <a:prstClr val="black"/>
                </a:solidFill>
                <a:latin typeface="Avenir Book" panose="02000503020000020003" pitchFamily="2" charset="0"/>
                <a:ea typeface=""/>
                <a:cs typeface=""/>
              </a:rPr>
              <a:t> Regulations</a:t>
            </a:r>
          </a:p>
          <a:p>
            <a:pPr marL="228600" indent="-228600" defTabSz="457200" fontAlgn="auto">
              <a:lnSpc>
                <a:spcPts val="1540"/>
              </a:lnSpc>
              <a:spcBef>
                <a:spcPts val="100"/>
              </a:spcBef>
              <a:spcAft>
                <a:spcPts val="0"/>
              </a:spcAft>
              <a:buFont typeface="+mj-lt"/>
              <a:buAutoNum type="arabicPeriod" startAt="4"/>
            </a:pPr>
            <a:r>
              <a:rPr lang="en-US" sz="1100" dirty="0">
                <a:solidFill>
                  <a:prstClr val="black"/>
                </a:solidFill>
                <a:latin typeface="Avenir Book" panose="02000503020000020003" pitchFamily="2" charset="0"/>
                <a:ea typeface=""/>
                <a:cs typeface=""/>
              </a:rPr>
              <a:t>Prices of Related Goods</a:t>
            </a:r>
          </a:p>
          <a:p>
            <a:pPr marL="228600" indent="-228600" defTabSz="457200" fontAlgn="auto">
              <a:lnSpc>
                <a:spcPts val="1540"/>
              </a:lnSpc>
              <a:spcBef>
                <a:spcPts val="100"/>
              </a:spcBef>
              <a:spcAft>
                <a:spcPts val="0"/>
              </a:spcAft>
              <a:buFont typeface="+mj-lt"/>
              <a:buAutoNum type="arabicPeriod" startAt="4"/>
            </a:pPr>
            <a:r>
              <a:rPr lang="en-US" sz="1100" dirty="0">
                <a:solidFill>
                  <a:prstClr val="black"/>
                </a:solidFill>
                <a:latin typeface="Avenir Book" panose="02000503020000020003" pitchFamily="2" charset="0"/>
                <a:ea typeface=""/>
                <a:cs typeface=""/>
              </a:rPr>
              <a:t>Changes in Technology</a:t>
            </a:r>
          </a:p>
          <a:p>
            <a:pPr marL="228600" indent="-228600" defTabSz="457200" fontAlgn="auto">
              <a:lnSpc>
                <a:spcPts val="1540"/>
              </a:lnSpc>
              <a:spcBef>
                <a:spcPts val="100"/>
              </a:spcBef>
              <a:spcAft>
                <a:spcPts val="0"/>
              </a:spcAft>
              <a:buFont typeface="+mj-lt"/>
              <a:buAutoNum type="arabicPeriod" startAt="4"/>
            </a:pPr>
            <a:r>
              <a:rPr lang="en-US" sz="1100" dirty="0">
                <a:solidFill>
                  <a:prstClr val="black"/>
                </a:solidFill>
                <a:latin typeface="Avenir Book" panose="02000503020000020003" pitchFamily="2" charset="0"/>
                <a:ea typeface=""/>
                <a:cs typeface=""/>
              </a:rPr>
              <a:t>Future Expectations</a:t>
            </a:r>
          </a:p>
        </p:txBody>
      </p:sp>
      <p:pic>
        <p:nvPicPr>
          <p:cNvPr id="64" name="Picture 63" descr="Text, whiteboard&#10;&#10;Description automatically generated">
            <a:extLst>
              <a:ext uri="{FF2B5EF4-FFF2-40B4-BE49-F238E27FC236}">
                <a16:creationId xmlns:a16="http://schemas.microsoft.com/office/drawing/2014/main" id="{6945F25D-7F2E-DAF9-1786-3BF250C9B8AA}"/>
              </a:ext>
            </a:extLst>
          </p:cNvPr>
          <p:cNvPicPr>
            <a:picLocks noChangeAspect="1"/>
          </p:cNvPicPr>
          <p:nvPr/>
        </p:nvPicPr>
        <p:blipFill>
          <a:blip r:embed="rId3"/>
          <a:stretch>
            <a:fillRect/>
          </a:stretch>
        </p:blipFill>
        <p:spPr>
          <a:xfrm>
            <a:off x="4110925" y="4596001"/>
            <a:ext cx="4129561" cy="1943019"/>
          </a:xfrm>
          <a:prstGeom prst="rect">
            <a:avLst/>
          </a:prstGeom>
        </p:spPr>
      </p:pic>
      <p:pic>
        <p:nvPicPr>
          <p:cNvPr id="65" name="Picture 64" descr="A person with a mustache&#10;&#10;Description automatically generated with low confidence">
            <a:extLst>
              <a:ext uri="{FF2B5EF4-FFF2-40B4-BE49-F238E27FC236}">
                <a16:creationId xmlns:a16="http://schemas.microsoft.com/office/drawing/2014/main" id="{D42607B8-8CE6-B624-47F1-AC46BA6B41BF}"/>
              </a:ext>
            </a:extLst>
          </p:cNvPr>
          <p:cNvPicPr>
            <a:picLocks noChangeAspect="1"/>
          </p:cNvPicPr>
          <p:nvPr/>
        </p:nvPicPr>
        <p:blipFill>
          <a:blip r:embed="rId4"/>
          <a:stretch>
            <a:fillRect/>
          </a:stretch>
        </p:blipFill>
        <p:spPr>
          <a:xfrm>
            <a:off x="7782101" y="5569814"/>
            <a:ext cx="612164" cy="714191"/>
          </a:xfrm>
          <a:prstGeom prst="rect">
            <a:avLst/>
          </a:prstGeom>
        </p:spPr>
      </p:pic>
      <p:pic>
        <p:nvPicPr>
          <p:cNvPr id="66" name="Picture 65" descr="A sculpture of a person&#10;&#10;Description automatically generated with low confidence">
            <a:extLst>
              <a:ext uri="{FF2B5EF4-FFF2-40B4-BE49-F238E27FC236}">
                <a16:creationId xmlns:a16="http://schemas.microsoft.com/office/drawing/2014/main" id="{F4FF85CE-3C7E-5A7F-15E4-78E00096F64A}"/>
              </a:ext>
            </a:extLst>
          </p:cNvPr>
          <p:cNvPicPr>
            <a:picLocks noChangeAspect="1"/>
          </p:cNvPicPr>
          <p:nvPr/>
        </p:nvPicPr>
        <p:blipFill>
          <a:blip r:embed="rId5"/>
          <a:stretch>
            <a:fillRect/>
          </a:stretch>
        </p:blipFill>
        <p:spPr>
          <a:xfrm>
            <a:off x="4186077" y="5486754"/>
            <a:ext cx="594047" cy="831666"/>
          </a:xfrm>
          <a:prstGeom prst="rect">
            <a:avLst/>
          </a:prstGeom>
        </p:spPr>
      </p:pic>
      <p:sp>
        <p:nvSpPr>
          <p:cNvPr id="67" name="TextBox 66">
            <a:extLst>
              <a:ext uri="{FF2B5EF4-FFF2-40B4-BE49-F238E27FC236}">
                <a16:creationId xmlns:a16="http://schemas.microsoft.com/office/drawing/2014/main" id="{0C0CD8EC-9B42-B3BA-B69E-351DB0613258}"/>
              </a:ext>
            </a:extLst>
          </p:cNvPr>
          <p:cNvSpPr txBox="1"/>
          <p:nvPr/>
        </p:nvSpPr>
        <p:spPr>
          <a:xfrm>
            <a:off x="4568298" y="4678608"/>
            <a:ext cx="1658827" cy="278153"/>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p:txBody>
      </p:sp>
      <p:sp>
        <p:nvSpPr>
          <p:cNvPr id="68" name="TextBox 67">
            <a:extLst>
              <a:ext uri="{FF2B5EF4-FFF2-40B4-BE49-F238E27FC236}">
                <a16:creationId xmlns:a16="http://schemas.microsoft.com/office/drawing/2014/main" id="{40FDC532-4801-F217-EF19-141AE44472E3}"/>
              </a:ext>
            </a:extLst>
          </p:cNvPr>
          <p:cNvSpPr txBox="1"/>
          <p:nvPr/>
        </p:nvSpPr>
        <p:spPr>
          <a:xfrm>
            <a:off x="6287282" y="4677324"/>
            <a:ext cx="1658827" cy="27815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p:txBody>
      </p:sp>
      <p:sp>
        <p:nvSpPr>
          <p:cNvPr id="2" name="Rectangle 1">
            <a:extLst>
              <a:ext uri="{FF2B5EF4-FFF2-40B4-BE49-F238E27FC236}">
                <a16:creationId xmlns:a16="http://schemas.microsoft.com/office/drawing/2014/main" id="{5E9EBCA4-55BF-C7CA-11F1-4D0A3FF5E74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59A00611-83F6-2139-213F-8200F6C98D2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4" name="Straight Connector 3">
            <a:extLst>
              <a:ext uri="{FF2B5EF4-FFF2-40B4-BE49-F238E27FC236}">
                <a16:creationId xmlns:a16="http://schemas.microsoft.com/office/drawing/2014/main" id="{28241815-38B1-9FC8-EE96-D323E311A58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17">
            <a:extLst>
              <a:ext uri="{FF2B5EF4-FFF2-40B4-BE49-F238E27FC236}">
                <a16:creationId xmlns:a16="http://schemas.microsoft.com/office/drawing/2014/main" id="{3976E4CC-6C84-98A0-8583-06656B9F3F1E}"/>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18856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04B3A9-BE13-224B-8F25-2E90CB548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0255" y="3246120"/>
            <a:ext cx="1576250" cy="2338308"/>
          </a:xfrm>
          <a:prstGeom prst="rect">
            <a:avLst/>
          </a:prstGeom>
        </p:spPr>
      </p:pic>
      <p:sp>
        <p:nvSpPr>
          <p:cNvPr id="3" name="Rectangle 2">
            <a:extLst>
              <a:ext uri="{FF2B5EF4-FFF2-40B4-BE49-F238E27FC236}">
                <a16:creationId xmlns:a16="http://schemas.microsoft.com/office/drawing/2014/main" id="{324CD255-4BC4-0246-4538-F24C36AA1B4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5" name="Picture 4" descr="A close-up of a graph&#10;&#10;Description automatically generated">
            <a:extLst>
              <a:ext uri="{FF2B5EF4-FFF2-40B4-BE49-F238E27FC236}">
                <a16:creationId xmlns:a16="http://schemas.microsoft.com/office/drawing/2014/main" id="{D649D19D-3F11-E879-5AC7-3268E59DDBA9}"/>
              </a:ext>
            </a:extLst>
          </p:cNvPr>
          <p:cNvPicPr>
            <a:picLocks noChangeAspect="1"/>
          </p:cNvPicPr>
          <p:nvPr/>
        </p:nvPicPr>
        <p:blipFill rotWithShape="1">
          <a:blip r:embed="rId4">
            <a:extLst>
              <a:ext uri="{28A0092B-C50C-407E-A947-70E740481C1C}">
                <a14:useLocalDpi xmlns:a14="http://schemas.microsoft.com/office/drawing/2010/main" val="0"/>
              </a:ext>
            </a:extLst>
          </a:blip>
          <a:srcRect l="4435" t="2993" r="4435" b="27461"/>
          <a:stretch/>
        </p:blipFill>
        <p:spPr>
          <a:xfrm>
            <a:off x="2145287" y="1465605"/>
            <a:ext cx="4853421" cy="4793331"/>
          </a:xfrm>
          <a:prstGeom prst="rect">
            <a:avLst/>
          </a:prstGeom>
        </p:spPr>
      </p:pic>
      <p:sp>
        <p:nvSpPr>
          <p:cNvPr id="6" name="TextBox 5">
            <a:extLst>
              <a:ext uri="{FF2B5EF4-FFF2-40B4-BE49-F238E27FC236}">
                <a16:creationId xmlns:a16="http://schemas.microsoft.com/office/drawing/2014/main" id="{5571D8B2-2BAB-CEEC-8D01-A7F122BBB190}"/>
              </a:ext>
            </a:extLst>
          </p:cNvPr>
          <p:cNvSpPr txBox="1"/>
          <p:nvPr/>
        </p:nvSpPr>
        <p:spPr>
          <a:xfrm>
            <a:off x="0" y="656555"/>
            <a:ext cx="9144000" cy="646331"/>
          </a:xfrm>
          <a:prstGeom prst="rect">
            <a:avLst/>
          </a:prstGeom>
          <a:noFill/>
        </p:spPr>
        <p:txBody>
          <a:bodyPr wrap="square" rtlCol="0">
            <a:spAutoFit/>
          </a:bodyPr>
          <a:lstStyle/>
          <a:p>
            <a:pPr algn="ctr"/>
            <a:r>
              <a:rPr lang="en-US" sz="3600" b="1" dirty="0">
                <a:solidFill>
                  <a:srgbClr val="FFFFFF"/>
                </a:solidFill>
                <a:latin typeface="Avenir Book" panose="02000503020000020003" pitchFamily="2" charset="0"/>
                <a:ea typeface="Avenir Medium" charset="0"/>
                <a:cs typeface="Avenir Medium" charset="0"/>
              </a:rPr>
              <a:t>VOTE Market Change Guide Instructions</a:t>
            </a:r>
          </a:p>
        </p:txBody>
      </p:sp>
      <p:sp>
        <p:nvSpPr>
          <p:cNvPr id="2" name="Rectangle 1">
            <a:extLst>
              <a:ext uri="{FF2B5EF4-FFF2-40B4-BE49-F238E27FC236}">
                <a16:creationId xmlns:a16="http://schemas.microsoft.com/office/drawing/2014/main" id="{86D371C8-5680-7640-797C-55583A7A301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Market Change Guide Instructions</a:t>
            </a:r>
          </a:p>
        </p:txBody>
      </p:sp>
      <p:cxnSp>
        <p:nvCxnSpPr>
          <p:cNvPr id="7" name="Straight Connector 6">
            <a:extLst>
              <a:ext uri="{FF2B5EF4-FFF2-40B4-BE49-F238E27FC236}">
                <a16:creationId xmlns:a16="http://schemas.microsoft.com/office/drawing/2014/main" id="{FE390771-A493-1C5F-F756-3816283411A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2298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04B3A9-BE13-224B-8F25-2E90CB548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0255" y="3246120"/>
            <a:ext cx="1576250" cy="2338308"/>
          </a:xfrm>
          <a:prstGeom prst="rect">
            <a:avLst/>
          </a:prstGeom>
        </p:spPr>
      </p:pic>
      <p:sp>
        <p:nvSpPr>
          <p:cNvPr id="3" name="Rectangle 2">
            <a:extLst>
              <a:ext uri="{FF2B5EF4-FFF2-40B4-BE49-F238E27FC236}">
                <a16:creationId xmlns:a16="http://schemas.microsoft.com/office/drawing/2014/main" id="{324CD255-4BC4-0246-4538-F24C36AA1B4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12" name="Picture 11" descr="A close-up of a paper&#10;&#10;Description automatically generated">
            <a:extLst>
              <a:ext uri="{FF2B5EF4-FFF2-40B4-BE49-F238E27FC236}">
                <a16:creationId xmlns:a16="http://schemas.microsoft.com/office/drawing/2014/main" id="{FFD1EA00-31F1-B843-D2C0-7FD208E58CB0}"/>
              </a:ext>
            </a:extLst>
          </p:cNvPr>
          <p:cNvPicPr>
            <a:picLocks noChangeAspect="1"/>
          </p:cNvPicPr>
          <p:nvPr/>
        </p:nvPicPr>
        <p:blipFill rotWithShape="1">
          <a:blip r:embed="rId4">
            <a:extLst>
              <a:ext uri="{28A0092B-C50C-407E-A947-70E740481C1C}">
                <a14:useLocalDpi xmlns:a14="http://schemas.microsoft.com/office/drawing/2010/main" val="0"/>
              </a:ext>
            </a:extLst>
          </a:blip>
          <a:srcRect l="7870" t="3854" r="8194" b="6831"/>
          <a:stretch/>
        </p:blipFill>
        <p:spPr>
          <a:xfrm>
            <a:off x="2427889" y="581308"/>
            <a:ext cx="4288221" cy="5905199"/>
          </a:xfrm>
          <a:prstGeom prst="rect">
            <a:avLst/>
          </a:prstGeom>
        </p:spPr>
      </p:pic>
      <p:sp>
        <p:nvSpPr>
          <p:cNvPr id="2" name="Rectangle 1">
            <a:extLst>
              <a:ext uri="{FF2B5EF4-FFF2-40B4-BE49-F238E27FC236}">
                <a16:creationId xmlns:a16="http://schemas.microsoft.com/office/drawing/2014/main" id="{137BF548-A5C0-BA27-D700-8FA03D0FEBA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Market Change Guide Instructions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C00605AD-C87D-8E5F-52E3-063135B3373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0837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5170C8-578D-2F48-C71C-289E62D7188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
        <p:nvSpPr>
          <p:cNvPr id="5" name="TextBox 4">
            <a:extLst>
              <a:ext uri="{FF2B5EF4-FFF2-40B4-BE49-F238E27FC236}">
                <a16:creationId xmlns:a16="http://schemas.microsoft.com/office/drawing/2014/main" id="{A036AD77-ACC7-F991-38E8-0B5378C85B42}"/>
              </a:ext>
            </a:extLst>
          </p:cNvPr>
          <p:cNvSpPr txBox="1"/>
          <p:nvPr/>
        </p:nvSpPr>
        <p:spPr>
          <a:xfrm>
            <a:off x="-3" y="403360"/>
            <a:ext cx="9144000" cy="646331"/>
          </a:xfrm>
          <a:prstGeom prst="rect">
            <a:avLst/>
          </a:prstGeom>
          <a:noFill/>
        </p:spPr>
        <p:txBody>
          <a:bodyPr wrap="square" rtlCol="0">
            <a:spAutoFit/>
          </a:bodyPr>
          <a:lstStyle/>
          <a:p>
            <a:pPr algn="ctr"/>
            <a:r>
              <a:rPr lang="en-US" sz="3600" dirty="0">
                <a:solidFill>
                  <a:srgbClr val="FFFFFF"/>
                </a:solidFill>
                <a:latin typeface="Avenir Book" panose="02000503020000020003" pitchFamily="2" charset="0"/>
                <a:ea typeface="Avenir Medium" charset="0"/>
                <a:cs typeface="Avenir Medium" charset="0"/>
              </a:rPr>
              <a:t>Exercise 1: VOTE </a:t>
            </a:r>
            <a:r>
              <a:rPr lang="en-US" sz="3600" b="1" dirty="0">
                <a:solidFill>
                  <a:srgbClr val="FFFFFF"/>
                </a:solidFill>
                <a:latin typeface="Avenir Book" panose="02000503020000020003" pitchFamily="2" charset="0"/>
                <a:ea typeface="Avenir Medium" charset="0"/>
                <a:cs typeface="Avenir Medium" charset="0"/>
              </a:rPr>
              <a:t>Market Change Guide</a:t>
            </a:r>
          </a:p>
        </p:txBody>
      </p:sp>
      <p:sp>
        <p:nvSpPr>
          <p:cNvPr id="7" name="Rectangle 6">
            <a:extLst>
              <a:ext uri="{FF2B5EF4-FFF2-40B4-BE49-F238E27FC236}">
                <a16:creationId xmlns:a16="http://schemas.microsoft.com/office/drawing/2014/main" id="{7E9526B6-3AD7-AE08-4556-3B867BEAE77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5.1: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Market Change Guide</a:t>
            </a:r>
          </a:p>
        </p:txBody>
      </p:sp>
      <p:cxnSp>
        <p:nvCxnSpPr>
          <p:cNvPr id="11" name="Straight Connector 10">
            <a:extLst>
              <a:ext uri="{FF2B5EF4-FFF2-40B4-BE49-F238E27FC236}">
                <a16:creationId xmlns:a16="http://schemas.microsoft.com/office/drawing/2014/main" id="{9DC53B8C-D6A9-9FAB-AA75-2773E8D4A85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descr="A newspaper article with a graph and text&#10;&#10;Description automatically generated with medium confidence">
            <a:extLst>
              <a:ext uri="{FF2B5EF4-FFF2-40B4-BE49-F238E27FC236}">
                <a16:creationId xmlns:a16="http://schemas.microsoft.com/office/drawing/2014/main" id="{E17742B5-BB89-C32E-81D9-CFE93EE3E5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480" y="1156858"/>
            <a:ext cx="5187950" cy="5325871"/>
          </a:xfrm>
          <a:prstGeom prst="rect">
            <a:avLst/>
          </a:prstGeom>
        </p:spPr>
      </p:pic>
      <p:sp>
        <p:nvSpPr>
          <p:cNvPr id="9" name="Rectangle 8">
            <a:extLst>
              <a:ext uri="{FF2B5EF4-FFF2-40B4-BE49-F238E27FC236}">
                <a16:creationId xmlns:a16="http://schemas.microsoft.com/office/drawing/2014/main" id="{A931D327-546C-FB40-A2A7-9909BB58E832}"/>
              </a:ext>
            </a:extLst>
          </p:cNvPr>
          <p:cNvSpPr/>
          <p:nvPr/>
        </p:nvSpPr>
        <p:spPr>
          <a:xfrm>
            <a:off x="4945714" y="4852490"/>
            <a:ext cx="938398" cy="246221"/>
          </a:xfrm>
          <a:prstGeom prst="rect">
            <a:avLst/>
          </a:prstGeom>
          <a:solidFill>
            <a:srgbClr val="FDFAF8"/>
          </a:solidFill>
        </p:spPr>
        <p:txBody>
          <a:bodyPr wrap="none">
            <a:spAutoFit/>
          </a:bodyPr>
          <a:lstStyle/>
          <a:p>
            <a:pPr marL="7938" lvl="1"/>
            <a:r>
              <a:rPr lang="en-US" sz="1000" dirty="0">
                <a:solidFill>
                  <a:srgbClr val="B24FC5"/>
                </a:solidFill>
                <a:latin typeface="Avenir Book" panose="02000503020000020003" pitchFamily="2" charset="0"/>
                <a:ea typeface="Avenir Medium" charset="0"/>
                <a:cs typeface="Avenir Medium" charset="0"/>
              </a:rPr>
              <a:t>Soda Market</a:t>
            </a:r>
          </a:p>
        </p:txBody>
      </p:sp>
      <p:pic>
        <p:nvPicPr>
          <p:cNvPr id="12" name="Picture 11">
            <a:extLst>
              <a:ext uri="{FF2B5EF4-FFF2-40B4-BE49-F238E27FC236}">
                <a16:creationId xmlns:a16="http://schemas.microsoft.com/office/drawing/2014/main" id="{C6E01C36-E194-E6BE-4B35-A27FB86710D1}"/>
              </a:ext>
            </a:extLst>
          </p:cNvPr>
          <p:cNvPicPr>
            <a:picLocks noChangeAspect="1"/>
          </p:cNvPicPr>
          <p:nvPr/>
        </p:nvPicPr>
        <p:blipFill>
          <a:blip r:embed="rId4"/>
          <a:stretch>
            <a:fillRect/>
          </a:stretch>
        </p:blipFill>
        <p:spPr>
          <a:xfrm>
            <a:off x="3873221" y="5174927"/>
            <a:ext cx="511921" cy="823829"/>
          </a:xfrm>
          <a:prstGeom prst="rect">
            <a:avLst/>
          </a:prstGeom>
        </p:spPr>
      </p:pic>
    </p:spTree>
    <p:extLst>
      <p:ext uri="{BB962C8B-B14F-4D97-AF65-F5344CB8AC3E}">
        <p14:creationId xmlns:p14="http://schemas.microsoft.com/office/powerpoint/2010/main" val="382577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1D7993B9-30EA-5164-911F-CC1F6F26EABE}"/>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07E1E0CF-3B2E-51C0-8876-7314AC6FE289}"/>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Search for the Relevant Factor</a:t>
            </a:r>
          </a:p>
        </p:txBody>
      </p:sp>
      <p:pic>
        <p:nvPicPr>
          <p:cNvPr id="13" name="Picture 12">
            <a:extLst>
              <a:ext uri="{FF2B5EF4-FFF2-40B4-BE49-F238E27FC236}">
                <a16:creationId xmlns:a16="http://schemas.microsoft.com/office/drawing/2014/main" id="{F39AF8FE-44C3-01CD-12F3-2809D0501497}"/>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A7A7889F-0C0A-2C9E-25C1-80203E2AA36A}"/>
              </a:ext>
            </a:extLst>
          </p:cNvPr>
          <p:cNvSpPr txBox="1"/>
          <p:nvPr/>
        </p:nvSpPr>
        <p:spPr>
          <a:xfrm>
            <a:off x="197485" y="1866280"/>
            <a:ext cx="8749030" cy="4154984"/>
          </a:xfrm>
          <a:prstGeom prst="rect">
            <a:avLst/>
          </a:prstGeom>
          <a:noFill/>
        </p:spPr>
        <p:txBody>
          <a:bodyPr wrap="square">
            <a:spAutoFit/>
          </a:bodyPr>
          <a:lstStyle/>
          <a:p>
            <a:pPr marL="9525" marR="0" lvl="0" indent="0" algn="l" defTabSz="914400" rtl="0" eaLnBrk="0" fontAlgn="base"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 Which factor causes a shift of supply or demand for soda when sodas are no longer allowed to be sold in schools?   </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Income</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Preference</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Number of Buyers</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Availability/Convenience </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Cost of Inputs</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Number of Firms</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Taxes, Subsidies, and Regulations</a:t>
            </a:r>
          </a:p>
          <a:p>
            <a:pPr marL="352425" marR="0" lvl="0" indent="-3429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Changes in Technology</a:t>
            </a:r>
          </a:p>
        </p:txBody>
      </p:sp>
      <p:sp>
        <p:nvSpPr>
          <p:cNvPr id="4" name="Rectangle 3">
            <a:extLst>
              <a:ext uri="{FF2B5EF4-FFF2-40B4-BE49-F238E27FC236}">
                <a16:creationId xmlns:a16="http://schemas.microsoft.com/office/drawing/2014/main" id="{F2F16CE5-3B14-41C8-0B45-CEE93D883D5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Tree>
    <p:extLst>
      <p:ext uri="{BB962C8B-B14F-4D97-AF65-F5344CB8AC3E}">
        <p14:creationId xmlns:p14="http://schemas.microsoft.com/office/powerpoint/2010/main" val="21467799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5" end="5"/>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a:extLst>
            <a:ext uri="{FF2B5EF4-FFF2-40B4-BE49-F238E27FC236}">
              <a16:creationId xmlns:a16="http://schemas.microsoft.com/office/drawing/2014/main" id="{3C62F273-36BA-F1E0-06DE-1D69BF12AE3E}"/>
            </a:ext>
          </a:extLst>
        </p:cNvPr>
        <p:cNvGrpSpPr/>
        <p:nvPr/>
      </p:nvGrpSpPr>
      <p:grpSpPr>
        <a:xfrm>
          <a:off x="0" y="0"/>
          <a:ext cx="0" cy="0"/>
          <a:chOff x="0" y="0"/>
          <a:chExt cx="0" cy="0"/>
        </a:xfrm>
      </p:grpSpPr>
      <p:pic>
        <p:nvPicPr>
          <p:cNvPr id="8" name="Picture 7" descr="A close-up of a newspaper&#10;&#10;Description automatically generated">
            <a:extLst>
              <a:ext uri="{FF2B5EF4-FFF2-40B4-BE49-F238E27FC236}">
                <a16:creationId xmlns:a16="http://schemas.microsoft.com/office/drawing/2014/main" id="{9F3034A6-6C28-A1E0-C969-E911C3350DDB}"/>
              </a:ext>
            </a:extLst>
          </p:cNvPr>
          <p:cNvPicPr>
            <a:picLocks noChangeAspect="1"/>
          </p:cNvPicPr>
          <p:nvPr/>
        </p:nvPicPr>
        <p:blipFill rotWithShape="1">
          <a:blip r:embed="rId3">
            <a:extLst>
              <a:ext uri="{28A0092B-C50C-407E-A947-70E740481C1C}">
                <a14:useLocalDpi xmlns:a14="http://schemas.microsoft.com/office/drawing/2010/main" val="0"/>
              </a:ext>
            </a:extLst>
          </a:blip>
          <a:srcRect l="14633" t="48147" r="10491" b="15050"/>
          <a:stretch/>
        </p:blipFill>
        <p:spPr>
          <a:xfrm>
            <a:off x="1789116" y="3034885"/>
            <a:ext cx="5388385" cy="3405262"/>
          </a:xfrm>
          <a:prstGeom prst="rect">
            <a:avLst/>
          </a:prstGeom>
        </p:spPr>
      </p:pic>
      <p:sp>
        <p:nvSpPr>
          <p:cNvPr id="3" name="Rectangle 2">
            <a:extLst>
              <a:ext uri="{FF2B5EF4-FFF2-40B4-BE49-F238E27FC236}">
                <a16:creationId xmlns:a16="http://schemas.microsoft.com/office/drawing/2014/main" id="{94A060B6-477E-14F3-96E9-DD521CEA5F9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4" name="Picture 3" descr="A close-up of a newspaper&#10;&#10;Description automatically generated">
            <a:extLst>
              <a:ext uri="{FF2B5EF4-FFF2-40B4-BE49-F238E27FC236}">
                <a16:creationId xmlns:a16="http://schemas.microsoft.com/office/drawing/2014/main" id="{98E06F38-0B82-7763-7980-D20EB3FFD431}"/>
              </a:ext>
            </a:extLst>
          </p:cNvPr>
          <p:cNvPicPr>
            <a:picLocks noChangeAspect="1"/>
          </p:cNvPicPr>
          <p:nvPr/>
        </p:nvPicPr>
        <p:blipFill rotWithShape="1">
          <a:blip r:embed="rId3">
            <a:extLst>
              <a:ext uri="{28A0092B-C50C-407E-A947-70E740481C1C}">
                <a14:useLocalDpi xmlns:a14="http://schemas.microsoft.com/office/drawing/2010/main" val="0"/>
              </a:ext>
            </a:extLst>
          </a:blip>
          <a:srcRect l="14633" t="15183" r="10491" b="62220"/>
          <a:stretch/>
        </p:blipFill>
        <p:spPr>
          <a:xfrm>
            <a:off x="1789116" y="1071271"/>
            <a:ext cx="5388385" cy="2090838"/>
          </a:xfrm>
          <a:prstGeom prst="rect">
            <a:avLst/>
          </a:prstGeom>
        </p:spPr>
      </p:pic>
      <p:sp>
        <p:nvSpPr>
          <p:cNvPr id="5" name="TextBox 4">
            <a:extLst>
              <a:ext uri="{FF2B5EF4-FFF2-40B4-BE49-F238E27FC236}">
                <a16:creationId xmlns:a16="http://schemas.microsoft.com/office/drawing/2014/main" id="{C3581A63-9942-EF70-B42F-631E489E05E2}"/>
              </a:ext>
            </a:extLst>
          </p:cNvPr>
          <p:cNvSpPr txBox="1"/>
          <p:nvPr/>
        </p:nvSpPr>
        <p:spPr>
          <a:xfrm>
            <a:off x="-3" y="403360"/>
            <a:ext cx="9144000" cy="584775"/>
          </a:xfrm>
          <a:prstGeom prst="rect">
            <a:avLst/>
          </a:prstGeom>
          <a:noFill/>
        </p:spPr>
        <p:txBody>
          <a:bodyPr wrap="square" rtlCol="0">
            <a:spAutoFit/>
          </a:bodyPr>
          <a:lstStyle/>
          <a:p>
            <a:pPr algn="ctr"/>
            <a:r>
              <a:rPr lang="en-US" sz="3200" dirty="0">
                <a:solidFill>
                  <a:srgbClr val="FFFFFF"/>
                </a:solidFill>
                <a:latin typeface="Avenir Book" panose="02000503020000020003" pitchFamily="2" charset="0"/>
                <a:ea typeface="Avenir Medium" charset="0"/>
                <a:cs typeface="Avenir Medium" charset="0"/>
              </a:rPr>
              <a:t>Exercise 1: VOTE </a:t>
            </a:r>
            <a:r>
              <a:rPr lang="en-US" sz="3200" b="1" dirty="0">
                <a:solidFill>
                  <a:srgbClr val="FFFFFF"/>
                </a:solidFill>
                <a:latin typeface="Avenir Book" panose="02000503020000020003" pitchFamily="2" charset="0"/>
                <a:ea typeface="Avenir Medium" charset="0"/>
                <a:cs typeface="Avenir Medium" charset="0"/>
              </a:rPr>
              <a:t>Market Change Guide, cont’d</a:t>
            </a:r>
          </a:p>
        </p:txBody>
      </p:sp>
      <p:sp>
        <p:nvSpPr>
          <p:cNvPr id="7" name="Rectangle 6">
            <a:extLst>
              <a:ext uri="{FF2B5EF4-FFF2-40B4-BE49-F238E27FC236}">
                <a16:creationId xmlns:a16="http://schemas.microsoft.com/office/drawing/2014/main" id="{559AF5D8-A071-E5F1-65B9-46489BC2911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5.1: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Market Change Guide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2BB97628-A051-A06D-1360-5BE0922FC58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EB80218-9E3B-CFD3-0F10-31A55125153F}"/>
              </a:ext>
            </a:extLst>
          </p:cNvPr>
          <p:cNvPicPr>
            <a:picLocks noChangeAspect="1"/>
          </p:cNvPicPr>
          <p:nvPr/>
        </p:nvPicPr>
        <p:blipFill>
          <a:blip r:embed="rId4"/>
          <a:stretch>
            <a:fillRect/>
          </a:stretch>
        </p:blipFill>
        <p:spPr>
          <a:xfrm>
            <a:off x="1911782" y="4761431"/>
            <a:ext cx="214653" cy="203920"/>
          </a:xfrm>
          <a:prstGeom prst="rect">
            <a:avLst/>
          </a:prstGeom>
        </p:spPr>
      </p:pic>
      <p:sp>
        <p:nvSpPr>
          <p:cNvPr id="6" name="Rectangle 5">
            <a:extLst>
              <a:ext uri="{FF2B5EF4-FFF2-40B4-BE49-F238E27FC236}">
                <a16:creationId xmlns:a16="http://schemas.microsoft.com/office/drawing/2014/main" id="{C4BC2032-17BF-E31A-C36E-4E9F1F4D6018}"/>
              </a:ext>
            </a:extLst>
          </p:cNvPr>
          <p:cNvSpPr/>
          <p:nvPr/>
        </p:nvSpPr>
        <p:spPr>
          <a:xfrm>
            <a:off x="2108214" y="5307378"/>
            <a:ext cx="1512273" cy="276999"/>
          </a:xfrm>
          <a:prstGeom prst="rect">
            <a:avLst/>
          </a:prstGeom>
        </p:spPr>
        <p:txBody>
          <a:bodyPr wrap="none">
            <a:spAutoFit/>
          </a:bodyPr>
          <a:lstStyle/>
          <a:p>
            <a:pPr marL="7938" lvl="1"/>
            <a:r>
              <a:rPr lang="en-US" sz="1200" dirty="0">
                <a:solidFill>
                  <a:srgbClr val="B24FC5"/>
                </a:solidFill>
                <a:latin typeface="Avenir Book" panose="02000503020000020003" pitchFamily="2" charset="0"/>
                <a:ea typeface="Avenir Medium" charset="0"/>
                <a:cs typeface="Avenir Medium" charset="0"/>
              </a:rPr>
              <a:t>Demand shifts left </a:t>
            </a:r>
          </a:p>
        </p:txBody>
      </p:sp>
      <p:sp>
        <p:nvSpPr>
          <p:cNvPr id="10" name="Rectangle 9">
            <a:extLst>
              <a:ext uri="{FF2B5EF4-FFF2-40B4-BE49-F238E27FC236}">
                <a16:creationId xmlns:a16="http://schemas.microsoft.com/office/drawing/2014/main" id="{BE717EE5-B537-CEBD-407D-A8DB23A18A0C}"/>
              </a:ext>
            </a:extLst>
          </p:cNvPr>
          <p:cNvSpPr/>
          <p:nvPr/>
        </p:nvSpPr>
        <p:spPr>
          <a:xfrm>
            <a:off x="2108214" y="6042370"/>
            <a:ext cx="2606889" cy="276999"/>
          </a:xfrm>
          <a:prstGeom prst="rect">
            <a:avLst/>
          </a:prstGeom>
        </p:spPr>
        <p:txBody>
          <a:bodyPr wrap="square">
            <a:spAutoFit/>
          </a:bodyPr>
          <a:lstStyle/>
          <a:p>
            <a:pPr marL="7938" lvl="1"/>
            <a:r>
              <a:rPr lang="en-US" sz="1200" dirty="0">
                <a:solidFill>
                  <a:srgbClr val="B24FC5"/>
                </a:solidFill>
                <a:latin typeface="Avenir Book" panose="02000503020000020003" pitchFamily="2" charset="0"/>
                <a:ea typeface="Avenir Medium" charset="0"/>
                <a:cs typeface="Avenir Medium" charset="0"/>
              </a:rPr>
              <a:t>New Eq. P ↓, New Eq. Q ↓   </a:t>
            </a:r>
          </a:p>
        </p:txBody>
      </p:sp>
      <p:sp>
        <p:nvSpPr>
          <p:cNvPr id="13" name="Rectangle 12">
            <a:extLst>
              <a:ext uri="{FF2B5EF4-FFF2-40B4-BE49-F238E27FC236}">
                <a16:creationId xmlns:a16="http://schemas.microsoft.com/office/drawing/2014/main" id="{1A8BDDC7-83A0-03BB-C5C2-1B405A370482}"/>
              </a:ext>
            </a:extLst>
          </p:cNvPr>
          <p:cNvSpPr/>
          <p:nvPr/>
        </p:nvSpPr>
        <p:spPr>
          <a:xfrm>
            <a:off x="2108214" y="5674874"/>
            <a:ext cx="2103781" cy="276999"/>
          </a:xfrm>
          <a:prstGeom prst="rect">
            <a:avLst/>
          </a:prstGeom>
        </p:spPr>
        <p:txBody>
          <a:bodyPr wrap="none">
            <a:spAutoFit/>
          </a:bodyPr>
          <a:lstStyle/>
          <a:p>
            <a:pPr marL="7938" lvl="1"/>
            <a:r>
              <a:rPr lang="en-US" sz="1200" dirty="0">
                <a:solidFill>
                  <a:srgbClr val="B24FC5"/>
                </a:solidFill>
                <a:latin typeface="Avenir Book" panose="02000503020000020003" pitchFamily="2" charset="0"/>
                <a:ea typeface="Avenir Medium" charset="0"/>
                <a:cs typeface="Avenir Medium" charset="0"/>
              </a:rPr>
              <a:t>Q</a:t>
            </a:r>
            <a:r>
              <a:rPr lang="en-US" sz="1200" baseline="30000" dirty="0">
                <a:solidFill>
                  <a:srgbClr val="B24FC5"/>
                </a:solidFill>
                <a:latin typeface="Avenir Book" panose="02000503020000020003" pitchFamily="2" charset="0"/>
                <a:ea typeface="Avenir Medium" charset="0"/>
                <a:cs typeface="Avenir Medium" charset="0"/>
              </a:rPr>
              <a:t>S</a:t>
            </a:r>
            <a:r>
              <a:rPr lang="en-US" sz="1200" dirty="0">
                <a:solidFill>
                  <a:srgbClr val="B24FC5"/>
                </a:solidFill>
                <a:latin typeface="Avenir Book" panose="02000503020000020003" pitchFamily="2" charset="0"/>
                <a:ea typeface="Avenir Medium" charset="0"/>
                <a:cs typeface="Avenir Medium" charset="0"/>
              </a:rPr>
              <a:t> &gt; Q</a:t>
            </a:r>
            <a:r>
              <a:rPr lang="en-US" sz="1200" baseline="30000" dirty="0">
                <a:solidFill>
                  <a:srgbClr val="B24FC5"/>
                </a:solidFill>
                <a:latin typeface="Avenir Book" panose="02000503020000020003" pitchFamily="2" charset="0"/>
                <a:ea typeface="Avenir Medium" charset="0"/>
                <a:cs typeface="Avenir Medium" charset="0"/>
              </a:rPr>
              <a:t>D</a:t>
            </a:r>
            <a:r>
              <a:rPr lang="en-US" sz="1200" dirty="0">
                <a:solidFill>
                  <a:srgbClr val="B24FC5"/>
                </a:solidFill>
                <a:latin typeface="Avenir Book" panose="02000503020000020003" pitchFamily="2" charset="0"/>
                <a:ea typeface="Avenir Medium" charset="0"/>
                <a:cs typeface="Avenir Medium" charset="0"/>
              </a:rPr>
              <a:t>, Surplus, P tends ↓</a:t>
            </a:r>
          </a:p>
        </p:txBody>
      </p:sp>
      <p:pic>
        <p:nvPicPr>
          <p:cNvPr id="21" name="Picture 20">
            <a:extLst>
              <a:ext uri="{FF2B5EF4-FFF2-40B4-BE49-F238E27FC236}">
                <a16:creationId xmlns:a16="http://schemas.microsoft.com/office/drawing/2014/main" id="{DC6D45E9-7F32-83F7-C722-437A1F79AB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5103" y="3184804"/>
            <a:ext cx="2091606" cy="1764792"/>
          </a:xfrm>
          <a:prstGeom prst="rect">
            <a:avLst/>
          </a:prstGeom>
        </p:spPr>
      </p:pic>
      <p:pic>
        <p:nvPicPr>
          <p:cNvPr id="14" name="Picture 13">
            <a:extLst>
              <a:ext uri="{FF2B5EF4-FFF2-40B4-BE49-F238E27FC236}">
                <a16:creationId xmlns:a16="http://schemas.microsoft.com/office/drawing/2014/main" id="{7B93BCAA-9406-EEE9-F4C7-DE7818362A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5103" y="3178539"/>
            <a:ext cx="2091606" cy="1764792"/>
          </a:xfrm>
          <a:prstGeom prst="rect">
            <a:avLst/>
          </a:prstGeom>
        </p:spPr>
      </p:pic>
      <p:pic>
        <p:nvPicPr>
          <p:cNvPr id="17" name="Picture 16">
            <a:extLst>
              <a:ext uri="{FF2B5EF4-FFF2-40B4-BE49-F238E27FC236}">
                <a16:creationId xmlns:a16="http://schemas.microsoft.com/office/drawing/2014/main" id="{BD24D166-593D-1692-EE0C-C9EB68FD7F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13543" y="3184753"/>
            <a:ext cx="2091606" cy="1764792"/>
          </a:xfrm>
          <a:prstGeom prst="rect">
            <a:avLst/>
          </a:prstGeom>
          <a:solidFill>
            <a:srgbClr val="FCFBF6"/>
          </a:solidFill>
        </p:spPr>
      </p:pic>
      <p:sp>
        <p:nvSpPr>
          <p:cNvPr id="9" name="Rectangle 8">
            <a:extLst>
              <a:ext uri="{FF2B5EF4-FFF2-40B4-BE49-F238E27FC236}">
                <a16:creationId xmlns:a16="http://schemas.microsoft.com/office/drawing/2014/main" id="{58496CA0-23EB-AA02-AD2B-690F4C499F74}"/>
              </a:ext>
            </a:extLst>
          </p:cNvPr>
          <p:cNvSpPr/>
          <p:nvPr/>
        </p:nvSpPr>
        <p:spPr>
          <a:xfrm>
            <a:off x="4974336" y="4820221"/>
            <a:ext cx="1832373" cy="246221"/>
          </a:xfrm>
          <a:prstGeom prst="rect">
            <a:avLst/>
          </a:prstGeom>
          <a:solidFill>
            <a:srgbClr val="F9F6F5"/>
          </a:solidFill>
        </p:spPr>
        <p:txBody>
          <a:bodyPr wrap="square">
            <a:spAutoFit/>
          </a:bodyPr>
          <a:lstStyle/>
          <a:p>
            <a:pPr marL="7938" lvl="1" algn="ctr"/>
            <a:r>
              <a:rPr lang="en-US" sz="1000" dirty="0">
                <a:solidFill>
                  <a:srgbClr val="B24FC5"/>
                </a:solidFill>
                <a:latin typeface="Avenir Book" panose="02000503020000020003" pitchFamily="2" charset="0"/>
                <a:ea typeface="Avenir Medium" charset="0"/>
                <a:cs typeface="Avenir Medium" charset="0"/>
              </a:rPr>
              <a:t>Soda Market</a:t>
            </a:r>
          </a:p>
        </p:txBody>
      </p:sp>
    </p:spTree>
    <p:extLst>
      <p:ext uri="{BB962C8B-B14F-4D97-AF65-F5344CB8AC3E}">
        <p14:creationId xmlns:p14="http://schemas.microsoft.com/office/powerpoint/2010/main" val="2820399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12-Point Star 44">
            <a:extLst>
              <a:ext uri="{FF2B5EF4-FFF2-40B4-BE49-F238E27FC236}">
                <a16:creationId xmlns:a16="http://schemas.microsoft.com/office/drawing/2014/main" id="{5DAD4F3F-BFFB-B048-9FE7-C81AA90B1B0F}"/>
              </a:ext>
            </a:extLst>
          </p:cNvPr>
          <p:cNvSpPr/>
          <p:nvPr/>
        </p:nvSpPr>
        <p:spPr>
          <a:xfrm>
            <a:off x="3142200" y="2046026"/>
            <a:ext cx="2040126" cy="2040126"/>
          </a:xfrm>
          <a:prstGeom prst="star12">
            <a:avLst/>
          </a:prstGeom>
          <a:solidFill>
            <a:srgbClr val="F8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623592" y="80432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70651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5211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9178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698500" y="205022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912644" y="243898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745425" y="175476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Scarcity</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Individuals Maximize Happiness</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Maximize Profits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567909" y="2606913"/>
            <a:ext cx="2977827" cy="317523"/>
          </a:xfrm>
          <a:prstGeom prst="rect">
            <a:avLst/>
          </a:prstGeom>
          <a:noFill/>
        </p:spPr>
        <p:txBody>
          <a:bodyPr wrap="square" rtlCol="0">
            <a:spAutoFit/>
          </a:bodyPr>
          <a:lstStyle/>
          <a:p>
            <a:pPr marL="0" marR="0" lvl="0" indent="0" algn="l"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5084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9051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16" name="Rectangle 15">
            <a:extLst>
              <a:ext uri="{FF2B5EF4-FFF2-40B4-BE49-F238E27FC236}">
                <a16:creationId xmlns:a16="http://schemas.microsoft.com/office/drawing/2014/main" id="{9CD925CD-0E59-934E-9442-9C9C5E9BA644}"/>
              </a:ext>
            </a:extLst>
          </p:cNvPr>
          <p:cNvSpPr/>
          <p:nvPr/>
        </p:nvSpPr>
        <p:spPr>
          <a:xfrm>
            <a:off x="4805550" y="2045684"/>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4483101" y="257431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Market: Price signals (the invisible hand)</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6087388" y="2440803"/>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4852475" y="176111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Production Possibilities Curve</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Demand</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Supply</a:t>
            </a:r>
          </a:p>
        </p:txBody>
      </p:sp>
      <p:cxnSp>
        <p:nvCxnSpPr>
          <p:cNvPr id="21" name="Straight Arrow Connector 20">
            <a:extLst>
              <a:ext uri="{FF2B5EF4-FFF2-40B4-BE49-F238E27FC236}">
                <a16:creationId xmlns:a16="http://schemas.microsoft.com/office/drawing/2014/main" id="{0F06CCE4-D38C-7044-8E91-9A25FCDE9743}"/>
              </a:ext>
            </a:extLst>
          </p:cNvPr>
          <p:cNvCxnSpPr/>
          <p:nvPr/>
        </p:nvCxnSpPr>
        <p:spPr>
          <a:xfrm>
            <a:off x="1866900" y="194234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AB89449-ABD6-6F44-9916-3BEC416992CE}"/>
              </a:ext>
            </a:extLst>
          </p:cNvPr>
          <p:cNvCxnSpPr/>
          <p:nvPr/>
        </p:nvCxnSpPr>
        <p:spPr>
          <a:xfrm>
            <a:off x="3460750" y="217722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81E8232-D93F-9147-8BE7-B4094A498BF7}"/>
              </a:ext>
            </a:extLst>
          </p:cNvPr>
          <p:cNvCxnSpPr/>
          <p:nvPr/>
        </p:nvCxnSpPr>
        <p:spPr>
          <a:xfrm>
            <a:off x="2844800" y="2438989"/>
            <a:ext cx="19607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sp>
        <p:nvSpPr>
          <p:cNvPr id="32" name="TextBox 31">
            <a:extLst>
              <a:ext uri="{FF2B5EF4-FFF2-40B4-BE49-F238E27FC236}">
                <a16:creationId xmlns:a16="http://schemas.microsoft.com/office/drawing/2014/main" id="{7C55B385-34A7-EB40-B9D4-CBA0BE91E98E}"/>
              </a:ext>
            </a:extLst>
          </p:cNvPr>
          <p:cNvSpPr txBox="1"/>
          <p:nvPr/>
        </p:nvSpPr>
        <p:spPr>
          <a:xfrm>
            <a:off x="4239213" y="2823641"/>
            <a:ext cx="1958387" cy="1701620"/>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ＭＳ Ｐゴシック" pitchFamily="-106" charset="-128"/>
                <a:cs typeface="+mn-cs"/>
              </a:rPr>
              <a:t>Determinants of Demand</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Income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Preference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Number of Buyers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Availability/Convenience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Prices of Substitutes and Complements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Future Expectations</a:t>
            </a:r>
          </a:p>
        </p:txBody>
      </p:sp>
      <p:sp>
        <p:nvSpPr>
          <p:cNvPr id="33" name="TextBox 32">
            <a:extLst>
              <a:ext uri="{FF2B5EF4-FFF2-40B4-BE49-F238E27FC236}">
                <a16:creationId xmlns:a16="http://schemas.microsoft.com/office/drawing/2014/main" id="{67AB1BBE-F586-C244-A4AC-99466A968D57}"/>
              </a:ext>
            </a:extLst>
          </p:cNvPr>
          <p:cNvSpPr txBox="1"/>
          <p:nvPr/>
        </p:nvSpPr>
        <p:spPr>
          <a:xfrm>
            <a:off x="6352688" y="2823641"/>
            <a:ext cx="2238862" cy="1701620"/>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ＭＳ Ｐゴシック" pitchFamily="-106" charset="-128"/>
                <a:cs typeface="+mn-cs"/>
              </a:rPr>
              <a:t>Determinants of Supply</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Cost of Inputs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Number of Firms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Taxes</a:t>
            </a:r>
            <a:r>
              <a:rPr lang="en-US" sz="1100" dirty="0">
                <a:solidFill>
                  <a:prstClr val="black"/>
                </a:solidFill>
                <a:latin typeface="Avenir Book" panose="02000503020000020003" pitchFamily="2" charset="0"/>
                <a:cs typeface="+mn-cs"/>
              </a:rPr>
              <a:t>, </a:t>
            </a: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Subsidies</a:t>
            </a:r>
            <a:r>
              <a:rPr lang="en-US" sz="1100" dirty="0">
                <a:solidFill>
                  <a:prstClr val="black"/>
                </a:solidFill>
                <a:latin typeface="Avenir Book" panose="02000503020000020003" pitchFamily="2" charset="0"/>
                <a:cs typeface="+mn-cs"/>
              </a:rPr>
              <a:t>, and </a:t>
            </a: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Regulations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Prices of Related Goods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Changes in Technology</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Future Expectations</a:t>
            </a:r>
          </a:p>
        </p:txBody>
      </p:sp>
      <p:pic>
        <p:nvPicPr>
          <p:cNvPr id="2" name="Picture 1" descr="Text, whiteboard&#10;&#10;Description automatically generated">
            <a:extLst>
              <a:ext uri="{FF2B5EF4-FFF2-40B4-BE49-F238E27FC236}">
                <a16:creationId xmlns:a16="http://schemas.microsoft.com/office/drawing/2014/main" id="{34895484-1784-2450-808D-1504D7F24076}"/>
              </a:ext>
            </a:extLst>
          </p:cNvPr>
          <p:cNvPicPr>
            <a:picLocks noChangeAspect="1"/>
          </p:cNvPicPr>
          <p:nvPr/>
        </p:nvPicPr>
        <p:blipFill>
          <a:blip r:embed="rId2"/>
          <a:stretch>
            <a:fillRect/>
          </a:stretch>
        </p:blipFill>
        <p:spPr>
          <a:xfrm>
            <a:off x="4110925" y="4596001"/>
            <a:ext cx="4129561" cy="1943019"/>
          </a:xfrm>
          <a:prstGeom prst="rect">
            <a:avLst/>
          </a:prstGeom>
        </p:spPr>
      </p:pic>
      <p:pic>
        <p:nvPicPr>
          <p:cNvPr id="3" name="Picture 2" descr="A person with a mustache&#10;&#10;Description automatically generated with low confidence">
            <a:extLst>
              <a:ext uri="{FF2B5EF4-FFF2-40B4-BE49-F238E27FC236}">
                <a16:creationId xmlns:a16="http://schemas.microsoft.com/office/drawing/2014/main" id="{B12F06B6-18BF-BB3E-FEE6-D8428FF70DE4}"/>
              </a:ext>
            </a:extLst>
          </p:cNvPr>
          <p:cNvPicPr>
            <a:picLocks noChangeAspect="1"/>
          </p:cNvPicPr>
          <p:nvPr/>
        </p:nvPicPr>
        <p:blipFill>
          <a:blip r:embed="rId3"/>
          <a:stretch>
            <a:fillRect/>
          </a:stretch>
        </p:blipFill>
        <p:spPr>
          <a:xfrm>
            <a:off x="7782101" y="5569814"/>
            <a:ext cx="612164" cy="714191"/>
          </a:xfrm>
          <a:prstGeom prst="rect">
            <a:avLst/>
          </a:prstGeom>
        </p:spPr>
      </p:pic>
      <p:pic>
        <p:nvPicPr>
          <p:cNvPr id="4" name="Picture 3" descr="A sculpture of a person&#10;&#10;Description automatically generated with low confidence">
            <a:extLst>
              <a:ext uri="{FF2B5EF4-FFF2-40B4-BE49-F238E27FC236}">
                <a16:creationId xmlns:a16="http://schemas.microsoft.com/office/drawing/2014/main" id="{C99D1A91-2FE7-96D3-7B65-3767CBB7DFDB}"/>
              </a:ext>
            </a:extLst>
          </p:cNvPr>
          <p:cNvPicPr>
            <a:picLocks noChangeAspect="1"/>
          </p:cNvPicPr>
          <p:nvPr/>
        </p:nvPicPr>
        <p:blipFill>
          <a:blip r:embed="rId4"/>
          <a:stretch>
            <a:fillRect/>
          </a:stretch>
        </p:blipFill>
        <p:spPr>
          <a:xfrm>
            <a:off x="4186077" y="5486754"/>
            <a:ext cx="594047" cy="831666"/>
          </a:xfrm>
          <a:prstGeom prst="rect">
            <a:avLst/>
          </a:prstGeom>
        </p:spPr>
      </p:pic>
      <p:sp>
        <p:nvSpPr>
          <p:cNvPr id="20" name="TextBox 19">
            <a:extLst>
              <a:ext uri="{FF2B5EF4-FFF2-40B4-BE49-F238E27FC236}">
                <a16:creationId xmlns:a16="http://schemas.microsoft.com/office/drawing/2014/main" id="{966E70FA-F362-0069-0047-8470F232F4CB}"/>
              </a:ext>
            </a:extLst>
          </p:cNvPr>
          <p:cNvSpPr txBox="1"/>
          <p:nvPr/>
        </p:nvSpPr>
        <p:spPr>
          <a:xfrm>
            <a:off x="4568298" y="4678608"/>
            <a:ext cx="1658827" cy="278153"/>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p:txBody>
      </p:sp>
      <p:sp>
        <p:nvSpPr>
          <p:cNvPr id="22" name="TextBox 21">
            <a:extLst>
              <a:ext uri="{FF2B5EF4-FFF2-40B4-BE49-F238E27FC236}">
                <a16:creationId xmlns:a16="http://schemas.microsoft.com/office/drawing/2014/main" id="{82151500-AB21-8445-50CD-0675E27A941D}"/>
              </a:ext>
            </a:extLst>
          </p:cNvPr>
          <p:cNvSpPr txBox="1"/>
          <p:nvPr/>
        </p:nvSpPr>
        <p:spPr>
          <a:xfrm>
            <a:off x="6287282" y="4677324"/>
            <a:ext cx="1658827" cy="27815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p:txBody>
      </p:sp>
      <p:sp>
        <p:nvSpPr>
          <p:cNvPr id="24" name="Rectangle 23">
            <a:extLst>
              <a:ext uri="{FF2B5EF4-FFF2-40B4-BE49-F238E27FC236}">
                <a16:creationId xmlns:a16="http://schemas.microsoft.com/office/drawing/2014/main" id="{83614665-57BD-1EE5-D455-DAAFEF7985F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6" name="Rectangle 25">
            <a:extLst>
              <a:ext uri="{FF2B5EF4-FFF2-40B4-BE49-F238E27FC236}">
                <a16:creationId xmlns:a16="http://schemas.microsoft.com/office/drawing/2014/main" id="{9DC9D653-6D11-93E6-76FE-9157F96E31A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29" name="Straight Connector 28">
            <a:extLst>
              <a:ext uri="{FF2B5EF4-FFF2-40B4-BE49-F238E27FC236}">
                <a16:creationId xmlns:a16="http://schemas.microsoft.com/office/drawing/2014/main" id="{AF335075-2364-D4A6-D878-853AF7BFC07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17">
            <a:extLst>
              <a:ext uri="{FF2B5EF4-FFF2-40B4-BE49-F238E27FC236}">
                <a16:creationId xmlns:a16="http://schemas.microsoft.com/office/drawing/2014/main" id="{CA9E6758-5B3F-ECE3-9CF6-17F20C826E59}"/>
              </a:ext>
            </a:extLst>
          </p:cNvPr>
          <p:cNvSpPr txBox="1"/>
          <p:nvPr/>
        </p:nvSpPr>
        <p:spPr>
          <a:xfrm>
            <a:off x="-31214" y="344868"/>
            <a:ext cx="9144000" cy="461665"/>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4086334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F2A26-3B8E-FC5F-CA4E-C01ECB83B16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22ED42A-3E13-E948-FE44-00DE4CBDD56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Conventional Theory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5" name="Rectangle 3">
            <a:extLst>
              <a:ext uri="{FF2B5EF4-FFF2-40B4-BE49-F238E27FC236}">
                <a16:creationId xmlns:a16="http://schemas.microsoft.com/office/drawing/2014/main" id="{C942F54D-3E0B-E24C-91BA-6035904BB3BB}"/>
              </a:ext>
            </a:extLst>
          </p:cNvPr>
          <p:cNvSpPr txBox="1">
            <a:spLocks noChangeArrowheads="1"/>
          </p:cNvSpPr>
          <p:nvPr/>
        </p:nvSpPr>
        <p:spPr bwMode="auto">
          <a:xfrm>
            <a:off x="149771" y="878174"/>
            <a:ext cx="86868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Conventional theorists say that even aliens visiting from outer space would see all the good that comes from capitalism. </a:t>
            </a:r>
          </a:p>
        </p:txBody>
      </p:sp>
      <p:sp>
        <p:nvSpPr>
          <p:cNvPr id="2" name="Rectangle 1">
            <a:extLst>
              <a:ext uri="{FF2B5EF4-FFF2-40B4-BE49-F238E27FC236}">
                <a16:creationId xmlns:a16="http://schemas.microsoft.com/office/drawing/2014/main" id="{5F8D9A4A-246E-E734-2CFD-5C51752D332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8" name="Rectangle 3">
            <a:extLst>
              <a:ext uri="{FF2B5EF4-FFF2-40B4-BE49-F238E27FC236}">
                <a16:creationId xmlns:a16="http://schemas.microsoft.com/office/drawing/2014/main" id="{4248909C-32A6-F5BF-E640-5D99362677CC}"/>
              </a:ext>
            </a:extLst>
          </p:cNvPr>
          <p:cNvSpPr txBox="1">
            <a:spLocks noChangeArrowheads="1"/>
          </p:cNvSpPr>
          <p:nvPr/>
        </p:nvSpPr>
        <p:spPr bwMode="auto">
          <a:xfrm>
            <a:off x="176352" y="1912346"/>
            <a:ext cx="5778064" cy="245761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They say that we can’t see the invisible hand, but we can see the effects of this marvelous economic system on our lovely blue-green planet. Where there is capitalism, profit brings prosperity to societies and gives humans what they want and need.</a:t>
            </a:r>
          </a:p>
        </p:txBody>
      </p:sp>
      <p:pic>
        <p:nvPicPr>
          <p:cNvPr id="10" name="Picture 9">
            <a:extLst>
              <a:ext uri="{FF2B5EF4-FFF2-40B4-BE49-F238E27FC236}">
                <a16:creationId xmlns:a16="http://schemas.microsoft.com/office/drawing/2014/main" id="{38A6C92C-FD5B-67D9-0814-5EA496449421}"/>
              </a:ext>
            </a:extLst>
          </p:cNvPr>
          <p:cNvPicPr>
            <a:picLocks noChangeAspect="1"/>
          </p:cNvPicPr>
          <p:nvPr/>
        </p:nvPicPr>
        <p:blipFill>
          <a:blip r:embed="rId3"/>
          <a:stretch>
            <a:fillRect/>
          </a:stretch>
        </p:blipFill>
        <p:spPr>
          <a:xfrm>
            <a:off x="5980997" y="1937957"/>
            <a:ext cx="3013232" cy="4351276"/>
          </a:xfrm>
          <a:prstGeom prst="rect">
            <a:avLst/>
          </a:prstGeom>
        </p:spPr>
      </p:pic>
      <p:cxnSp>
        <p:nvCxnSpPr>
          <p:cNvPr id="7" name="Straight Connector 6">
            <a:extLst>
              <a:ext uri="{FF2B5EF4-FFF2-40B4-BE49-F238E27FC236}">
                <a16:creationId xmlns:a16="http://schemas.microsoft.com/office/drawing/2014/main" id="{4A24DE79-B58A-0C84-49D9-4B61C622224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95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2" y="721688"/>
            <a:ext cx="86868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60400" indent="-660400" eaLnBrk="1" hangingPunct="1">
              <a:lnSpc>
                <a:spcPct val="80000"/>
              </a:lnSpc>
              <a:buFont typeface="+mj-lt"/>
              <a:buAutoNum type="arabicPeriod" startAt="3"/>
            </a:pPr>
            <a:endParaRPr lang="en-US" sz="2000" kern="0" dirty="0">
              <a:solidFill>
                <a:srgbClr val="000000"/>
              </a:solidFill>
              <a:latin typeface="Avenir Book" panose="02000503020000020003" pitchFamily="2" charset="0"/>
              <a:ea typeface="Avenir Medium" charset="0"/>
              <a:cs typeface="Avenir Medium" charset="0"/>
            </a:endParaRPr>
          </a:p>
          <a:p>
            <a:pPr marL="0" indent="0" eaLnBrk="1" hangingPunct="1">
              <a:lnSpc>
                <a:spcPct val="80000"/>
              </a:lnSpc>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The invisible hand of price signals brings about maximum economic well-being. </a:t>
            </a:r>
          </a:p>
          <a:p>
            <a:pPr marL="0" indent="0" eaLnBrk="1" hangingPunct="1">
              <a:lnSpc>
                <a:spcPct val="80000"/>
              </a:lnSpc>
              <a:buFontTx/>
              <a:buNone/>
              <a:tabLst>
                <a:tab pos="679450" algn="l"/>
                <a:tab pos="1292225" algn="l"/>
              </a:tabLst>
            </a:pPr>
            <a:endParaRPr lang="en-US" sz="1000" kern="0" dirty="0">
              <a:solidFill>
                <a:srgbClr val="000000"/>
              </a:solidFill>
              <a:latin typeface="Avenir Book" panose="02000503020000020003" pitchFamily="2" charset="0"/>
              <a:ea typeface="Avenir Medium" charset="0"/>
              <a:cs typeface="Avenir Medium" charset="0"/>
            </a:endParaRPr>
          </a:p>
          <a:p>
            <a:pPr marL="0" indent="0" eaLnBrk="1" hangingPunct="1">
              <a:lnSpc>
                <a:spcPct val="80000"/>
              </a:lnSpc>
              <a:buFontTx/>
              <a:buNone/>
              <a:tabLst>
                <a:tab pos="679450" algn="l"/>
                <a:tab pos="1292225" algn="l"/>
              </a:tabLst>
            </a:pPr>
            <a:r>
              <a:rPr lang="en-US" sz="2000" kern="0" dirty="0">
                <a:solidFill>
                  <a:srgbClr val="000000"/>
                </a:solidFill>
                <a:latin typeface="Avenir Book" panose="02000503020000020003" pitchFamily="2" charset="0"/>
                <a:ea typeface="Avenir Medium" charset="0"/>
                <a:cs typeface="Avenir Medium" charset="0"/>
              </a:rPr>
              <a:t>i.	</a:t>
            </a:r>
            <a:r>
              <a:rPr lang="en-US" sz="2400" u="sng" kern="0" dirty="0">
                <a:solidFill>
                  <a:srgbClr val="000000"/>
                </a:solidFill>
                <a:latin typeface="Avenir Book" panose="02000503020000020003" pitchFamily="2" charset="0"/>
                <a:ea typeface="Avenir Medium" charset="0"/>
                <a:cs typeface="Avenir Medium" charset="0"/>
              </a:rPr>
              <a:t>What to Produce? </a:t>
            </a:r>
          </a:p>
          <a:p>
            <a:pPr marL="0" indent="0" algn="just" eaLnBrk="1" hangingPunct="1">
              <a:buFontTx/>
              <a:buNone/>
              <a:tabLst>
                <a:tab pos="684213" algn="l"/>
                <a:tab pos="1292225" algn="l"/>
              </a:tabLst>
            </a:pPr>
            <a:r>
              <a:rPr lang="en-US" sz="2400" dirty="0">
                <a:solidFill>
                  <a:srgbClr val="000000"/>
                </a:solidFill>
                <a:latin typeface="Avenir Book" panose="02000503020000020003" pitchFamily="2" charset="0"/>
                <a:ea typeface="Avenir Medium" charset="0"/>
                <a:cs typeface="Avenir Medium" charset="0"/>
              </a:rPr>
              <a:t>	Firms make what people want.</a:t>
            </a:r>
          </a:p>
          <a:p>
            <a:pPr marL="692150" indent="0" algn="just" eaLnBrk="1" hangingPunct="1">
              <a:buFontTx/>
              <a:buNone/>
              <a:tabLst>
                <a:tab pos="684213" algn="l"/>
                <a:tab pos="1292225" algn="l"/>
              </a:tabLst>
            </a:pPr>
            <a:r>
              <a:rPr lang="en-US" sz="2400" dirty="0">
                <a:solidFill>
                  <a:srgbClr val="000000"/>
                </a:solidFill>
                <a:latin typeface="Avenir Book" panose="02000503020000020003" pitchFamily="2" charset="0"/>
                <a:ea typeface="Avenir Medium" charset="0"/>
                <a:cs typeface="Avenir Medium" charset="0"/>
              </a:rPr>
              <a:t>(“Allocative Efficiency”)</a:t>
            </a:r>
          </a:p>
          <a:p>
            <a:pPr marL="0" indent="0">
              <a:buFontTx/>
              <a:buNone/>
              <a:defRPr/>
            </a:pPr>
            <a:r>
              <a:rPr lang="en-US" sz="1000" kern="0" dirty="0">
                <a:solidFill>
                  <a:srgbClr val="000000"/>
                </a:solidFill>
                <a:latin typeface="Avenir Book" panose="02000503020000020003" pitchFamily="2" charset="0"/>
                <a:ea typeface="Avenir Medium" charset="0"/>
                <a:cs typeface="Avenir Medium" charset="0"/>
              </a:rPr>
              <a:t>  </a:t>
            </a:r>
            <a:endParaRPr lang="en-US" sz="1000" kern="0" dirty="0">
              <a:solidFill>
                <a:srgbClr val="008000"/>
              </a:solidFill>
              <a:latin typeface="Avenir Book" panose="02000503020000020003" pitchFamily="2" charset="0"/>
              <a:ea typeface="Avenir Medium" charset="0"/>
              <a:cs typeface="Avenir Medium" charset="0"/>
            </a:endParaRPr>
          </a:p>
          <a:p>
            <a:pPr marL="0" indent="0">
              <a:buFontTx/>
              <a:buNone/>
              <a:tabLst>
                <a:tab pos="679450"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ii.	</a:t>
            </a:r>
            <a:r>
              <a:rPr lang="en-US" sz="2400" u="sng" kern="0" dirty="0">
                <a:solidFill>
                  <a:srgbClr val="000000"/>
                </a:solidFill>
                <a:latin typeface="Avenir Book" panose="02000503020000020003" pitchFamily="2" charset="0"/>
                <a:ea typeface="Avenir Medium" charset="0"/>
                <a:cs typeface="Avenir Medium" charset="0"/>
              </a:rPr>
              <a:t>How to Produce? </a:t>
            </a:r>
          </a:p>
          <a:p>
            <a:pPr marL="690563" indent="0">
              <a:spcBef>
                <a:spcPts val="0"/>
              </a:spcBef>
              <a:buFontTx/>
              <a:buNone/>
              <a:tabLst>
                <a:tab pos="684213" algn="l"/>
                <a:tab pos="968375"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Firms make the profit-maximizing amount of products using the fewest resources. </a:t>
            </a:r>
          </a:p>
          <a:p>
            <a:pPr marL="692150" indent="0">
              <a:spcBef>
                <a:spcPts val="0"/>
              </a:spcBef>
              <a:buFontTx/>
              <a:buNone/>
              <a:tabLst>
                <a:tab pos="684213" algn="l"/>
                <a:tab pos="968375" algn="l"/>
                <a:tab pos="1292225" algn="l"/>
              </a:tabLst>
              <a:defRPr/>
            </a:pPr>
            <a:r>
              <a:rPr lang="en-US" sz="2400" dirty="0">
                <a:solidFill>
                  <a:srgbClr val="000000"/>
                </a:solidFill>
                <a:latin typeface="Avenir Book" panose="02000503020000020003" pitchFamily="2" charset="0"/>
                <a:ea typeface="Avenir Medium" charset="0"/>
                <a:cs typeface="Avenir Medium" charset="0"/>
              </a:rPr>
              <a:t>(“Productive Efficiency”)</a:t>
            </a:r>
            <a:endParaRPr lang="en-US" sz="2400" kern="0" dirty="0">
              <a:solidFill>
                <a:srgbClr val="000000"/>
              </a:solidFill>
              <a:latin typeface="Avenir Book" panose="02000503020000020003" pitchFamily="2" charset="0"/>
              <a:ea typeface="Avenir Medium" charset="0"/>
              <a:cs typeface="Avenir Medium" charset="0"/>
            </a:endParaRPr>
          </a:p>
          <a:p>
            <a:pPr marL="0" indent="0">
              <a:buFontTx/>
              <a:buNone/>
              <a:defRPr/>
            </a:pPr>
            <a:endParaRPr lang="en-US" sz="1000" kern="0" dirty="0">
              <a:solidFill>
                <a:srgbClr val="000000"/>
              </a:solidFill>
              <a:latin typeface="Avenir Book" panose="02000503020000020003" pitchFamily="2" charset="0"/>
              <a:ea typeface="Avenir Medium" charset="0"/>
              <a:cs typeface="Avenir Medium" charset="0"/>
            </a:endParaRPr>
          </a:p>
          <a:p>
            <a:pPr marL="0" indent="0">
              <a:buFontTx/>
              <a:buNone/>
              <a:tabLst>
                <a:tab pos="679450"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iii.	</a:t>
            </a:r>
            <a:r>
              <a:rPr lang="en-US" sz="2400" u="sng" kern="0" dirty="0">
                <a:solidFill>
                  <a:srgbClr val="000000"/>
                </a:solidFill>
                <a:latin typeface="Avenir Book" panose="02000503020000020003" pitchFamily="2" charset="0"/>
                <a:ea typeface="Avenir Medium" charset="0"/>
                <a:cs typeface="Avenir Medium" charset="0"/>
              </a:rPr>
              <a:t>For Whom to Produce?</a:t>
            </a:r>
          </a:p>
          <a:p>
            <a:pPr marL="0" indent="0">
              <a:buFontTx/>
              <a:buNone/>
              <a:tabLst>
                <a:tab pos="684213"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	Firms’ products go to those who want it most.</a:t>
            </a:r>
          </a:p>
          <a:p>
            <a:pPr marL="692150" indent="0">
              <a:buFontTx/>
              <a:buNone/>
              <a:tabLst>
                <a:tab pos="684213" algn="l"/>
                <a:tab pos="1292225" algn="l"/>
              </a:tabLst>
              <a:defRPr/>
            </a:pPr>
            <a:r>
              <a:rPr lang="en-US" sz="2400" kern="0" dirty="0">
                <a:solidFill>
                  <a:srgbClr val="000000"/>
                </a:solidFill>
                <a:latin typeface="Avenir Book" panose="02000503020000020003" pitchFamily="2" charset="0"/>
                <a:ea typeface="Avenir Medium" charset="0"/>
                <a:cs typeface="Avenir Medium" charset="0"/>
              </a:rPr>
              <a:t>(“Distributive Efficiency”) </a:t>
            </a:r>
          </a:p>
          <a:p>
            <a:pPr marL="0" indent="0">
              <a:buFontTx/>
              <a:buNone/>
              <a:tabLst>
                <a:tab pos="679450" algn="l"/>
              </a:tabLst>
              <a:defRPr/>
            </a:pPr>
            <a:endParaRPr lang="en-US" sz="2400" u="sng" kern="0" dirty="0">
              <a:solidFill>
                <a:srgbClr val="000000"/>
              </a:solidFill>
              <a:latin typeface="Avenir Book" panose="02000503020000020003" pitchFamily="2" charset="0"/>
              <a:ea typeface="Avenir Medium" charset="0"/>
              <a:cs typeface="Avenir Medium" charset="0"/>
            </a:endParaRPr>
          </a:p>
          <a:p>
            <a:pPr marL="0" indent="0">
              <a:buFontTx/>
              <a:buNone/>
              <a:tabLst>
                <a:tab pos="679450" algn="l"/>
              </a:tabLst>
              <a:defRPr/>
            </a:pPr>
            <a:endParaRPr lang="en-US" sz="2400" kern="0" dirty="0">
              <a:solidFill>
                <a:srgbClr val="008000"/>
              </a:solidFill>
              <a:latin typeface="Avenir Book" panose="02000503020000020003" pitchFamily="2" charset="0"/>
              <a:ea typeface="Avenir Medium" charset="0"/>
              <a:cs typeface="Avenir Medium" charset="0"/>
            </a:endParaRP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p>
          <a:p>
            <a:pPr marL="0" indent="0">
              <a:buFontTx/>
              <a:buNone/>
              <a:defRPr/>
            </a:pPr>
            <a:r>
              <a:rPr lang="en-US" sz="2000" kern="0" dirty="0">
                <a:solidFill>
                  <a:srgbClr val="008000"/>
                </a:solidFill>
                <a:latin typeface="Avenir Book" panose="02000503020000020003" pitchFamily="2" charset="0"/>
                <a:ea typeface="Avenir Medium" charset="0"/>
                <a:cs typeface="Avenir Medium" charset="0"/>
              </a:rPr>
              <a:t>	</a:t>
            </a:r>
            <a:endParaRPr lang="en-US" sz="1600" kern="0" dirty="0">
              <a:solidFill>
                <a:srgbClr val="000000"/>
              </a:solidFill>
              <a:latin typeface="Avenir Book" panose="02000503020000020003" pitchFamily="2" charset="0"/>
              <a:ea typeface="Avenir Medium" charset="0"/>
              <a:cs typeface="Avenir Medium" charset="0"/>
            </a:endParaRPr>
          </a:p>
        </p:txBody>
      </p:sp>
      <p:pic>
        <p:nvPicPr>
          <p:cNvPr id="3" name="Picture 2">
            <a:extLst>
              <a:ext uri="{FF2B5EF4-FFF2-40B4-BE49-F238E27FC236}">
                <a16:creationId xmlns:a16="http://schemas.microsoft.com/office/drawing/2014/main" id="{26659C01-91C5-9049-A0DC-AFDF3710562A}"/>
              </a:ext>
            </a:extLst>
          </p:cNvPr>
          <p:cNvPicPr>
            <a:picLocks noChangeAspect="1"/>
          </p:cNvPicPr>
          <p:nvPr/>
        </p:nvPicPr>
        <p:blipFill>
          <a:blip r:embed="rId3"/>
          <a:stretch>
            <a:fillRect/>
          </a:stretch>
        </p:blipFill>
        <p:spPr>
          <a:xfrm>
            <a:off x="5213925" y="1510742"/>
            <a:ext cx="3701473" cy="2025609"/>
          </a:xfrm>
          <a:prstGeom prst="rect">
            <a:avLst/>
          </a:prstGeom>
          <a:ln>
            <a:solidFill>
              <a:srgbClr val="000000"/>
            </a:solidFill>
          </a:ln>
        </p:spPr>
      </p:pic>
      <p:sp>
        <p:nvSpPr>
          <p:cNvPr id="2" name="Rectangle 1">
            <a:extLst>
              <a:ext uri="{FF2B5EF4-FFF2-40B4-BE49-F238E27FC236}">
                <a16:creationId xmlns:a16="http://schemas.microsoft.com/office/drawing/2014/main" id="{1158F617-A3EC-4CA0-21F6-96124BC1050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4" name="TextBox 3">
            <a:extLst>
              <a:ext uri="{FF2B5EF4-FFF2-40B4-BE49-F238E27FC236}">
                <a16:creationId xmlns:a16="http://schemas.microsoft.com/office/drawing/2014/main" id="{5301EC0A-2183-6F0F-DE93-31915F61CD69}"/>
              </a:ext>
            </a:extLst>
          </p:cNvPr>
          <p:cNvSpPr txBox="1"/>
          <p:nvPr/>
        </p:nvSpPr>
        <p:spPr>
          <a:xfrm>
            <a:off x="-2" y="420326"/>
            <a:ext cx="9144000" cy="523220"/>
          </a:xfrm>
          <a:prstGeom prst="rect">
            <a:avLst/>
          </a:prstGeom>
          <a:noFill/>
        </p:spPr>
        <p:txBody>
          <a:bodyPr wrap="square" rtlCol="0">
            <a:spAutoFit/>
          </a:bodyPr>
          <a:lstStyle/>
          <a:p>
            <a:pPr algn="ctr"/>
            <a:r>
              <a:rPr lang="en-US" sz="2800" dirty="0">
                <a:solidFill>
                  <a:srgbClr val="000000"/>
                </a:solidFill>
                <a:latin typeface="Avenir Black" panose="02000503020000020003" pitchFamily="2" charset="0"/>
                <a:ea typeface="Avenir Medium" charset="0"/>
                <a:cs typeface="Avenir Medium" charset="0"/>
              </a:rPr>
              <a:t>Conventional Theory Conclusions</a:t>
            </a:r>
          </a:p>
        </p:txBody>
      </p:sp>
      <p:sp>
        <p:nvSpPr>
          <p:cNvPr id="11" name="Rectangle 10">
            <a:extLst>
              <a:ext uri="{FF2B5EF4-FFF2-40B4-BE49-F238E27FC236}">
                <a16:creationId xmlns:a16="http://schemas.microsoft.com/office/drawing/2014/main" id="{A8ADD216-4E28-9367-68D6-566600FEA08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Conclusions</a:t>
            </a:r>
          </a:p>
        </p:txBody>
      </p:sp>
      <p:cxnSp>
        <p:nvCxnSpPr>
          <p:cNvPr id="12" name="Straight Connector 11">
            <a:extLst>
              <a:ext uri="{FF2B5EF4-FFF2-40B4-BE49-F238E27FC236}">
                <a16:creationId xmlns:a16="http://schemas.microsoft.com/office/drawing/2014/main" id="{0492348C-2151-516A-A588-54DCFC499A8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462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20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20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20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20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2000"/>
                                        <p:tgtEl>
                                          <p:spTgt spid="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2000"/>
                                        <p:tgtEl>
                                          <p:spTgt spid="5">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11" end="11"/>
                                            </p:txEl>
                                          </p:spTgt>
                                        </p:tgtEl>
                                        <p:attrNameLst>
                                          <p:attrName>style.visibility</p:attrName>
                                        </p:attrNameLst>
                                      </p:cBhvr>
                                      <p:to>
                                        <p:strVal val="visible"/>
                                      </p:to>
                                    </p:set>
                                    <p:animEffect transition="in" filter="fade">
                                      <p:cBhvr>
                                        <p:cTn id="42" dur="2000"/>
                                        <p:tgtEl>
                                          <p:spTgt spid="5">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2000"/>
                                        <p:tgtEl>
                                          <p:spTgt spid="5">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13" end="13"/>
                                            </p:txEl>
                                          </p:spTgt>
                                        </p:tgtEl>
                                        <p:attrNameLst>
                                          <p:attrName>style.visibility</p:attrName>
                                        </p:attrNameLst>
                                      </p:cBhvr>
                                      <p:to>
                                        <p:strVal val="visible"/>
                                      </p:to>
                                    </p:set>
                                    <p:animEffect transition="in" filter="fade">
                                      <p:cBhvr>
                                        <p:cTn id="52" dur="20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12-Point Star 44">
            <a:extLst>
              <a:ext uri="{FF2B5EF4-FFF2-40B4-BE49-F238E27FC236}">
                <a16:creationId xmlns:a16="http://schemas.microsoft.com/office/drawing/2014/main" id="{5DAD4F3F-BFFB-B048-9FE7-C81AA90B1B0F}"/>
              </a:ext>
            </a:extLst>
          </p:cNvPr>
          <p:cNvSpPr/>
          <p:nvPr/>
        </p:nvSpPr>
        <p:spPr>
          <a:xfrm>
            <a:off x="3142200" y="2046026"/>
            <a:ext cx="2040126" cy="2040126"/>
          </a:xfrm>
          <a:prstGeom prst="star12">
            <a:avLst/>
          </a:prstGeom>
          <a:solidFill>
            <a:srgbClr val="F8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623592" y="80432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70651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5211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9178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698500" y="205022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912644" y="243898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745425" y="175476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Scarcity</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Individuals Maximize Happiness</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Maximize Profits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567909" y="2606913"/>
            <a:ext cx="2977827" cy="317523"/>
          </a:xfrm>
          <a:prstGeom prst="rect">
            <a:avLst/>
          </a:prstGeom>
          <a:noFill/>
        </p:spPr>
        <p:txBody>
          <a:bodyPr wrap="square" rtlCol="0">
            <a:spAutoFit/>
          </a:bodyPr>
          <a:lstStyle/>
          <a:p>
            <a:pPr marL="0" marR="0" lvl="0" indent="0" algn="l"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50849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90515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16" name="Rectangle 15">
            <a:extLst>
              <a:ext uri="{FF2B5EF4-FFF2-40B4-BE49-F238E27FC236}">
                <a16:creationId xmlns:a16="http://schemas.microsoft.com/office/drawing/2014/main" id="{9CD925CD-0E59-934E-9442-9C9C5E9BA644}"/>
              </a:ext>
            </a:extLst>
          </p:cNvPr>
          <p:cNvSpPr/>
          <p:nvPr/>
        </p:nvSpPr>
        <p:spPr>
          <a:xfrm>
            <a:off x="4805550" y="2045684"/>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4483101" y="257431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Market: Price signals (the invisible hand)</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6087388" y="2440803"/>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4852475" y="176111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Production Possibilities Curve</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Demand</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Supply</a:t>
            </a:r>
          </a:p>
        </p:txBody>
      </p:sp>
      <p:cxnSp>
        <p:nvCxnSpPr>
          <p:cNvPr id="21" name="Straight Arrow Connector 20">
            <a:extLst>
              <a:ext uri="{FF2B5EF4-FFF2-40B4-BE49-F238E27FC236}">
                <a16:creationId xmlns:a16="http://schemas.microsoft.com/office/drawing/2014/main" id="{0F06CCE4-D38C-7044-8E91-9A25FCDE9743}"/>
              </a:ext>
            </a:extLst>
          </p:cNvPr>
          <p:cNvCxnSpPr/>
          <p:nvPr/>
        </p:nvCxnSpPr>
        <p:spPr>
          <a:xfrm>
            <a:off x="1866900" y="194234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AB89449-ABD6-6F44-9916-3BEC416992CE}"/>
              </a:ext>
            </a:extLst>
          </p:cNvPr>
          <p:cNvCxnSpPr/>
          <p:nvPr/>
        </p:nvCxnSpPr>
        <p:spPr>
          <a:xfrm>
            <a:off x="3460750" y="217722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81E8232-D93F-9147-8BE7-B4094A498BF7}"/>
              </a:ext>
            </a:extLst>
          </p:cNvPr>
          <p:cNvCxnSpPr/>
          <p:nvPr/>
        </p:nvCxnSpPr>
        <p:spPr>
          <a:xfrm>
            <a:off x="2844800" y="2438989"/>
            <a:ext cx="19607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sp>
        <p:nvSpPr>
          <p:cNvPr id="24" name="Rectangle 23">
            <a:extLst>
              <a:ext uri="{FF2B5EF4-FFF2-40B4-BE49-F238E27FC236}">
                <a16:creationId xmlns:a16="http://schemas.microsoft.com/office/drawing/2014/main" id="{16820166-9A79-6A47-B924-BB3D43097209}"/>
              </a:ext>
            </a:extLst>
          </p:cNvPr>
          <p:cNvSpPr/>
          <p:nvPr/>
        </p:nvSpPr>
        <p:spPr>
          <a:xfrm>
            <a:off x="902275" y="4134528"/>
            <a:ext cx="2895600" cy="1728406"/>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2033294" y="576627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6D450C89-74F8-984D-A5B5-6B6E9D3C3A1E}"/>
              </a:ext>
            </a:extLst>
          </p:cNvPr>
          <p:cNvSpPr txBox="1"/>
          <p:nvPr/>
        </p:nvSpPr>
        <p:spPr>
          <a:xfrm>
            <a:off x="885700" y="4117347"/>
            <a:ext cx="3055921" cy="1756635"/>
          </a:xfrm>
          <a:prstGeom prst="rect">
            <a:avLst/>
          </a:prstGeom>
          <a:noFill/>
        </p:spPr>
        <p:txBody>
          <a:bodyPr wrap="square" rtlCol="0">
            <a:spAutoFit/>
          </a:bodyPr>
          <a:lstStyle/>
          <a:p>
            <a:pPr marL="400050" marR="0" lvl="0" indent="-400050" algn="l" defTabSz="457200" rtl="0" eaLnBrk="1" fontAlgn="auto" latinLnBrk="0" hangingPunct="1">
              <a:lnSpc>
                <a:spcPts val="1540"/>
              </a:lnSpc>
              <a:spcBef>
                <a:spcPts val="50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What to Produce?</a:t>
            </a:r>
            <a:b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make what people want.</a:t>
            </a:r>
          </a:p>
          <a:p>
            <a:pPr marL="400050" marR="0" lvl="0" indent="-400050" algn="l" defTabSz="457200" rtl="0" eaLnBrk="1" fontAlgn="auto" latinLnBrk="0" hangingPunct="1">
              <a:lnSpc>
                <a:spcPts val="1540"/>
              </a:lnSpc>
              <a:spcBef>
                <a:spcPts val="50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How to Produce?</a:t>
            </a:r>
            <a:b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make the profit-maximizing amount using the fewest resources.</a:t>
            </a:r>
          </a:p>
          <a:p>
            <a:pPr marL="400050" marR="0" lvl="0" indent="-400050" algn="l" defTabSz="457200" rtl="0" eaLnBrk="1" fontAlgn="auto" latinLnBrk="0" hangingPunct="1">
              <a:lnSpc>
                <a:spcPts val="1540"/>
              </a:lnSpc>
              <a:spcBef>
                <a:spcPts val="50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For Whom to Produce?</a:t>
            </a:r>
            <a:b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products go to those who want them most.</a:t>
            </a:r>
          </a:p>
        </p:txBody>
      </p:sp>
      <p:sp>
        <p:nvSpPr>
          <p:cNvPr id="31" name="TextBox 30">
            <a:extLst>
              <a:ext uri="{FF2B5EF4-FFF2-40B4-BE49-F238E27FC236}">
                <a16:creationId xmlns:a16="http://schemas.microsoft.com/office/drawing/2014/main" id="{AB84FB7D-78E8-6F4A-AD21-E744025F8A49}"/>
              </a:ext>
            </a:extLst>
          </p:cNvPr>
          <p:cNvSpPr txBox="1"/>
          <p:nvPr/>
        </p:nvSpPr>
        <p:spPr>
          <a:xfrm>
            <a:off x="789875" y="5971423"/>
            <a:ext cx="2977827"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Enlightened Self-Interest</a:t>
            </a:r>
          </a:p>
        </p:txBody>
      </p:sp>
      <p:sp>
        <p:nvSpPr>
          <p:cNvPr id="32" name="TextBox 31">
            <a:extLst>
              <a:ext uri="{FF2B5EF4-FFF2-40B4-BE49-F238E27FC236}">
                <a16:creationId xmlns:a16="http://schemas.microsoft.com/office/drawing/2014/main" id="{7C55B385-34A7-EB40-B9D4-CBA0BE91E98E}"/>
              </a:ext>
            </a:extLst>
          </p:cNvPr>
          <p:cNvSpPr txBox="1"/>
          <p:nvPr/>
        </p:nvSpPr>
        <p:spPr>
          <a:xfrm>
            <a:off x="4237523" y="2840594"/>
            <a:ext cx="1958387" cy="1701620"/>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ＭＳ Ｐゴシック" pitchFamily="-106" charset="-128"/>
                <a:cs typeface="+mn-cs"/>
              </a:rPr>
              <a:t>Determinants of Demand</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Income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Preference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Number of Buyers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Availability/Convenience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Prices of Substitutes and Complements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Future Expectations</a:t>
            </a:r>
          </a:p>
        </p:txBody>
      </p:sp>
      <p:sp>
        <p:nvSpPr>
          <p:cNvPr id="33" name="TextBox 32">
            <a:extLst>
              <a:ext uri="{FF2B5EF4-FFF2-40B4-BE49-F238E27FC236}">
                <a16:creationId xmlns:a16="http://schemas.microsoft.com/office/drawing/2014/main" id="{67AB1BBE-F586-C244-A4AC-99466A968D57}"/>
              </a:ext>
            </a:extLst>
          </p:cNvPr>
          <p:cNvSpPr txBox="1"/>
          <p:nvPr/>
        </p:nvSpPr>
        <p:spPr>
          <a:xfrm>
            <a:off x="6355379" y="2825590"/>
            <a:ext cx="2165029" cy="1690586"/>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ＭＳ Ｐゴシック" pitchFamily="-106" charset="-128"/>
                <a:cs typeface="+mn-cs"/>
              </a:rPr>
              <a:t>Determinants of Supply</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Cost of Inputs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Number of Firms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Taxes, Subsidies</a:t>
            </a:r>
            <a:r>
              <a:rPr lang="en-US" sz="1100" dirty="0">
                <a:solidFill>
                  <a:prstClr val="black"/>
                </a:solidFill>
                <a:latin typeface="Avenir Book" panose="02000503020000020003" pitchFamily="2" charset="0"/>
                <a:cs typeface="+mn-cs"/>
              </a:rPr>
              <a:t>, and </a:t>
            </a: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Regulations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Prices of Related Goods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Changes in Technology</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Future Expectations</a:t>
            </a:r>
          </a:p>
        </p:txBody>
      </p:sp>
      <p:pic>
        <p:nvPicPr>
          <p:cNvPr id="2" name="Picture 1" descr="Text, whiteboard&#10;&#10;Description automatically generated">
            <a:extLst>
              <a:ext uri="{FF2B5EF4-FFF2-40B4-BE49-F238E27FC236}">
                <a16:creationId xmlns:a16="http://schemas.microsoft.com/office/drawing/2014/main" id="{34895484-1784-2450-808D-1504D7F24076}"/>
              </a:ext>
            </a:extLst>
          </p:cNvPr>
          <p:cNvPicPr>
            <a:picLocks noChangeAspect="1"/>
          </p:cNvPicPr>
          <p:nvPr/>
        </p:nvPicPr>
        <p:blipFill>
          <a:blip r:embed="rId2"/>
          <a:stretch>
            <a:fillRect/>
          </a:stretch>
        </p:blipFill>
        <p:spPr>
          <a:xfrm>
            <a:off x="4110925" y="4596001"/>
            <a:ext cx="4129561" cy="1943019"/>
          </a:xfrm>
          <a:prstGeom prst="rect">
            <a:avLst/>
          </a:prstGeom>
        </p:spPr>
      </p:pic>
      <p:pic>
        <p:nvPicPr>
          <p:cNvPr id="3" name="Picture 2" descr="A person with a mustache&#10;&#10;Description automatically generated with low confidence">
            <a:extLst>
              <a:ext uri="{FF2B5EF4-FFF2-40B4-BE49-F238E27FC236}">
                <a16:creationId xmlns:a16="http://schemas.microsoft.com/office/drawing/2014/main" id="{B12F06B6-18BF-BB3E-FEE6-D8428FF70DE4}"/>
              </a:ext>
            </a:extLst>
          </p:cNvPr>
          <p:cNvPicPr>
            <a:picLocks noChangeAspect="1"/>
          </p:cNvPicPr>
          <p:nvPr/>
        </p:nvPicPr>
        <p:blipFill>
          <a:blip r:embed="rId3"/>
          <a:stretch>
            <a:fillRect/>
          </a:stretch>
        </p:blipFill>
        <p:spPr>
          <a:xfrm>
            <a:off x="7782101" y="5569814"/>
            <a:ext cx="612164" cy="714191"/>
          </a:xfrm>
          <a:prstGeom prst="rect">
            <a:avLst/>
          </a:prstGeom>
        </p:spPr>
      </p:pic>
      <p:pic>
        <p:nvPicPr>
          <p:cNvPr id="4" name="Picture 3" descr="A sculpture of a person&#10;&#10;Description automatically generated with low confidence">
            <a:extLst>
              <a:ext uri="{FF2B5EF4-FFF2-40B4-BE49-F238E27FC236}">
                <a16:creationId xmlns:a16="http://schemas.microsoft.com/office/drawing/2014/main" id="{C99D1A91-2FE7-96D3-7B65-3767CBB7DFDB}"/>
              </a:ext>
            </a:extLst>
          </p:cNvPr>
          <p:cNvPicPr>
            <a:picLocks noChangeAspect="1"/>
          </p:cNvPicPr>
          <p:nvPr/>
        </p:nvPicPr>
        <p:blipFill>
          <a:blip r:embed="rId4"/>
          <a:stretch>
            <a:fillRect/>
          </a:stretch>
        </p:blipFill>
        <p:spPr>
          <a:xfrm>
            <a:off x="4186077" y="5486754"/>
            <a:ext cx="594047" cy="831666"/>
          </a:xfrm>
          <a:prstGeom prst="rect">
            <a:avLst/>
          </a:prstGeom>
        </p:spPr>
      </p:pic>
      <p:sp>
        <p:nvSpPr>
          <p:cNvPr id="20" name="TextBox 19">
            <a:extLst>
              <a:ext uri="{FF2B5EF4-FFF2-40B4-BE49-F238E27FC236}">
                <a16:creationId xmlns:a16="http://schemas.microsoft.com/office/drawing/2014/main" id="{966E70FA-F362-0069-0047-8470F232F4CB}"/>
              </a:ext>
            </a:extLst>
          </p:cNvPr>
          <p:cNvSpPr txBox="1"/>
          <p:nvPr/>
        </p:nvSpPr>
        <p:spPr>
          <a:xfrm>
            <a:off x="4568298" y="4678608"/>
            <a:ext cx="1658827" cy="278153"/>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p:txBody>
      </p:sp>
      <p:sp>
        <p:nvSpPr>
          <p:cNvPr id="22" name="TextBox 21">
            <a:extLst>
              <a:ext uri="{FF2B5EF4-FFF2-40B4-BE49-F238E27FC236}">
                <a16:creationId xmlns:a16="http://schemas.microsoft.com/office/drawing/2014/main" id="{82151500-AB21-8445-50CD-0675E27A941D}"/>
              </a:ext>
            </a:extLst>
          </p:cNvPr>
          <p:cNvSpPr txBox="1"/>
          <p:nvPr/>
        </p:nvSpPr>
        <p:spPr>
          <a:xfrm>
            <a:off x="6287282" y="4677324"/>
            <a:ext cx="1658827" cy="278153"/>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p:txBody>
      </p:sp>
      <p:sp>
        <p:nvSpPr>
          <p:cNvPr id="35" name="Rectangle 34">
            <a:extLst>
              <a:ext uri="{FF2B5EF4-FFF2-40B4-BE49-F238E27FC236}">
                <a16:creationId xmlns:a16="http://schemas.microsoft.com/office/drawing/2014/main" id="{75A7A347-EB99-B70D-1608-72A96CC75C6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4" name="Rectangle 33">
            <a:extLst>
              <a:ext uri="{FF2B5EF4-FFF2-40B4-BE49-F238E27FC236}">
                <a16:creationId xmlns:a16="http://schemas.microsoft.com/office/drawing/2014/main" id="{D4A5A446-36AB-EFEA-038C-9E5E0AE2C7A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36" name="Straight Connector 35">
            <a:extLst>
              <a:ext uri="{FF2B5EF4-FFF2-40B4-BE49-F238E27FC236}">
                <a16:creationId xmlns:a16="http://schemas.microsoft.com/office/drawing/2014/main" id="{FA97F2E4-34A2-48A6-3231-F1AD27FA250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17">
            <a:extLst>
              <a:ext uri="{FF2B5EF4-FFF2-40B4-BE49-F238E27FC236}">
                <a16:creationId xmlns:a16="http://schemas.microsoft.com/office/drawing/2014/main" id="{EEDA9D36-F8F3-9068-901F-90B1AC838638}"/>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377980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20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20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animBg="1"/>
      <p:bldP spid="30" grpId="0"/>
      <p:bldP spid="3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15153" y="494081"/>
            <a:ext cx="8695765" cy="1938992"/>
          </a:xfrm>
          <a:prstGeom prst="rect">
            <a:avLst/>
          </a:prstGeom>
          <a:solidFill>
            <a:srgbClr val="FFFFFF"/>
          </a:solidFill>
          <a:ln>
            <a:noFill/>
          </a:ln>
        </p:spPr>
        <p:txBody>
          <a:bodyPr wrap="square">
            <a:spAutoFit/>
          </a:bodyPr>
          <a:lstStyle/>
          <a:p>
            <a:pPr algn="ctr"/>
            <a:r>
              <a:rPr lang="en-US" sz="3000" dirty="0">
                <a:solidFill>
                  <a:srgbClr val="000000"/>
                </a:solidFill>
                <a:latin typeface="Avenir Book" panose="02000503020000020003" pitchFamily="2" charset="0"/>
                <a:ea typeface="Avenir Medium" charset="0"/>
                <a:cs typeface="Avenir Medium" charset="0"/>
              </a:rPr>
              <a:t>Enlightened Self-Interest</a:t>
            </a:r>
          </a:p>
          <a:p>
            <a:pPr algn="ctr"/>
            <a:endParaRPr lang="en-US" sz="1000" dirty="0">
              <a:solidFill>
                <a:srgbClr val="000000"/>
              </a:solidFill>
              <a:latin typeface="Avenir Book" panose="02000503020000020003" pitchFamily="2" charset="0"/>
              <a:ea typeface="Avenir Medium" charset="0"/>
              <a:cs typeface="Avenir Medium" charset="0"/>
            </a:endParaRPr>
          </a:p>
          <a:p>
            <a:r>
              <a:rPr lang="en-US" sz="2400" dirty="0">
                <a:solidFill>
                  <a:srgbClr val="000000"/>
                </a:solidFill>
                <a:latin typeface="Avenir Book" panose="02000503020000020003" pitchFamily="2" charset="0"/>
                <a:ea typeface="Avenir Medium" charset="0"/>
                <a:cs typeface="Avenir Medium" charset="0"/>
              </a:rPr>
              <a:t>When individuals and firms act out of self-interest, those actions enhance well-being for everyone. </a:t>
            </a:r>
          </a:p>
          <a:p>
            <a:endParaRPr lang="en-US" sz="800" dirty="0">
              <a:solidFill>
                <a:srgbClr val="000000"/>
              </a:solidFill>
              <a:latin typeface="Avenir Book" panose="02000503020000020003" pitchFamily="2" charset="0"/>
              <a:ea typeface="Avenir Medium" charset="0"/>
              <a:cs typeface="Avenir Medium" charset="0"/>
            </a:endParaRPr>
          </a:p>
          <a:p>
            <a:endParaRPr lang="en-US" sz="2400" dirty="0">
              <a:solidFill>
                <a:srgbClr val="000000"/>
              </a:solidFill>
              <a:latin typeface="Avenir Book" panose="02000503020000020003" pitchFamily="2" charset="0"/>
              <a:ea typeface="Avenir Medium" charset="0"/>
              <a:cs typeface="Avenir Medium" charset="0"/>
            </a:endParaRPr>
          </a:p>
        </p:txBody>
      </p:sp>
      <p:sp>
        <p:nvSpPr>
          <p:cNvPr id="4" name="Rectangle 3">
            <a:extLst>
              <a:ext uri="{FF2B5EF4-FFF2-40B4-BE49-F238E27FC236}">
                <a16:creationId xmlns:a16="http://schemas.microsoft.com/office/drawing/2014/main" id="{62658EA7-DB23-A85C-1D73-E0D8C5AD999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B5ECE2B5-F780-681A-DE4E-2D84C7E6112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Radical Theory Conclusions: Capitalism</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06DB7CB7-C3D4-FAA4-C33D-48A5CDE289B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7" name="Picture 6" descr="A flight attendant holding a bag of orange juice&#10;&#10;Description automatically generated">
            <a:extLst>
              <a:ext uri="{FF2B5EF4-FFF2-40B4-BE49-F238E27FC236}">
                <a16:creationId xmlns:a16="http://schemas.microsoft.com/office/drawing/2014/main" id="{CC186930-5CF1-9304-10AA-0478962CD6E1}"/>
              </a:ext>
            </a:extLst>
          </p:cNvPr>
          <p:cNvPicPr>
            <a:picLocks noChangeAspect="1"/>
          </p:cNvPicPr>
          <p:nvPr/>
        </p:nvPicPr>
        <p:blipFill rotWithShape="1">
          <a:blip r:embed="rId3">
            <a:extLst>
              <a:ext uri="{28A0092B-C50C-407E-A947-70E740481C1C}">
                <a14:useLocalDpi xmlns:a14="http://schemas.microsoft.com/office/drawing/2010/main" val="0"/>
              </a:ext>
            </a:extLst>
          </a:blip>
          <a:srcRect r="21673"/>
          <a:stretch/>
        </p:blipFill>
        <p:spPr>
          <a:xfrm>
            <a:off x="4177553" y="2245699"/>
            <a:ext cx="4840942" cy="4118219"/>
          </a:xfrm>
          <a:prstGeom prst="rect">
            <a:avLst/>
          </a:prstGeom>
          <a:ln>
            <a:solidFill>
              <a:schemeClr val="tx1"/>
            </a:solidFill>
          </a:ln>
        </p:spPr>
      </p:pic>
      <p:sp>
        <p:nvSpPr>
          <p:cNvPr id="8" name="Rectangle 7">
            <a:extLst>
              <a:ext uri="{FF2B5EF4-FFF2-40B4-BE49-F238E27FC236}">
                <a16:creationId xmlns:a16="http://schemas.microsoft.com/office/drawing/2014/main" id="{A1888F2F-1CA4-9FDB-42E7-1E5FE7079087}"/>
              </a:ext>
            </a:extLst>
          </p:cNvPr>
          <p:cNvSpPr/>
          <p:nvPr/>
        </p:nvSpPr>
        <p:spPr>
          <a:xfrm>
            <a:off x="233082" y="2208934"/>
            <a:ext cx="3581775" cy="4154984"/>
          </a:xfrm>
          <a:prstGeom prst="rect">
            <a:avLst/>
          </a:prstGeom>
          <a:solidFill>
            <a:srgbClr val="FFFFFF"/>
          </a:solidFill>
          <a:ln>
            <a:noFill/>
          </a:ln>
        </p:spPr>
        <p:txBody>
          <a:bodyPr wrap="square">
            <a:spAutoFit/>
          </a:bodyPr>
          <a:lstStyle/>
          <a:p>
            <a:r>
              <a:rPr lang="en-US" sz="2400" dirty="0">
                <a:solidFill>
                  <a:srgbClr val="000000"/>
                </a:solidFill>
                <a:latin typeface="Avenir Book" panose="02000503020000020003" pitchFamily="2" charset="0"/>
                <a:ea typeface="Avenir Medium" charset="0"/>
                <a:cs typeface="Avenir Medium" charset="0"/>
              </a:rPr>
              <a:t>If you start a business because you want to make a good living, you supply products that benefit others and you create jobs, which enable others to make a good living. Bottom line: put your own mask on first and you will be in a position to help others. </a:t>
            </a:r>
          </a:p>
        </p:txBody>
      </p:sp>
    </p:spTree>
    <p:extLst>
      <p:ext uri="{BB962C8B-B14F-4D97-AF65-F5344CB8AC3E}">
        <p14:creationId xmlns:p14="http://schemas.microsoft.com/office/powerpoint/2010/main" val="161620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20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69B6F6-8FB2-9449-B249-4DF025269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767" y="802068"/>
            <a:ext cx="5360466" cy="5253865"/>
          </a:xfrm>
          <a:prstGeom prst="rect">
            <a:avLst/>
          </a:prstGeom>
          <a:ln w="38100">
            <a:solidFill>
              <a:srgbClr val="9F66AC"/>
            </a:solidFill>
          </a:ln>
        </p:spPr>
      </p:pic>
      <p:sp>
        <p:nvSpPr>
          <p:cNvPr id="2" name="Rectangle 1">
            <a:extLst>
              <a:ext uri="{FF2B5EF4-FFF2-40B4-BE49-F238E27FC236}">
                <a16:creationId xmlns:a16="http://schemas.microsoft.com/office/drawing/2014/main" id="{F3688AEA-0A1C-663B-535D-71169224C91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BB5ED145-7562-75B6-C6F0-FA0E1E046EA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Conclusions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80D7CEA5-EDCA-AFB8-55E0-1930DDD5EF5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18098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3C2392-5B75-B590-EF58-31453563A4A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Policy</a:t>
            </a:r>
          </a:p>
        </p:txBody>
      </p:sp>
      <p:sp>
        <p:nvSpPr>
          <p:cNvPr id="5" name="Rectangle 4">
            <a:extLst>
              <a:ext uri="{FF2B5EF4-FFF2-40B4-BE49-F238E27FC236}">
                <a16:creationId xmlns:a16="http://schemas.microsoft.com/office/drawing/2014/main" id="{E4611783-B503-A0D9-FAEC-5555FA789E5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Rectangle 3">
            <a:extLst>
              <a:ext uri="{FF2B5EF4-FFF2-40B4-BE49-F238E27FC236}">
                <a16:creationId xmlns:a16="http://schemas.microsoft.com/office/drawing/2014/main" id="{8F6F656C-5B12-9EF4-6D53-E0E6CD093CB8}"/>
              </a:ext>
            </a:extLst>
          </p:cNvPr>
          <p:cNvSpPr txBox="1">
            <a:spLocks noChangeArrowheads="1"/>
          </p:cNvSpPr>
          <p:nvPr/>
        </p:nvSpPr>
        <p:spPr bwMode="auto">
          <a:xfrm>
            <a:off x="501778" y="516691"/>
            <a:ext cx="8821758" cy="578096"/>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tabLst>
                <a:tab pos="679450" algn="l"/>
                <a:tab pos="1292225" algn="l"/>
              </a:tabLst>
            </a:pPr>
            <a:r>
              <a:rPr lang="en-US" sz="2200" kern="0" dirty="0">
                <a:solidFill>
                  <a:srgbClr val="000000"/>
                </a:solidFill>
                <a:latin typeface="Avenir Book" panose="02000503020000020003" pitchFamily="2" charset="0"/>
                <a:ea typeface="Avenir Medium" charset="0"/>
                <a:cs typeface="Avenir Medium" charset="0"/>
              </a:rPr>
              <a:t>Liberals and conservatives disagree on what form of capitalism results in economic well-being—free-market or fair-market. </a:t>
            </a:r>
          </a:p>
          <a:p>
            <a:pPr marL="0" indent="0" eaLnBrk="1" hangingPunct="1">
              <a:spcBef>
                <a:spcPts val="0"/>
              </a:spcBef>
              <a:buFontTx/>
              <a:buNone/>
              <a:tabLst>
                <a:tab pos="679450" algn="l"/>
                <a:tab pos="1292225" algn="l"/>
              </a:tabLst>
            </a:pPr>
            <a:r>
              <a:rPr lang="en-US" sz="2200" kern="0" dirty="0">
                <a:solidFill>
                  <a:srgbClr val="000000"/>
                </a:solidFill>
                <a:latin typeface="Avenir Book" panose="02000503020000020003" pitchFamily="2" charset="0"/>
                <a:ea typeface="Avenir Medium" charset="0"/>
                <a:cs typeface="Avenir Medium" charset="0"/>
              </a:rPr>
              <a:t>They argue that only </a:t>
            </a:r>
            <a:r>
              <a:rPr lang="en-US" sz="2200" i="1" kern="0" dirty="0">
                <a:solidFill>
                  <a:srgbClr val="000000"/>
                </a:solidFill>
                <a:latin typeface="Avenir Book" panose="02000503020000020003" pitchFamily="2" charset="0"/>
                <a:ea typeface="Avenir Medium" charset="0"/>
                <a:cs typeface="Avenir Medium" charset="0"/>
              </a:rPr>
              <a:t>their</a:t>
            </a:r>
            <a:r>
              <a:rPr lang="en-US" sz="2200" kern="0" dirty="0">
                <a:solidFill>
                  <a:srgbClr val="000000"/>
                </a:solidFill>
                <a:latin typeface="Avenir Book" panose="02000503020000020003" pitchFamily="2" charset="0"/>
                <a:ea typeface="Avenir Medium" charset="0"/>
                <a:cs typeface="Avenir Medium" charset="0"/>
              </a:rPr>
              <a:t> way will deliver the American Dream.</a:t>
            </a:r>
            <a:endParaRPr lang="en-US" sz="2200" i="1" kern="0" dirty="0">
              <a:solidFill>
                <a:srgbClr val="000000"/>
              </a:solidFill>
              <a:latin typeface="Avenir Book" panose="02000503020000020003" pitchFamily="2" charset="0"/>
              <a:ea typeface="Avenir Medium" charset="0"/>
              <a:cs typeface="Avenir Medium" charset="0"/>
            </a:endParaRPr>
          </a:p>
        </p:txBody>
      </p:sp>
      <p:pic>
        <p:nvPicPr>
          <p:cNvPr id="7" name="Picture 6">
            <a:extLst>
              <a:ext uri="{FF2B5EF4-FFF2-40B4-BE49-F238E27FC236}">
                <a16:creationId xmlns:a16="http://schemas.microsoft.com/office/drawing/2014/main" id="{C8DD64EA-5D2C-51C8-3094-1F331F489808}"/>
              </a:ext>
            </a:extLst>
          </p:cNvPr>
          <p:cNvPicPr>
            <a:picLocks noChangeAspect="1"/>
          </p:cNvPicPr>
          <p:nvPr/>
        </p:nvPicPr>
        <p:blipFill>
          <a:blip r:embed="rId3"/>
          <a:stretch>
            <a:fillRect/>
          </a:stretch>
        </p:blipFill>
        <p:spPr>
          <a:xfrm>
            <a:off x="826086" y="1888077"/>
            <a:ext cx="7491824" cy="4598430"/>
          </a:xfrm>
          <a:prstGeom prst="rect">
            <a:avLst/>
          </a:prstGeom>
          <a:ln>
            <a:solidFill>
              <a:schemeClr val="tx1"/>
            </a:solidFill>
          </a:ln>
        </p:spPr>
      </p:pic>
      <p:cxnSp>
        <p:nvCxnSpPr>
          <p:cNvPr id="9" name="Straight Connector 8">
            <a:extLst>
              <a:ext uri="{FF2B5EF4-FFF2-40B4-BE49-F238E27FC236}">
                <a16:creationId xmlns:a16="http://schemas.microsoft.com/office/drawing/2014/main" id="{8AC97F4B-3FF2-A9FB-9636-FF8D97FD448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83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4"/>
          <p:cNvSpPr txBox="1">
            <a:spLocks noChangeArrowheads="1"/>
          </p:cNvSpPr>
          <p:nvPr/>
        </p:nvSpPr>
        <p:spPr bwMode="auto">
          <a:xfrm>
            <a:off x="4632825" y="4277508"/>
            <a:ext cx="45720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71475" indent="-371475"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solidFill>
                  <a:srgbClr val="000000"/>
                </a:solidFill>
                <a:latin typeface="Avenir Book" panose="02000503020000020003" pitchFamily="2" charset="0"/>
                <a:ea typeface="Avenir Medium" charset="0"/>
                <a:cs typeface="Avenir Medium" charset="0"/>
              </a:rPr>
              <a:t>Liberal</a:t>
            </a:r>
          </a:p>
        </p:txBody>
      </p:sp>
      <p:sp>
        <p:nvSpPr>
          <p:cNvPr id="13" name="Text Box 4"/>
          <p:cNvSpPr txBox="1">
            <a:spLocks noChangeArrowheads="1"/>
          </p:cNvSpPr>
          <p:nvPr/>
        </p:nvSpPr>
        <p:spPr bwMode="auto">
          <a:xfrm>
            <a:off x="60829" y="4277508"/>
            <a:ext cx="45720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71475" indent="-371475"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solidFill>
                  <a:srgbClr val="000000"/>
                </a:solidFill>
                <a:latin typeface="Avenir Book" panose="02000503020000020003" pitchFamily="2" charset="0"/>
                <a:ea typeface="Avenir Medium" charset="0"/>
                <a:cs typeface="Avenir Medium" charset="0"/>
              </a:rPr>
              <a:t>Conservative</a:t>
            </a:r>
          </a:p>
        </p:txBody>
      </p:sp>
      <p:sp>
        <p:nvSpPr>
          <p:cNvPr id="16" name="Rectangle 15"/>
          <p:cNvSpPr/>
          <p:nvPr/>
        </p:nvSpPr>
        <p:spPr>
          <a:xfrm>
            <a:off x="4632826" y="5021787"/>
            <a:ext cx="4572000" cy="1338828"/>
          </a:xfrm>
          <a:prstGeom prst="rect">
            <a:avLst/>
          </a:prstGeom>
        </p:spPr>
        <p:txBody>
          <a:bodyPr wrap="square">
            <a:spAutoFit/>
          </a:bodyPr>
          <a:lstStyle/>
          <a:p>
            <a:pPr marL="15875">
              <a:lnSpc>
                <a:spcPct val="80000"/>
              </a:lnSpc>
              <a:tabLst>
                <a:tab pos="152400" algn="l"/>
                <a:tab pos="395288" algn="l"/>
              </a:tabLst>
              <a:defRPr/>
            </a:pPr>
            <a:r>
              <a:rPr lang="en-US" sz="2000" kern="0" dirty="0">
                <a:solidFill>
                  <a:srgbClr val="000000"/>
                </a:solidFill>
                <a:latin typeface="Avenir Book" panose="02000503020000020003" pitchFamily="2" charset="0"/>
                <a:ea typeface="Avenir Medium" charset="0"/>
              </a:rPr>
              <a:t>a.	Embrace fair-market capitalism.</a:t>
            </a:r>
          </a:p>
          <a:p>
            <a:pPr marL="15875">
              <a:lnSpc>
                <a:spcPct val="80000"/>
              </a:lnSpc>
              <a:tabLst>
                <a:tab pos="152400" algn="l"/>
              </a:tabLst>
              <a:defRPr/>
            </a:pPr>
            <a:endParaRPr lang="en-US" sz="2000" kern="0" dirty="0">
              <a:solidFill>
                <a:srgbClr val="000000"/>
              </a:solidFill>
              <a:latin typeface="Avenir Book" panose="02000503020000020003" pitchFamily="2" charset="0"/>
              <a:ea typeface="Avenir Medium" charset="0"/>
            </a:endParaRPr>
          </a:p>
          <a:p>
            <a:pPr marL="15875">
              <a:lnSpc>
                <a:spcPct val="80000"/>
              </a:lnSpc>
              <a:tabLst>
                <a:tab pos="152400" algn="l"/>
              </a:tabLst>
              <a:defRPr/>
            </a:pPr>
            <a:r>
              <a:rPr lang="en-US" sz="2000" kern="0" dirty="0">
                <a:solidFill>
                  <a:srgbClr val="000000"/>
                </a:solidFill>
                <a:latin typeface="Avenir Book" panose="02000503020000020003" pitchFamily="2" charset="0"/>
                <a:ea typeface="Avenir Medium" charset="0"/>
              </a:rPr>
              <a:t>b.  Support government intervention.		</a:t>
            </a:r>
          </a:p>
          <a:p>
            <a:pPr marL="641350" indent="-231775">
              <a:lnSpc>
                <a:spcPct val="80000"/>
              </a:lnSpc>
              <a:buFont typeface="Arial" charset="0"/>
              <a:buChar char="•"/>
              <a:tabLst>
                <a:tab pos="152400" algn="l"/>
                <a:tab pos="338138" algn="l"/>
              </a:tabLst>
              <a:defRPr/>
            </a:pPr>
            <a:r>
              <a:rPr lang="en-US" sz="2000" kern="0" dirty="0">
                <a:solidFill>
                  <a:srgbClr val="000000"/>
                </a:solidFill>
                <a:latin typeface="Avenir Book" panose="02000503020000020003" pitchFamily="2" charset="0"/>
                <a:ea typeface="Avenir Medium" charset="0"/>
              </a:rPr>
              <a:t>Equal opportunity</a:t>
            </a:r>
          </a:p>
        </p:txBody>
      </p:sp>
      <p:cxnSp>
        <p:nvCxnSpPr>
          <p:cNvPr id="17" name="Straight Connector 16"/>
          <p:cNvCxnSpPr>
            <a:cxnSpLocks/>
          </p:cNvCxnSpPr>
          <p:nvPr/>
        </p:nvCxnSpPr>
        <p:spPr>
          <a:xfrm>
            <a:off x="4604658" y="4151455"/>
            <a:ext cx="0" cy="2706545"/>
          </a:xfrm>
          <a:prstGeom prst="line">
            <a:avLst/>
          </a:prstGeom>
          <a:ln>
            <a:solidFill>
              <a:srgbClr val="B24FC5"/>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0829" y="5021787"/>
            <a:ext cx="4771211" cy="1337354"/>
          </a:xfrm>
          <a:prstGeom prst="rect">
            <a:avLst/>
          </a:prstGeom>
        </p:spPr>
        <p:txBody>
          <a:bodyPr wrap="square">
            <a:spAutoFit/>
          </a:bodyPr>
          <a:lstStyle/>
          <a:p>
            <a:pPr marL="15875">
              <a:lnSpc>
                <a:spcPct val="80000"/>
              </a:lnSpc>
              <a:tabLst>
                <a:tab pos="268288" algn="l"/>
              </a:tabLst>
              <a:defRPr/>
            </a:pPr>
            <a:r>
              <a:rPr lang="en-US" sz="2000" kern="0" dirty="0">
                <a:solidFill>
                  <a:srgbClr val="000000"/>
                </a:solidFill>
                <a:latin typeface="Avenir Book" panose="02000503020000020003" pitchFamily="2" charset="0"/>
                <a:ea typeface="Avenir Medium" charset="0"/>
              </a:rPr>
              <a:t>a.	 Embrace free-market capitalism.</a:t>
            </a:r>
          </a:p>
          <a:p>
            <a:pPr marL="15875">
              <a:lnSpc>
                <a:spcPct val="80000"/>
              </a:lnSpc>
              <a:tabLst>
                <a:tab pos="457200" algn="l"/>
              </a:tabLst>
              <a:defRPr/>
            </a:pPr>
            <a:endParaRPr lang="en-US" sz="2000" kern="0" dirty="0">
              <a:solidFill>
                <a:srgbClr val="000000"/>
              </a:solidFill>
              <a:latin typeface="Avenir Book" panose="02000503020000020003" pitchFamily="2" charset="0"/>
              <a:ea typeface="Avenir Medium" charset="0"/>
            </a:endParaRPr>
          </a:p>
          <a:p>
            <a:pPr marL="15875">
              <a:lnSpc>
                <a:spcPct val="80000"/>
              </a:lnSpc>
              <a:tabLst>
                <a:tab pos="341313" algn="l"/>
              </a:tabLst>
              <a:defRPr/>
            </a:pPr>
            <a:r>
              <a:rPr lang="en-US" sz="2000" kern="0" dirty="0">
                <a:solidFill>
                  <a:srgbClr val="000000"/>
                </a:solidFill>
                <a:latin typeface="Avenir Book" panose="02000503020000020003" pitchFamily="2" charset="0"/>
                <a:ea typeface="Avenir Medium" charset="0"/>
              </a:rPr>
              <a:t>b.	Reject government interference.</a:t>
            </a:r>
          </a:p>
          <a:p>
            <a:pPr marL="358775" indent="-342900">
              <a:lnSpc>
                <a:spcPct val="80000"/>
              </a:lnSpc>
              <a:buFont typeface="Arial" charset="0"/>
              <a:buChar char="•"/>
              <a:tabLst>
                <a:tab pos="338138" algn="l"/>
                <a:tab pos="676275" algn="l"/>
              </a:tabLst>
              <a:defRPr/>
            </a:pPr>
            <a:endParaRPr lang="en-US" sz="2000" kern="0" dirty="0">
              <a:solidFill>
                <a:srgbClr val="000000"/>
              </a:solidFill>
              <a:latin typeface="Avenir Book" panose="02000503020000020003" pitchFamily="2" charset="0"/>
              <a:ea typeface="Avenir Medium" charset="0"/>
            </a:endParaRPr>
          </a:p>
          <a:p>
            <a:pPr marL="573088" indent="-219075">
              <a:lnSpc>
                <a:spcPct val="80000"/>
              </a:lnSpc>
              <a:buFont typeface="Arial" charset="0"/>
              <a:buChar char="•"/>
              <a:tabLst>
                <a:tab pos="627063" algn="l"/>
                <a:tab pos="676275" algn="l"/>
              </a:tabLst>
              <a:defRPr/>
            </a:pPr>
            <a:r>
              <a:rPr lang="en-US" sz="2000" kern="0" dirty="0">
                <a:solidFill>
                  <a:srgbClr val="000000"/>
                </a:solidFill>
                <a:latin typeface="Avenir Book" panose="02000503020000020003" pitchFamily="2" charset="0"/>
                <a:ea typeface="Avenir Medium" charset="0"/>
              </a:rPr>
              <a:t>Self-correction</a:t>
            </a:r>
          </a:p>
        </p:txBody>
      </p:sp>
      <p:pic>
        <p:nvPicPr>
          <p:cNvPr id="3" name="Picture 2">
            <a:extLst>
              <a:ext uri="{FF2B5EF4-FFF2-40B4-BE49-F238E27FC236}">
                <a16:creationId xmlns:a16="http://schemas.microsoft.com/office/drawing/2014/main" id="{3A0394E3-9506-094B-B7A5-732BA5C48020}"/>
              </a:ext>
            </a:extLst>
          </p:cNvPr>
          <p:cNvPicPr>
            <a:picLocks noChangeAspect="1"/>
          </p:cNvPicPr>
          <p:nvPr/>
        </p:nvPicPr>
        <p:blipFill>
          <a:blip r:embed="rId3"/>
          <a:stretch>
            <a:fillRect/>
          </a:stretch>
        </p:blipFill>
        <p:spPr>
          <a:xfrm>
            <a:off x="1771360" y="968337"/>
            <a:ext cx="5601276" cy="3224310"/>
          </a:xfrm>
          <a:prstGeom prst="rect">
            <a:avLst/>
          </a:prstGeom>
          <a:ln>
            <a:solidFill>
              <a:schemeClr val="tx1"/>
            </a:solidFill>
          </a:ln>
        </p:spPr>
      </p:pic>
      <p:sp>
        <p:nvSpPr>
          <p:cNvPr id="2" name="Rectangle 1">
            <a:extLst>
              <a:ext uri="{FF2B5EF4-FFF2-40B4-BE49-F238E27FC236}">
                <a16:creationId xmlns:a16="http://schemas.microsoft.com/office/drawing/2014/main" id="{E9D99766-D1F3-1F68-788E-4573E31C8E2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4" name="TextBox 3">
            <a:extLst>
              <a:ext uri="{FF2B5EF4-FFF2-40B4-BE49-F238E27FC236}">
                <a16:creationId xmlns:a16="http://schemas.microsoft.com/office/drawing/2014/main" id="{4761573A-2638-E155-9379-5D5E6822AB33}"/>
              </a:ext>
            </a:extLst>
          </p:cNvPr>
          <p:cNvSpPr txBox="1"/>
          <p:nvPr/>
        </p:nvSpPr>
        <p:spPr>
          <a:xfrm>
            <a:off x="-2" y="420326"/>
            <a:ext cx="9144000" cy="523220"/>
          </a:xfrm>
          <a:prstGeom prst="rect">
            <a:avLst/>
          </a:prstGeom>
          <a:noFill/>
        </p:spPr>
        <p:txBody>
          <a:bodyPr wrap="square" rtlCol="0">
            <a:spAutoFit/>
          </a:bodyPr>
          <a:lstStyle/>
          <a:p>
            <a:pPr algn="ctr"/>
            <a:r>
              <a:rPr lang="en-US" sz="2800" dirty="0">
                <a:solidFill>
                  <a:srgbClr val="000000"/>
                </a:solidFill>
                <a:latin typeface="Avenir Black" panose="02000503020000020003" pitchFamily="2" charset="0"/>
                <a:ea typeface="Avenir Medium" charset="0"/>
                <a:cs typeface="Avenir Medium" charset="0"/>
              </a:rPr>
              <a:t>Conservative and Liberal Policies</a:t>
            </a:r>
          </a:p>
        </p:txBody>
      </p:sp>
      <p:sp>
        <p:nvSpPr>
          <p:cNvPr id="5" name="Rectangle 4">
            <a:extLst>
              <a:ext uri="{FF2B5EF4-FFF2-40B4-BE49-F238E27FC236}">
                <a16:creationId xmlns:a16="http://schemas.microsoft.com/office/drawing/2014/main" id="{A692A8B6-950E-F291-5ECB-2687C5F8915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Policy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BCF7206B-24FC-0BC5-4704-27A0E9879D5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17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2000"/>
                                        <p:tgtEl>
                                          <p:spTgt spid="1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2000"/>
                                        <p:tgtEl>
                                          <p:spTgt spid="16">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fade">
                                      <p:cBhvr>
                                        <p:cTn id="18" dur="2000"/>
                                        <p:tgtEl>
                                          <p:spTgt spid="1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Effect transition="in" filter="fade">
                                      <p:cBhvr>
                                        <p:cTn id="23" dur="2000"/>
                                        <p:tgtEl>
                                          <p:spTgt spid="1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xEl>
                                              <p:pRg st="4" end="4"/>
                                            </p:txEl>
                                          </p:spTgt>
                                        </p:tgtEl>
                                        <p:attrNameLst>
                                          <p:attrName>style.visibility</p:attrName>
                                        </p:attrNameLst>
                                      </p:cBhvr>
                                      <p:to>
                                        <p:strVal val="visible"/>
                                      </p:to>
                                    </p:set>
                                    <p:animEffect transition="in" filter="fade">
                                      <p:cBhvr>
                                        <p:cTn id="26" dur="2000"/>
                                        <p:tgtEl>
                                          <p:spTgt spid="14">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xEl>
                                              <p:pRg st="2" end="2"/>
                                            </p:txEl>
                                          </p:spTgt>
                                        </p:tgtEl>
                                        <p:attrNameLst>
                                          <p:attrName>style.visibility</p:attrName>
                                        </p:attrNameLst>
                                      </p:cBhvr>
                                      <p:to>
                                        <p:strVal val="visible"/>
                                      </p:to>
                                    </p:set>
                                    <p:animEffect transition="in" filter="fade">
                                      <p:cBhvr>
                                        <p:cTn id="29" dur="2000"/>
                                        <p:tgtEl>
                                          <p:spTgt spid="16">
                                            <p:txEl>
                                              <p:pRg st="2" end="2"/>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xEl>
                                              <p:pRg st="3" end="3"/>
                                            </p:txEl>
                                          </p:spTgt>
                                        </p:tgtEl>
                                        <p:attrNameLst>
                                          <p:attrName>style.visibility</p:attrName>
                                        </p:attrNameLst>
                                      </p:cBhvr>
                                      <p:to>
                                        <p:strVal val="visible"/>
                                      </p:to>
                                    </p:set>
                                    <p:animEffect transition="in" filter="fade">
                                      <p:cBhvr>
                                        <p:cTn id="32" dur="20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a:extLst>
            <a:ext uri="{FF2B5EF4-FFF2-40B4-BE49-F238E27FC236}">
              <a16:creationId xmlns:a16="http://schemas.microsoft.com/office/drawing/2014/main" id="{880A8A60-733D-C05B-6F13-C121F8FB94F4}"/>
            </a:ext>
          </a:extLst>
        </p:cNvPr>
        <p:cNvGrpSpPr/>
        <p:nvPr/>
      </p:nvGrpSpPr>
      <p:grpSpPr>
        <a:xfrm>
          <a:off x="0" y="0"/>
          <a:ext cx="0" cy="0"/>
          <a:chOff x="0" y="0"/>
          <a:chExt cx="0" cy="0"/>
        </a:xfrm>
      </p:grpSpPr>
      <p:pic>
        <p:nvPicPr>
          <p:cNvPr id="8" name="Picture 7" descr="A close-up of a newspaper&#10;&#10;Description automatically generated">
            <a:extLst>
              <a:ext uri="{FF2B5EF4-FFF2-40B4-BE49-F238E27FC236}">
                <a16:creationId xmlns:a16="http://schemas.microsoft.com/office/drawing/2014/main" id="{9F14EAC2-BD6C-A9EA-2CFA-A4323C5F7DFB}"/>
              </a:ext>
            </a:extLst>
          </p:cNvPr>
          <p:cNvPicPr>
            <a:picLocks noChangeAspect="1"/>
          </p:cNvPicPr>
          <p:nvPr/>
        </p:nvPicPr>
        <p:blipFill rotWithShape="1">
          <a:blip r:embed="rId3">
            <a:extLst>
              <a:ext uri="{28A0092B-C50C-407E-A947-70E740481C1C}">
                <a14:useLocalDpi xmlns:a14="http://schemas.microsoft.com/office/drawing/2010/main" val="0"/>
              </a:ext>
            </a:extLst>
          </a:blip>
          <a:srcRect l="14633" t="48147" r="10491" b="15050"/>
          <a:stretch/>
        </p:blipFill>
        <p:spPr>
          <a:xfrm>
            <a:off x="1789116" y="3034885"/>
            <a:ext cx="5388385" cy="3405262"/>
          </a:xfrm>
          <a:prstGeom prst="rect">
            <a:avLst/>
          </a:prstGeom>
        </p:spPr>
      </p:pic>
      <p:sp>
        <p:nvSpPr>
          <p:cNvPr id="3" name="Rectangle 2">
            <a:extLst>
              <a:ext uri="{FF2B5EF4-FFF2-40B4-BE49-F238E27FC236}">
                <a16:creationId xmlns:a16="http://schemas.microsoft.com/office/drawing/2014/main" id="{FC3B6231-4EB5-DF16-2B78-B61938F4818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4" name="Picture 3" descr="A close-up of a newspaper&#10;&#10;Description automatically generated">
            <a:extLst>
              <a:ext uri="{FF2B5EF4-FFF2-40B4-BE49-F238E27FC236}">
                <a16:creationId xmlns:a16="http://schemas.microsoft.com/office/drawing/2014/main" id="{431B8CAD-6F74-54B8-2E0A-8A0BA037E381}"/>
              </a:ext>
            </a:extLst>
          </p:cNvPr>
          <p:cNvPicPr>
            <a:picLocks noChangeAspect="1"/>
          </p:cNvPicPr>
          <p:nvPr/>
        </p:nvPicPr>
        <p:blipFill rotWithShape="1">
          <a:blip r:embed="rId3">
            <a:extLst>
              <a:ext uri="{28A0092B-C50C-407E-A947-70E740481C1C}">
                <a14:useLocalDpi xmlns:a14="http://schemas.microsoft.com/office/drawing/2010/main" val="0"/>
              </a:ext>
            </a:extLst>
          </a:blip>
          <a:srcRect l="14633" t="15183" r="10491" b="62220"/>
          <a:stretch/>
        </p:blipFill>
        <p:spPr>
          <a:xfrm>
            <a:off x="1789116" y="1071271"/>
            <a:ext cx="5388385" cy="2090838"/>
          </a:xfrm>
          <a:prstGeom prst="rect">
            <a:avLst/>
          </a:prstGeom>
        </p:spPr>
      </p:pic>
      <p:sp>
        <p:nvSpPr>
          <p:cNvPr id="5" name="TextBox 4">
            <a:extLst>
              <a:ext uri="{FF2B5EF4-FFF2-40B4-BE49-F238E27FC236}">
                <a16:creationId xmlns:a16="http://schemas.microsoft.com/office/drawing/2014/main" id="{2793B422-CC72-156F-865A-924205C4CE0E}"/>
              </a:ext>
            </a:extLst>
          </p:cNvPr>
          <p:cNvSpPr txBox="1"/>
          <p:nvPr/>
        </p:nvSpPr>
        <p:spPr>
          <a:xfrm>
            <a:off x="-3" y="403360"/>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Exercise 1: </a:t>
            </a:r>
            <a:r>
              <a:rPr kumimoji="0" lang="en-US" sz="3600" b="1"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Market Change Guide, cont’d</a:t>
            </a:r>
          </a:p>
        </p:txBody>
      </p:sp>
      <p:sp>
        <p:nvSpPr>
          <p:cNvPr id="7" name="Rectangle 6">
            <a:extLst>
              <a:ext uri="{FF2B5EF4-FFF2-40B4-BE49-F238E27FC236}">
                <a16:creationId xmlns:a16="http://schemas.microsoft.com/office/drawing/2014/main" id="{AF286732-E09B-7C86-56F0-C418EFB94DA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5.1: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VOTE Market Change Guide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57292F3A-D797-9268-1907-AAB512CABC4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B310B74-8C29-EDB8-BAE1-4983D4DF8671}"/>
              </a:ext>
            </a:extLst>
          </p:cNvPr>
          <p:cNvPicPr>
            <a:picLocks noChangeAspect="1"/>
          </p:cNvPicPr>
          <p:nvPr/>
        </p:nvPicPr>
        <p:blipFill>
          <a:blip r:embed="rId4"/>
          <a:stretch>
            <a:fillRect/>
          </a:stretch>
        </p:blipFill>
        <p:spPr>
          <a:xfrm>
            <a:off x="1911782" y="4761431"/>
            <a:ext cx="214653" cy="203920"/>
          </a:xfrm>
          <a:prstGeom prst="rect">
            <a:avLst/>
          </a:prstGeom>
        </p:spPr>
      </p:pic>
      <p:sp>
        <p:nvSpPr>
          <p:cNvPr id="6" name="Rectangle 5">
            <a:extLst>
              <a:ext uri="{FF2B5EF4-FFF2-40B4-BE49-F238E27FC236}">
                <a16:creationId xmlns:a16="http://schemas.microsoft.com/office/drawing/2014/main" id="{4064485B-7771-7E9D-2CBC-2699143742E1}"/>
              </a:ext>
            </a:extLst>
          </p:cNvPr>
          <p:cNvSpPr/>
          <p:nvPr/>
        </p:nvSpPr>
        <p:spPr>
          <a:xfrm>
            <a:off x="2108214" y="5307378"/>
            <a:ext cx="1512273" cy="276999"/>
          </a:xfrm>
          <a:prstGeom prst="rect">
            <a:avLst/>
          </a:prstGeom>
        </p:spPr>
        <p:txBody>
          <a:bodyPr wrap="non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rPr>
              <a:t>Demand shifts left </a:t>
            </a:r>
          </a:p>
        </p:txBody>
      </p:sp>
      <p:sp>
        <p:nvSpPr>
          <p:cNvPr id="10" name="Rectangle 9">
            <a:extLst>
              <a:ext uri="{FF2B5EF4-FFF2-40B4-BE49-F238E27FC236}">
                <a16:creationId xmlns:a16="http://schemas.microsoft.com/office/drawing/2014/main" id="{E997216A-A52E-CEA7-5BF6-756C30994D2C}"/>
              </a:ext>
            </a:extLst>
          </p:cNvPr>
          <p:cNvSpPr/>
          <p:nvPr/>
        </p:nvSpPr>
        <p:spPr>
          <a:xfrm>
            <a:off x="2108214" y="6042370"/>
            <a:ext cx="2606889" cy="276999"/>
          </a:xfrm>
          <a:prstGeom prst="rect">
            <a:avLst/>
          </a:prstGeom>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rPr>
              <a:t>New Eq. P ↓, New Eq. Q ↓   </a:t>
            </a:r>
          </a:p>
        </p:txBody>
      </p:sp>
      <p:sp>
        <p:nvSpPr>
          <p:cNvPr id="13" name="Rectangle 12">
            <a:extLst>
              <a:ext uri="{FF2B5EF4-FFF2-40B4-BE49-F238E27FC236}">
                <a16:creationId xmlns:a16="http://schemas.microsoft.com/office/drawing/2014/main" id="{E27E82B6-97A6-FFA9-B2D8-94226EB6B6E2}"/>
              </a:ext>
            </a:extLst>
          </p:cNvPr>
          <p:cNvSpPr/>
          <p:nvPr/>
        </p:nvSpPr>
        <p:spPr>
          <a:xfrm>
            <a:off x="2108214" y="5674874"/>
            <a:ext cx="2103781" cy="276999"/>
          </a:xfrm>
          <a:prstGeom prst="rect">
            <a:avLst/>
          </a:prstGeom>
        </p:spPr>
        <p:txBody>
          <a:bodyPr wrap="non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rPr>
              <a:t>Q</a:t>
            </a:r>
            <a:r>
              <a:rPr kumimoji="0" lang="en-US" sz="1200" b="0" i="0" u="none" strike="noStrike" kern="1200" cap="none" spc="0" normalizeH="0" baseline="30000" noProof="0" dirty="0">
                <a:ln>
                  <a:noFill/>
                </a:ln>
                <a:solidFill>
                  <a:srgbClr val="B24FC5"/>
                </a:solidFill>
                <a:effectLst/>
                <a:uLnTx/>
                <a:uFillTx/>
                <a:latin typeface="Avenir Book" panose="02000503020000020003" pitchFamily="2" charset="0"/>
                <a:ea typeface="Avenir Medium" charset="0"/>
                <a:cs typeface="Avenir Medium" charset="0"/>
              </a:rPr>
              <a:t>S</a:t>
            </a:r>
            <a:r>
              <a:rPr kumimoji="0" lang="en-US" sz="12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rPr>
              <a:t> &gt; Q</a:t>
            </a:r>
            <a:r>
              <a:rPr kumimoji="0" lang="en-US" sz="1200" b="0" i="0" u="none" strike="noStrike" kern="1200" cap="none" spc="0" normalizeH="0" baseline="30000" noProof="0" dirty="0">
                <a:ln>
                  <a:noFill/>
                </a:ln>
                <a:solidFill>
                  <a:srgbClr val="B24FC5"/>
                </a:solidFill>
                <a:effectLst/>
                <a:uLnTx/>
                <a:uFillTx/>
                <a:latin typeface="Avenir Book" panose="02000503020000020003" pitchFamily="2" charset="0"/>
                <a:ea typeface="Avenir Medium" charset="0"/>
                <a:cs typeface="Avenir Medium" charset="0"/>
              </a:rPr>
              <a:t>D</a:t>
            </a:r>
            <a:r>
              <a:rPr kumimoji="0" lang="en-US" sz="1200" b="0" i="0" u="none" strike="noStrike" kern="1200" cap="none" spc="0" normalizeH="0" baseline="0" noProof="0" dirty="0">
                <a:ln>
                  <a:noFill/>
                </a:ln>
                <a:solidFill>
                  <a:srgbClr val="B24FC5"/>
                </a:solidFill>
                <a:effectLst/>
                <a:uLnTx/>
                <a:uFillTx/>
                <a:latin typeface="Avenir Book" panose="02000503020000020003" pitchFamily="2" charset="0"/>
                <a:ea typeface="Avenir Medium" charset="0"/>
                <a:cs typeface="Avenir Medium" charset="0"/>
              </a:rPr>
              <a:t>, Surplus, P tends ↓</a:t>
            </a:r>
          </a:p>
        </p:txBody>
      </p:sp>
      <p:sp>
        <p:nvSpPr>
          <p:cNvPr id="12" name="Rectangle 11">
            <a:extLst>
              <a:ext uri="{FF2B5EF4-FFF2-40B4-BE49-F238E27FC236}">
                <a16:creationId xmlns:a16="http://schemas.microsoft.com/office/drawing/2014/main" id="{A5AEC11D-925C-EE3C-14CB-F57684A8AEF2}"/>
              </a:ext>
            </a:extLst>
          </p:cNvPr>
          <p:cNvSpPr/>
          <p:nvPr/>
        </p:nvSpPr>
        <p:spPr>
          <a:xfrm>
            <a:off x="4567371" y="5676653"/>
            <a:ext cx="1261237" cy="646331"/>
          </a:xfrm>
          <a:prstGeom prst="rect">
            <a:avLst/>
          </a:prstGeom>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r>
              <a:rPr kumimoji="0" lang="en-US" sz="120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Government interference hurts society.  </a:t>
            </a:r>
          </a:p>
        </p:txBody>
      </p:sp>
      <p:sp>
        <p:nvSpPr>
          <p:cNvPr id="16" name="Rectangle 15">
            <a:extLst>
              <a:ext uri="{FF2B5EF4-FFF2-40B4-BE49-F238E27FC236}">
                <a16:creationId xmlns:a16="http://schemas.microsoft.com/office/drawing/2014/main" id="{F30511E3-C162-655F-A3B0-C22B81D7DE77}"/>
              </a:ext>
            </a:extLst>
          </p:cNvPr>
          <p:cNvSpPr/>
          <p:nvPr/>
        </p:nvSpPr>
        <p:spPr>
          <a:xfrm>
            <a:off x="5777735" y="5676653"/>
            <a:ext cx="1326707" cy="646331"/>
          </a:xfrm>
          <a:prstGeom prst="rect">
            <a:avLst/>
          </a:prstGeom>
        </p:spPr>
        <p:txBody>
          <a:bodyPr wrap="square">
            <a:spAutoFit/>
          </a:bodyPr>
          <a:lstStyle/>
          <a:p>
            <a:pPr marL="7938" marR="0" lvl="1" indent="0" algn="l" defTabSz="914400" rtl="0" eaLnBrk="1" fontAlgn="base" latinLnBrk="0" hangingPunct="1">
              <a:lnSpc>
                <a:spcPct val="100000"/>
              </a:lnSpc>
              <a:spcBef>
                <a:spcPct val="0"/>
              </a:spcBef>
              <a:spcAft>
                <a:spcPct val="0"/>
              </a:spcAft>
              <a:buClrTx/>
              <a:buSzTx/>
              <a:buFontTx/>
              <a:buNone/>
              <a:tabLst/>
              <a:defRPr/>
            </a:pPr>
            <a:r>
              <a:rPr kumimoji="0" lang="en-US" sz="120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Government intervention helps society.  </a:t>
            </a:r>
          </a:p>
        </p:txBody>
      </p:sp>
      <p:pic>
        <p:nvPicPr>
          <p:cNvPr id="14" name="Picture 13">
            <a:extLst>
              <a:ext uri="{FF2B5EF4-FFF2-40B4-BE49-F238E27FC236}">
                <a16:creationId xmlns:a16="http://schemas.microsoft.com/office/drawing/2014/main" id="{44E0E96B-B9F1-C65B-1601-81DBD7A216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5103" y="3200559"/>
            <a:ext cx="2091606" cy="1764792"/>
          </a:xfrm>
          <a:prstGeom prst="rect">
            <a:avLst/>
          </a:prstGeom>
          <a:solidFill>
            <a:srgbClr val="FCFBF6"/>
          </a:solidFill>
        </p:spPr>
      </p:pic>
      <p:sp>
        <p:nvSpPr>
          <p:cNvPr id="15" name="Rectangle 14">
            <a:extLst>
              <a:ext uri="{FF2B5EF4-FFF2-40B4-BE49-F238E27FC236}">
                <a16:creationId xmlns:a16="http://schemas.microsoft.com/office/drawing/2014/main" id="{ADCE7B91-0F6D-41E5-A5A8-FEF6E5A6D6DD}"/>
              </a:ext>
            </a:extLst>
          </p:cNvPr>
          <p:cNvSpPr/>
          <p:nvPr/>
        </p:nvSpPr>
        <p:spPr>
          <a:xfrm>
            <a:off x="4974336" y="4820221"/>
            <a:ext cx="1832373" cy="246221"/>
          </a:xfrm>
          <a:prstGeom prst="rect">
            <a:avLst/>
          </a:prstGeom>
          <a:solidFill>
            <a:srgbClr val="F9F6F5"/>
          </a:solidFill>
        </p:spPr>
        <p:txBody>
          <a:bodyPr wrap="square">
            <a:spAutoFit/>
          </a:bodyPr>
          <a:lstStyle/>
          <a:p>
            <a:pPr marL="7938" lvl="1" algn="ctr"/>
            <a:r>
              <a:rPr lang="en-US" sz="1000" dirty="0">
                <a:solidFill>
                  <a:srgbClr val="B24FC5"/>
                </a:solidFill>
                <a:latin typeface="Avenir Book" panose="02000503020000020003" pitchFamily="2" charset="0"/>
                <a:ea typeface="Avenir Medium" charset="0"/>
                <a:cs typeface="Avenir Medium" charset="0"/>
              </a:rPr>
              <a:t>Soda Market</a:t>
            </a:r>
          </a:p>
        </p:txBody>
      </p:sp>
    </p:spTree>
    <p:extLst>
      <p:ext uri="{BB962C8B-B14F-4D97-AF65-F5344CB8AC3E}">
        <p14:creationId xmlns:p14="http://schemas.microsoft.com/office/powerpoint/2010/main" val="1997751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978016-D9C9-D643-0229-042EC8087A9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1A4FA2E8-4172-C423-F498-48BF67472EC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5.2: </a:t>
            </a:r>
            <a:r>
              <a:rPr lang="en-US" sz="1400" i="1" dirty="0">
                <a:solidFill>
                  <a:srgbClr val="000000"/>
                </a:solidFill>
                <a:latin typeface="Ayuthaya" pitchFamily="2" charset="-34"/>
                <a:ea typeface="Ayuthaya" pitchFamily="2" charset="-34"/>
                <a:cs typeface="Ayuthaya" pitchFamily="2" charset="-34"/>
              </a:rPr>
              <a:t>VOTE M</a:t>
            </a:r>
            <a:r>
              <a:rPr kumimoji="0" lang="en-US" sz="1400" b="0" i="1" u="none" strike="noStrike" kern="1200" cap="none" spc="0" normalizeH="0" baseline="0" noProof="0" dirty="0" err="1">
                <a:ln>
                  <a:noFill/>
                </a:ln>
                <a:solidFill>
                  <a:srgbClr val="000000"/>
                </a:solidFill>
                <a:effectLst/>
                <a:uLnTx/>
                <a:uFillTx/>
                <a:latin typeface="Ayuthaya" pitchFamily="2" charset="-34"/>
                <a:ea typeface="Ayuthaya" pitchFamily="2" charset="-34"/>
                <a:cs typeface="Ayuthaya" pitchFamily="2" charset="-34"/>
              </a:rPr>
              <a:t>arket</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Change Guide</a:t>
            </a:r>
          </a:p>
        </p:txBody>
      </p:sp>
      <p:cxnSp>
        <p:nvCxnSpPr>
          <p:cNvPr id="5" name="Straight Connector 4">
            <a:extLst>
              <a:ext uri="{FF2B5EF4-FFF2-40B4-BE49-F238E27FC236}">
                <a16:creationId xmlns:a16="http://schemas.microsoft.com/office/drawing/2014/main" id="{FB4705D6-16AA-9265-5137-72154A8145E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5945265-6506-5B0F-E685-2F8EB73F925B}"/>
              </a:ext>
            </a:extLst>
          </p:cNvPr>
          <p:cNvSpPr txBox="1"/>
          <p:nvPr/>
        </p:nvSpPr>
        <p:spPr>
          <a:xfrm>
            <a:off x="-3" y="403360"/>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Exercise 2: VOTE </a:t>
            </a:r>
            <a:r>
              <a:rPr kumimoji="0" lang="en-US" sz="3600" b="1"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Market Change Guide</a:t>
            </a:r>
          </a:p>
        </p:txBody>
      </p:sp>
      <p:sp>
        <p:nvSpPr>
          <p:cNvPr id="9" name="TextBox 8">
            <a:extLst>
              <a:ext uri="{FF2B5EF4-FFF2-40B4-BE49-F238E27FC236}">
                <a16:creationId xmlns:a16="http://schemas.microsoft.com/office/drawing/2014/main" id="{D53B1F4D-BC95-D3DD-82CE-B95808A9CF9C}"/>
              </a:ext>
            </a:extLst>
          </p:cNvPr>
          <p:cNvSpPr txBox="1"/>
          <p:nvPr/>
        </p:nvSpPr>
        <p:spPr>
          <a:xfrm>
            <a:off x="1034573" y="1013401"/>
            <a:ext cx="7074847" cy="461665"/>
          </a:xfrm>
          <a:prstGeom prst="rect">
            <a:avLst/>
          </a:prstGeom>
          <a:noFill/>
        </p:spPr>
        <p:txBody>
          <a:bodyPr wrap="square">
            <a:spAutoFit/>
          </a:bodyPr>
          <a:lstStyle/>
          <a:p>
            <a:r>
              <a:rPr kumimoji="0" lang="en-US" sz="2400" b="0" i="0" u="none" strike="noStrike" kern="0" cap="none" spc="0" normalizeH="0" baseline="0" noProof="0" dirty="0">
                <a:ln>
                  <a:noFill/>
                </a:ln>
                <a:solidFill>
                  <a:srgbClr val="FFFFFF"/>
                </a:solidFill>
                <a:effectLst/>
                <a:uLnTx/>
                <a:uFillTx/>
                <a:latin typeface="Avenir Book" panose="02000503020000020003" pitchFamily="2" charset="0"/>
                <a:ea typeface="ＭＳ Ｐゴシック" pitchFamily="-112" charset="-128"/>
              </a:rPr>
              <a:t>Try this on your own. Answer key is in the book.</a:t>
            </a:r>
            <a:endParaRPr lang="en-US" sz="2400" dirty="0"/>
          </a:p>
        </p:txBody>
      </p:sp>
      <p:pic>
        <p:nvPicPr>
          <p:cNvPr id="7" name="Picture 6" descr="A newspaper with text and images of people&#10;&#10;Description automatically generated">
            <a:extLst>
              <a:ext uri="{FF2B5EF4-FFF2-40B4-BE49-F238E27FC236}">
                <a16:creationId xmlns:a16="http://schemas.microsoft.com/office/drawing/2014/main" id="{3F70C780-C0D5-14EB-B69F-1A16837FF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0137" y="1502787"/>
            <a:ext cx="4236162" cy="4983720"/>
          </a:xfrm>
          <a:prstGeom prst="rect">
            <a:avLst/>
          </a:prstGeom>
        </p:spPr>
      </p:pic>
    </p:spTree>
    <p:extLst>
      <p:ext uri="{BB962C8B-B14F-4D97-AF65-F5344CB8AC3E}">
        <p14:creationId xmlns:p14="http://schemas.microsoft.com/office/powerpoint/2010/main" val="855478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197201-1CC5-8084-5D06-C7EB439A3C9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
        <p:nvSpPr>
          <p:cNvPr id="5" name="Rectangle 4">
            <a:extLst>
              <a:ext uri="{FF2B5EF4-FFF2-40B4-BE49-F238E27FC236}">
                <a16:creationId xmlns:a16="http://schemas.microsoft.com/office/drawing/2014/main" id="{4B5AFC33-8FCF-9DBE-1EC3-9B8CEFAB71E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5.3: </a:t>
            </a:r>
            <a:r>
              <a:rPr lang="en-US" sz="1400" i="1" dirty="0">
                <a:solidFill>
                  <a:srgbClr val="000000"/>
                </a:solidFill>
                <a:latin typeface="Ayuthaya" pitchFamily="2" charset="-34"/>
                <a:ea typeface="Ayuthaya" pitchFamily="2" charset="-34"/>
                <a:cs typeface="Ayuthaya" pitchFamily="2" charset="-34"/>
              </a:rPr>
              <a:t>VOTE M</a:t>
            </a:r>
            <a:r>
              <a:rPr kumimoji="0" lang="en-US" sz="1400" b="0" i="1" u="none" strike="noStrike" kern="1200" cap="none" spc="0" normalizeH="0" baseline="0" noProof="0" dirty="0" err="1">
                <a:ln>
                  <a:noFill/>
                </a:ln>
                <a:solidFill>
                  <a:srgbClr val="000000"/>
                </a:solidFill>
                <a:effectLst/>
                <a:uLnTx/>
                <a:uFillTx/>
                <a:latin typeface="Ayuthaya" pitchFamily="2" charset="-34"/>
                <a:ea typeface="Ayuthaya" pitchFamily="2" charset="-34"/>
                <a:cs typeface="Ayuthaya" pitchFamily="2" charset="-34"/>
              </a:rPr>
              <a:t>arket</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Change Guide</a:t>
            </a:r>
          </a:p>
        </p:txBody>
      </p:sp>
      <p:cxnSp>
        <p:nvCxnSpPr>
          <p:cNvPr id="8" name="Straight Connector 7">
            <a:extLst>
              <a:ext uri="{FF2B5EF4-FFF2-40B4-BE49-F238E27FC236}">
                <a16:creationId xmlns:a16="http://schemas.microsoft.com/office/drawing/2014/main" id="{D2D37D1A-9910-433D-4B3A-961DE311D13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D3B4F64-EE95-685B-F78E-2E949D9BD747}"/>
              </a:ext>
            </a:extLst>
          </p:cNvPr>
          <p:cNvSpPr txBox="1"/>
          <p:nvPr/>
        </p:nvSpPr>
        <p:spPr>
          <a:xfrm>
            <a:off x="-3" y="403360"/>
            <a:ext cx="91440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Exercise 3: VOTE </a:t>
            </a:r>
            <a:r>
              <a:rPr kumimoji="0" lang="en-US" sz="3600" b="1"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Market Change Guide</a:t>
            </a:r>
          </a:p>
        </p:txBody>
      </p:sp>
      <p:sp>
        <p:nvSpPr>
          <p:cNvPr id="10" name="TextBox 9">
            <a:extLst>
              <a:ext uri="{FF2B5EF4-FFF2-40B4-BE49-F238E27FC236}">
                <a16:creationId xmlns:a16="http://schemas.microsoft.com/office/drawing/2014/main" id="{D248A815-93AC-7604-AD12-128E30F220C3}"/>
              </a:ext>
            </a:extLst>
          </p:cNvPr>
          <p:cNvSpPr txBox="1"/>
          <p:nvPr/>
        </p:nvSpPr>
        <p:spPr>
          <a:xfrm>
            <a:off x="1034573" y="1013401"/>
            <a:ext cx="7074847" cy="461665"/>
          </a:xfrm>
          <a:prstGeom prst="rect">
            <a:avLst/>
          </a:prstGeom>
          <a:noFill/>
        </p:spPr>
        <p:txBody>
          <a:bodyPr wrap="square">
            <a:spAutoFit/>
          </a:bodyPr>
          <a:lstStyle/>
          <a:p>
            <a:r>
              <a:rPr kumimoji="0" lang="en-US" sz="2400" b="0" i="0" u="none" strike="noStrike" kern="0" cap="none" spc="0" normalizeH="0" baseline="0" noProof="0" dirty="0">
                <a:ln>
                  <a:noFill/>
                </a:ln>
                <a:solidFill>
                  <a:srgbClr val="FFFFFF"/>
                </a:solidFill>
                <a:effectLst/>
                <a:uLnTx/>
                <a:uFillTx/>
                <a:latin typeface="Avenir Book" panose="02000503020000020003" pitchFamily="2" charset="0"/>
                <a:ea typeface="ＭＳ Ｐゴシック" pitchFamily="-112" charset="-128"/>
              </a:rPr>
              <a:t>Try this on your own. Answer key is in the book.</a:t>
            </a:r>
            <a:endParaRPr lang="en-US" sz="2400" dirty="0"/>
          </a:p>
        </p:txBody>
      </p:sp>
      <p:pic>
        <p:nvPicPr>
          <p:cNvPr id="4" name="Picture 3" descr="A newspaper with a graph and text&#10;&#10;Description automatically generated with medium confidence">
            <a:extLst>
              <a:ext uri="{FF2B5EF4-FFF2-40B4-BE49-F238E27FC236}">
                <a16:creationId xmlns:a16="http://schemas.microsoft.com/office/drawing/2014/main" id="{19ECD4E4-A3C3-2F37-02C9-C2BCB93E9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5254" y="1569131"/>
            <a:ext cx="5029200" cy="4885509"/>
          </a:xfrm>
          <a:prstGeom prst="rect">
            <a:avLst/>
          </a:prstGeom>
        </p:spPr>
      </p:pic>
    </p:spTree>
    <p:extLst>
      <p:ext uri="{BB962C8B-B14F-4D97-AF65-F5344CB8AC3E}">
        <p14:creationId xmlns:p14="http://schemas.microsoft.com/office/powerpoint/2010/main" val="2200707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 whiteboard&#10;&#10;Description automatically generated">
            <a:extLst>
              <a:ext uri="{FF2B5EF4-FFF2-40B4-BE49-F238E27FC236}">
                <a16:creationId xmlns:a16="http://schemas.microsoft.com/office/drawing/2014/main" id="{062F06C7-7FA1-D0E6-D13C-9F03CE3B6C9C}"/>
              </a:ext>
            </a:extLst>
          </p:cNvPr>
          <p:cNvPicPr>
            <a:picLocks noChangeAspect="1"/>
          </p:cNvPicPr>
          <p:nvPr/>
        </p:nvPicPr>
        <p:blipFill>
          <a:blip r:embed="rId2"/>
          <a:stretch>
            <a:fillRect/>
          </a:stretch>
        </p:blipFill>
        <p:spPr>
          <a:xfrm>
            <a:off x="4110925" y="4596001"/>
            <a:ext cx="4129561" cy="1943019"/>
          </a:xfrm>
          <a:prstGeom prst="rect">
            <a:avLst/>
          </a:prstGeom>
        </p:spPr>
      </p:pic>
      <p:pic>
        <p:nvPicPr>
          <p:cNvPr id="3" name="Picture 2" descr="A person with a mustache&#10;&#10;Description automatically generated with low confidence">
            <a:extLst>
              <a:ext uri="{FF2B5EF4-FFF2-40B4-BE49-F238E27FC236}">
                <a16:creationId xmlns:a16="http://schemas.microsoft.com/office/drawing/2014/main" id="{D87374E0-993C-EDFA-9A5D-8C994AD33E6C}"/>
              </a:ext>
            </a:extLst>
          </p:cNvPr>
          <p:cNvPicPr>
            <a:picLocks noChangeAspect="1"/>
          </p:cNvPicPr>
          <p:nvPr/>
        </p:nvPicPr>
        <p:blipFill>
          <a:blip r:embed="rId3"/>
          <a:stretch>
            <a:fillRect/>
          </a:stretch>
        </p:blipFill>
        <p:spPr>
          <a:xfrm>
            <a:off x="7782101" y="5569814"/>
            <a:ext cx="612164" cy="714191"/>
          </a:xfrm>
          <a:prstGeom prst="rect">
            <a:avLst/>
          </a:prstGeom>
        </p:spPr>
      </p:pic>
      <p:pic>
        <p:nvPicPr>
          <p:cNvPr id="4" name="Picture 3" descr="A sculpture of a person&#10;&#10;Description automatically generated with low confidence">
            <a:extLst>
              <a:ext uri="{FF2B5EF4-FFF2-40B4-BE49-F238E27FC236}">
                <a16:creationId xmlns:a16="http://schemas.microsoft.com/office/drawing/2014/main" id="{AAAC48E1-FA54-D523-6AED-AC732A8F4068}"/>
              </a:ext>
            </a:extLst>
          </p:cNvPr>
          <p:cNvPicPr>
            <a:picLocks noChangeAspect="1"/>
          </p:cNvPicPr>
          <p:nvPr/>
        </p:nvPicPr>
        <p:blipFill>
          <a:blip r:embed="rId4"/>
          <a:stretch>
            <a:fillRect/>
          </a:stretch>
        </p:blipFill>
        <p:spPr>
          <a:xfrm>
            <a:off x="4186077" y="5486754"/>
            <a:ext cx="594047" cy="831666"/>
          </a:xfrm>
          <a:prstGeom prst="rect">
            <a:avLst/>
          </a:prstGeom>
        </p:spPr>
      </p:pic>
      <p:sp>
        <p:nvSpPr>
          <p:cNvPr id="45" name="12-Point Star 44">
            <a:extLst>
              <a:ext uri="{FF2B5EF4-FFF2-40B4-BE49-F238E27FC236}">
                <a16:creationId xmlns:a16="http://schemas.microsoft.com/office/drawing/2014/main" id="{5DAD4F3F-BFFB-B048-9FE7-C81AA90B1B0F}"/>
              </a:ext>
            </a:extLst>
          </p:cNvPr>
          <p:cNvSpPr/>
          <p:nvPr/>
        </p:nvSpPr>
        <p:spPr>
          <a:xfrm>
            <a:off x="3142200" y="2046026"/>
            <a:ext cx="2040126" cy="2040126"/>
          </a:xfrm>
          <a:prstGeom prst="star12">
            <a:avLst/>
          </a:prstGeom>
          <a:solidFill>
            <a:srgbClr val="F8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60CD512-8F6A-EE4A-A725-61A22A8C20FD}"/>
              </a:ext>
            </a:extLst>
          </p:cNvPr>
          <p:cNvSpPr/>
          <p:nvPr/>
        </p:nvSpPr>
        <p:spPr>
          <a:xfrm>
            <a:off x="623592" y="67180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57399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38867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1</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78533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698500" y="191770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912644" y="230646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745425" y="162224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Scarcity</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Individuals Maximize Happiness</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Maximize Profits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567909" y="2474393"/>
            <a:ext cx="2977827" cy="317523"/>
          </a:xfrm>
          <a:prstGeom prst="rect">
            <a:avLst/>
          </a:prstGeom>
          <a:noFill/>
        </p:spPr>
        <p:txBody>
          <a:bodyPr wrap="square" rtlCol="0">
            <a:spAutoFit/>
          </a:bodyPr>
          <a:lstStyle/>
          <a:p>
            <a:pPr marL="0" marR="0" lvl="0" indent="0" algn="l"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375978"/>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2</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772634"/>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MODEL</a:t>
            </a:r>
          </a:p>
        </p:txBody>
      </p:sp>
      <p:sp>
        <p:nvSpPr>
          <p:cNvPr id="16" name="Rectangle 15">
            <a:extLst>
              <a:ext uri="{FF2B5EF4-FFF2-40B4-BE49-F238E27FC236}">
                <a16:creationId xmlns:a16="http://schemas.microsoft.com/office/drawing/2014/main" id="{9CD925CD-0E59-934E-9442-9C9C5E9BA644}"/>
              </a:ext>
            </a:extLst>
          </p:cNvPr>
          <p:cNvSpPr/>
          <p:nvPr/>
        </p:nvSpPr>
        <p:spPr>
          <a:xfrm>
            <a:off x="4805550" y="192405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4483101" y="2441792"/>
            <a:ext cx="3486149"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Market: Price signals (the invisible hand)</a:t>
            </a: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6087388" y="231916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4852475" y="1628591"/>
            <a:ext cx="2977827" cy="801566"/>
          </a:xfrm>
          <a:prstGeom prst="rect">
            <a:avLst/>
          </a:prstGeom>
          <a:noFill/>
        </p:spPr>
        <p:txBody>
          <a:bodyPr wrap="square" rtlCol="0">
            <a:spAutoFit/>
          </a:bodyPr>
          <a:lstStyle/>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Production Possibilities Curve</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Demand</a:t>
            </a:r>
          </a:p>
          <a:p>
            <a:pPr marL="400050" marR="0" lvl="0" indent="-400050" algn="l" defTabSz="457200" rtl="0" eaLnBrk="1" fontAlgn="auto" latinLnBrk="0" hangingPunct="1">
              <a:lnSpc>
                <a:spcPts val="1940"/>
              </a:lnSpc>
              <a:spcBef>
                <a:spcPts val="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Law of Supply</a:t>
            </a:r>
          </a:p>
        </p:txBody>
      </p:sp>
      <p:cxnSp>
        <p:nvCxnSpPr>
          <p:cNvPr id="21" name="Straight Arrow Connector 20">
            <a:extLst>
              <a:ext uri="{FF2B5EF4-FFF2-40B4-BE49-F238E27FC236}">
                <a16:creationId xmlns:a16="http://schemas.microsoft.com/office/drawing/2014/main" id="{0F06CCE4-D38C-7044-8E91-9A25FCDE9743}"/>
              </a:ext>
            </a:extLst>
          </p:cNvPr>
          <p:cNvCxnSpPr/>
          <p:nvPr/>
        </p:nvCxnSpPr>
        <p:spPr>
          <a:xfrm>
            <a:off x="1866900" y="180982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AB89449-ABD6-6F44-9916-3BEC416992CE}"/>
              </a:ext>
            </a:extLst>
          </p:cNvPr>
          <p:cNvCxnSpPr/>
          <p:nvPr/>
        </p:nvCxnSpPr>
        <p:spPr>
          <a:xfrm>
            <a:off x="3460750" y="204470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81E8232-D93F-9147-8BE7-B4094A498BF7}"/>
              </a:ext>
            </a:extLst>
          </p:cNvPr>
          <p:cNvCxnSpPr/>
          <p:nvPr/>
        </p:nvCxnSpPr>
        <p:spPr>
          <a:xfrm>
            <a:off x="2844800" y="2306469"/>
            <a:ext cx="19607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300" normalizeH="0" baseline="0" noProof="0" dirty="0">
                <a:ln>
                  <a:noFill/>
                </a:ln>
                <a:solidFill>
                  <a:srgbClr val="CDB4A9"/>
                </a:solidFill>
                <a:effectLst/>
                <a:uLnTx/>
                <a:uFillTx/>
                <a:latin typeface="Tw Cen MT" panose="020B0602020104020603" pitchFamily="34" charset="77"/>
                <a:ea typeface="ＭＳ Ｐゴシック" pitchFamily="-106" charset="-128"/>
                <a:cs typeface="+mn-cs"/>
              </a:rPr>
              <a:t>3</a:t>
            </a:r>
            <a:r>
              <a:rPr kumimoji="0" lang="en-US" sz="8800" b="1" i="0" u="none" strike="noStrike" kern="1200" cap="none" spc="-300" normalizeH="0" baseline="0" noProof="0" dirty="0">
                <a:ln>
                  <a:noFill/>
                </a:ln>
                <a:solidFill>
                  <a:srgbClr val="CCB4A8"/>
                </a:solidFill>
                <a:effectLst/>
                <a:uLnTx/>
                <a:uFillTx/>
                <a:latin typeface="Tw Cen MT" panose="020B0602020104020603" pitchFamily="34" charset="77"/>
                <a:ea typeface="ＭＳ Ｐゴシック" pitchFamily="-106" charset="-128"/>
                <a:cs typeface="+mn-cs"/>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301A"/>
                </a:solidFill>
                <a:effectLst/>
                <a:uLnTx/>
                <a:uFillTx/>
                <a:latin typeface="Tw Cen MT" panose="020B0602020104020603" pitchFamily="34" charset="77"/>
                <a:ea typeface="ＭＳ Ｐゴシック" pitchFamily="-106" charset="-128"/>
                <a:cs typeface="+mn-cs"/>
              </a:rPr>
              <a:t>CONCLUSIONS</a:t>
            </a:r>
          </a:p>
        </p:txBody>
      </p:sp>
      <p:sp>
        <p:nvSpPr>
          <p:cNvPr id="24" name="Rectangle 23">
            <a:extLst>
              <a:ext uri="{FF2B5EF4-FFF2-40B4-BE49-F238E27FC236}">
                <a16:creationId xmlns:a16="http://schemas.microsoft.com/office/drawing/2014/main" id="{16820166-9A79-6A47-B924-BB3D43097209}"/>
              </a:ext>
            </a:extLst>
          </p:cNvPr>
          <p:cNvSpPr/>
          <p:nvPr/>
        </p:nvSpPr>
        <p:spPr>
          <a:xfrm>
            <a:off x="819150" y="4134528"/>
            <a:ext cx="2895600" cy="1728406"/>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2033294" y="576627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6D450C89-74F8-984D-A5B5-6B6E9D3C3A1E}"/>
              </a:ext>
            </a:extLst>
          </p:cNvPr>
          <p:cNvSpPr txBox="1"/>
          <p:nvPr/>
        </p:nvSpPr>
        <p:spPr>
          <a:xfrm>
            <a:off x="777175" y="4117347"/>
            <a:ext cx="3074688" cy="1756635"/>
          </a:xfrm>
          <a:prstGeom prst="rect">
            <a:avLst/>
          </a:prstGeom>
          <a:noFill/>
        </p:spPr>
        <p:txBody>
          <a:bodyPr wrap="square" rtlCol="0">
            <a:spAutoFit/>
          </a:bodyPr>
          <a:lstStyle/>
          <a:p>
            <a:pPr marL="400050" marR="0" lvl="0" indent="-400050" algn="l" defTabSz="457200" rtl="0" eaLnBrk="1" fontAlgn="auto" latinLnBrk="0" hangingPunct="1">
              <a:lnSpc>
                <a:spcPts val="1540"/>
              </a:lnSpc>
              <a:spcBef>
                <a:spcPts val="50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What to Produce?</a:t>
            </a:r>
            <a:b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make what people want.</a:t>
            </a:r>
          </a:p>
          <a:p>
            <a:pPr marL="400050" indent="-400050" defTabSz="457200" fontAlgn="auto">
              <a:lnSpc>
                <a:spcPts val="1540"/>
              </a:lnSpc>
              <a:spcBef>
                <a:spcPts val="500"/>
              </a:spcBef>
              <a:spcAft>
                <a:spcPts val="0"/>
              </a:spcAft>
              <a:buFontTx/>
              <a:buAutoNum type="romanLcPeriod"/>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How to Produce?</a:t>
            </a:r>
            <a:b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make </a:t>
            </a:r>
            <a:r>
              <a:rPr lang="en-US" sz="1200" dirty="0">
                <a:solidFill>
                  <a:prstClr val="black"/>
                </a:solidFill>
                <a:latin typeface="Avenir Book" panose="02000503020000020003" pitchFamily="2" charset="0"/>
              </a:rPr>
              <a:t>the profit-maximizing amount using the fewest resources.</a:t>
            </a:r>
            <a:endPar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a:p>
            <a:pPr marL="400050" marR="0" lvl="0" indent="-400050" algn="l" defTabSz="457200" rtl="0" eaLnBrk="1" fontAlgn="auto" latinLnBrk="0" hangingPunct="1">
              <a:lnSpc>
                <a:spcPts val="1540"/>
              </a:lnSpc>
              <a:spcBef>
                <a:spcPts val="500"/>
              </a:spcBef>
              <a:spcAft>
                <a:spcPts val="0"/>
              </a:spcAft>
              <a:buClrTx/>
              <a:buSzTx/>
              <a:buFontTx/>
              <a:buAutoNum type="romanLcPeriod"/>
              <a:tabLst/>
              <a:defRPr/>
            </a:pP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For Whom to Produce?</a:t>
            </a:r>
            <a:b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Firms’ products go to those who want them most.</a:t>
            </a:r>
          </a:p>
        </p:txBody>
      </p:sp>
      <p:sp>
        <p:nvSpPr>
          <p:cNvPr id="31" name="TextBox 30">
            <a:extLst>
              <a:ext uri="{FF2B5EF4-FFF2-40B4-BE49-F238E27FC236}">
                <a16:creationId xmlns:a16="http://schemas.microsoft.com/office/drawing/2014/main" id="{AB84FB7D-78E8-6F4A-AD21-E744025F8A49}"/>
              </a:ext>
            </a:extLst>
          </p:cNvPr>
          <p:cNvSpPr txBox="1"/>
          <p:nvPr/>
        </p:nvSpPr>
        <p:spPr>
          <a:xfrm>
            <a:off x="789875" y="5971423"/>
            <a:ext cx="2977827" cy="317523"/>
          </a:xfrm>
          <a:prstGeom prst="rect">
            <a:avLst/>
          </a:prstGeom>
          <a:noFill/>
        </p:spPr>
        <p:txBody>
          <a:bodyPr wrap="square" rtlCol="0">
            <a:spAutoFit/>
          </a:bodyPr>
          <a:lstStyle/>
          <a:p>
            <a:pPr marL="0" marR="0" lvl="0" indent="0" algn="ctr" defTabSz="457200" rtl="0" eaLnBrk="1" fontAlgn="auto" latinLnBrk="0" hangingPunct="1">
              <a:lnSpc>
                <a:spcPts val="1940"/>
              </a:lnSpc>
              <a:spcBef>
                <a:spcPts val="0"/>
              </a:spcBef>
              <a:spcAft>
                <a:spcPts val="0"/>
              </a:spcAft>
              <a:buClrTx/>
              <a:buSzTx/>
              <a:buFontTx/>
              <a:buNone/>
              <a:tabLst/>
              <a:defRPr/>
            </a:pPr>
            <a:r>
              <a:rPr kumimoji="0" lang="en-US" sz="1200" i="1" u="none" strike="noStrike" kern="1200" cap="none" spc="0" normalizeH="0" baseline="0" noProof="0" dirty="0">
                <a:ln>
                  <a:noFill/>
                </a:ln>
                <a:solidFill>
                  <a:srgbClr val="54301A"/>
                </a:solidFill>
                <a:effectLst/>
                <a:uLnTx/>
                <a:uFillTx/>
                <a:latin typeface="Avenir Book" panose="02000503020000020003" pitchFamily="2" charset="0"/>
                <a:ea typeface="ＭＳ Ｐゴシック" pitchFamily="-106" charset="-128"/>
                <a:cs typeface="+mn-cs"/>
              </a:rPr>
              <a:t>Enlightened Self-Interest</a:t>
            </a:r>
          </a:p>
        </p:txBody>
      </p:sp>
      <p:sp>
        <p:nvSpPr>
          <p:cNvPr id="32" name="TextBox 31">
            <a:extLst>
              <a:ext uri="{FF2B5EF4-FFF2-40B4-BE49-F238E27FC236}">
                <a16:creationId xmlns:a16="http://schemas.microsoft.com/office/drawing/2014/main" id="{7C55B385-34A7-EB40-B9D4-CBA0BE91E98E}"/>
              </a:ext>
            </a:extLst>
          </p:cNvPr>
          <p:cNvSpPr txBox="1"/>
          <p:nvPr/>
        </p:nvSpPr>
        <p:spPr>
          <a:xfrm>
            <a:off x="4239213" y="2822998"/>
            <a:ext cx="1958387" cy="1701620"/>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ＭＳ Ｐゴシック" pitchFamily="-106" charset="-128"/>
                <a:cs typeface="+mn-cs"/>
              </a:rPr>
              <a:t>Determinants of Demand</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Income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Preference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Number of Buyers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Availability/Convenience</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Prices of Substitutes and Complements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Future Expectations</a:t>
            </a:r>
          </a:p>
        </p:txBody>
      </p:sp>
      <p:sp>
        <p:nvSpPr>
          <p:cNvPr id="33" name="TextBox 32">
            <a:extLst>
              <a:ext uri="{FF2B5EF4-FFF2-40B4-BE49-F238E27FC236}">
                <a16:creationId xmlns:a16="http://schemas.microsoft.com/office/drawing/2014/main" id="{67AB1BBE-F586-C244-A4AC-99466A968D57}"/>
              </a:ext>
            </a:extLst>
          </p:cNvPr>
          <p:cNvSpPr txBox="1"/>
          <p:nvPr/>
        </p:nvSpPr>
        <p:spPr>
          <a:xfrm>
            <a:off x="6248638" y="2822998"/>
            <a:ext cx="2238862" cy="1701620"/>
          </a:xfrm>
          <a:prstGeom prst="rect">
            <a:avLst/>
          </a:prstGeom>
          <a:noFill/>
        </p:spPr>
        <p:txBody>
          <a:bodyPr wrap="square" rtlCol="0">
            <a:spAutoFit/>
          </a:bodyPr>
          <a:lstStyle/>
          <a:p>
            <a:pPr marL="0" marR="0" lvl="0" indent="0" algn="l" defTabSz="457200" rtl="0" eaLnBrk="1" fontAlgn="auto" latinLnBrk="0" hangingPunct="1">
              <a:lnSpc>
                <a:spcPts val="1540"/>
              </a:lnSpc>
              <a:spcBef>
                <a:spcPts val="300"/>
              </a:spcBef>
              <a:spcAft>
                <a:spcPts val="0"/>
              </a:spcAft>
              <a:buClrTx/>
              <a:buSzTx/>
              <a:buFontTx/>
              <a:buNone/>
              <a:tabLst/>
              <a:defRPr/>
            </a:pPr>
            <a:r>
              <a:rPr kumimoji="0" lang="en-US" sz="1100" u="none" strike="noStrike" kern="1200" cap="none" spc="0" normalizeH="0" baseline="0" noProof="0" dirty="0">
                <a:ln>
                  <a:noFill/>
                </a:ln>
                <a:solidFill>
                  <a:srgbClr val="492817"/>
                </a:solidFill>
                <a:effectLst/>
                <a:uLnTx/>
                <a:uFillTx/>
                <a:latin typeface="Avenir Book" panose="02000503020000020003" pitchFamily="2" charset="0"/>
                <a:ea typeface="ＭＳ Ｐゴシック" pitchFamily="-106" charset="-128"/>
                <a:cs typeface="+mn-cs"/>
              </a:rPr>
              <a:t>Determinants of Supply</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Cost of Inputs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Number of Firms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Taxes, Subsidies</a:t>
            </a:r>
            <a:r>
              <a:rPr lang="en-US" sz="1100" dirty="0">
                <a:solidFill>
                  <a:prstClr val="black"/>
                </a:solidFill>
                <a:latin typeface="Avenir Book" panose="02000503020000020003" pitchFamily="2" charset="0"/>
                <a:cs typeface="+mn-cs"/>
              </a:rPr>
              <a:t>, and </a:t>
            </a: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Regulations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Prices of Related Goods</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Changes in Technology</a:t>
            </a:r>
          </a:p>
          <a:p>
            <a:pPr marL="228600" marR="0" lvl="0" indent="-228600" algn="l" defTabSz="457200" rtl="0" eaLnBrk="1" fontAlgn="auto" latinLnBrk="0" hangingPunct="1">
              <a:lnSpc>
                <a:spcPts val="1540"/>
              </a:lnSpc>
              <a:spcBef>
                <a:spcPts val="100"/>
              </a:spcBef>
              <a:spcAft>
                <a:spcPts val="0"/>
              </a:spcAft>
              <a:buClrTx/>
              <a:buSzTx/>
              <a:buFont typeface="+mj-lt"/>
              <a:buAutoNum type="arabicPeriod"/>
              <a:tabLst/>
              <a:defRPr/>
            </a:pPr>
            <a:r>
              <a:rPr kumimoji="0" lang="en-US" sz="11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Future Expectations</a:t>
            </a:r>
          </a:p>
        </p:txBody>
      </p:sp>
      <p:sp>
        <p:nvSpPr>
          <p:cNvPr id="43" name="TextBox 42">
            <a:extLst>
              <a:ext uri="{FF2B5EF4-FFF2-40B4-BE49-F238E27FC236}">
                <a16:creationId xmlns:a16="http://schemas.microsoft.com/office/drawing/2014/main" id="{B0E69F3B-1342-F44C-A07F-972C5D869618}"/>
              </a:ext>
            </a:extLst>
          </p:cNvPr>
          <p:cNvSpPr txBox="1"/>
          <p:nvPr/>
        </p:nvSpPr>
        <p:spPr>
          <a:xfrm>
            <a:off x="4548237" y="4642461"/>
            <a:ext cx="1799848" cy="1307987"/>
          </a:xfrm>
          <a:prstGeom prst="rect">
            <a:avLst/>
          </a:prstGeom>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Conservative Policy</a:t>
            </a:r>
          </a:p>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Embrace free-market </a:t>
            </a:r>
            <a:r>
              <a:rPr lang="en-US" sz="1000" dirty="0">
                <a:solidFill>
                  <a:prstClr val="black"/>
                </a:solidFill>
                <a:latin typeface="Avenir Book" panose="02000503020000020003" pitchFamily="2" charset="0"/>
                <a:cs typeface="+mn-cs"/>
              </a:rPr>
              <a:t>c</a:t>
            </a:r>
            <a:r>
              <a:rPr kumimoji="0" lang="en-US" sz="1000" u="none" strike="noStrike" kern="1200" cap="none" spc="0" normalizeH="0" baseline="0" noProof="0" dirty="0" err="1">
                <a:ln>
                  <a:noFill/>
                </a:ln>
                <a:solidFill>
                  <a:prstClr val="black"/>
                </a:solidFill>
                <a:effectLst/>
                <a:uLnTx/>
                <a:uFillTx/>
                <a:latin typeface="Avenir Book" panose="02000503020000020003" pitchFamily="2" charset="0"/>
                <a:ea typeface="ＭＳ Ｐゴシック" pitchFamily="-106" charset="-128"/>
                <a:cs typeface="+mn-cs"/>
              </a:rPr>
              <a:t>apitalism</a:t>
            </a: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t>
            </a:r>
          </a:p>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Reject government </a:t>
            </a:r>
            <a:r>
              <a:rPr lang="en-US" sz="1000" dirty="0" err="1">
                <a:solidFill>
                  <a:prstClr val="black"/>
                </a:solidFill>
                <a:latin typeface="Avenir Book" panose="02000503020000020003" pitchFamily="2" charset="0"/>
                <a:cs typeface="+mn-cs"/>
              </a:rPr>
              <a:t>i</a:t>
            </a:r>
            <a:r>
              <a:rPr kumimoji="0" lang="en-US" sz="1000" u="none" strike="noStrike" kern="1200" cap="none" spc="0" normalizeH="0" baseline="0" noProof="0" dirty="0" err="1">
                <a:ln>
                  <a:noFill/>
                </a:ln>
                <a:solidFill>
                  <a:prstClr val="black"/>
                </a:solidFill>
                <a:effectLst/>
                <a:uLnTx/>
                <a:uFillTx/>
                <a:latin typeface="Avenir Book" panose="02000503020000020003" pitchFamily="2" charset="0"/>
                <a:ea typeface="ＭＳ Ｐゴシック" pitchFamily="-106" charset="-128"/>
                <a:cs typeface="+mn-cs"/>
              </a:rPr>
              <a:t>nterference</a:t>
            </a: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t>
            </a:r>
            <a:b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 Self-correction </a:t>
            </a:r>
          </a:p>
        </p:txBody>
      </p:sp>
      <p:sp>
        <p:nvSpPr>
          <p:cNvPr id="44" name="TextBox 43">
            <a:extLst>
              <a:ext uri="{FF2B5EF4-FFF2-40B4-BE49-F238E27FC236}">
                <a16:creationId xmlns:a16="http://schemas.microsoft.com/office/drawing/2014/main" id="{5362BDCD-3AC1-B34E-BB47-2AD950EFE726}"/>
              </a:ext>
            </a:extLst>
          </p:cNvPr>
          <p:cNvSpPr txBox="1"/>
          <p:nvPr/>
        </p:nvSpPr>
        <p:spPr>
          <a:xfrm>
            <a:off x="6348085" y="4688921"/>
            <a:ext cx="1799848" cy="1307987"/>
          </a:xfrm>
          <a:prstGeom prst="rect">
            <a:avLst/>
          </a:prstGeom>
          <a:noFill/>
        </p:spPr>
        <p:txBody>
          <a:bodyPr wrap="square" rtlCol="0">
            <a:spAutoFit/>
          </a:bodyPr>
          <a:lstStyle/>
          <a:p>
            <a:pPr marL="0" marR="0" lvl="0" indent="0" algn="ctr" defTabSz="457200" rtl="0" eaLnBrk="1" fontAlgn="auto" latinLnBrk="0" hangingPunct="1">
              <a:lnSpc>
                <a:spcPts val="1540"/>
              </a:lnSpc>
              <a:spcBef>
                <a:spcPts val="300"/>
              </a:spcBef>
              <a:spcAft>
                <a:spcPts val="0"/>
              </a:spcAft>
              <a:buClrTx/>
              <a:buSzTx/>
              <a:buFontTx/>
              <a:buNone/>
              <a:tabLst/>
              <a:defRPr/>
            </a:pPr>
            <a:r>
              <a:rPr kumimoji="0" lang="en-US" sz="1100" b="1" u="none" strike="noStrike" kern="1200" cap="none" spc="0" normalizeH="0" baseline="0" noProof="0" dirty="0">
                <a:ln>
                  <a:noFill/>
                </a:ln>
                <a:solidFill>
                  <a:srgbClr val="54301A"/>
                </a:solidFill>
                <a:effectLst/>
                <a:uLnTx/>
                <a:uFillTx/>
                <a:latin typeface="Avenir Black" panose="02000503020000020003" pitchFamily="2" charset="0"/>
                <a:cs typeface="+mn-cs"/>
              </a:rPr>
              <a:t>Liberal Policy</a:t>
            </a:r>
          </a:p>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Embrace </a:t>
            </a:r>
            <a:r>
              <a:rPr lang="en-US" sz="1000" dirty="0">
                <a:solidFill>
                  <a:prstClr val="black"/>
                </a:solidFill>
                <a:latin typeface="Avenir Book" panose="02000503020000020003" pitchFamily="2" charset="0"/>
                <a:cs typeface="+mn-cs"/>
              </a:rPr>
              <a:t>f</a:t>
            </a: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air-market </a:t>
            </a:r>
            <a:r>
              <a:rPr lang="en-US" sz="1000" dirty="0">
                <a:solidFill>
                  <a:prstClr val="black"/>
                </a:solidFill>
                <a:latin typeface="Avenir Book" panose="02000503020000020003" pitchFamily="2" charset="0"/>
                <a:cs typeface="+mn-cs"/>
              </a:rPr>
              <a:t>c</a:t>
            </a:r>
            <a:r>
              <a:rPr kumimoji="0" lang="en-US" sz="1000" u="none" strike="noStrike" kern="1200" cap="none" spc="0" normalizeH="0" baseline="0" noProof="0" dirty="0" err="1">
                <a:ln>
                  <a:noFill/>
                </a:ln>
                <a:solidFill>
                  <a:prstClr val="black"/>
                </a:solidFill>
                <a:effectLst/>
                <a:uLnTx/>
                <a:uFillTx/>
                <a:latin typeface="Avenir Book" panose="02000503020000020003" pitchFamily="2" charset="0"/>
                <a:ea typeface="ＭＳ Ｐゴシック" pitchFamily="-106" charset="-128"/>
                <a:cs typeface="+mn-cs"/>
              </a:rPr>
              <a:t>apitalism</a:t>
            </a: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t>
            </a:r>
          </a:p>
          <a:p>
            <a:pPr marL="228600" marR="0" lvl="0" indent="-228600" algn="l" defTabSz="457200" rtl="0" eaLnBrk="1" fontAlgn="auto" latinLnBrk="0" hangingPunct="1">
              <a:lnSpc>
                <a:spcPts val="1540"/>
              </a:lnSpc>
              <a:spcBef>
                <a:spcPts val="300"/>
              </a:spcBef>
              <a:spcAft>
                <a:spcPts val="0"/>
              </a:spcAft>
              <a:buClrTx/>
              <a:buSzTx/>
              <a:buFont typeface="+mj-lt"/>
              <a:buAutoNum type="alphaLcPeriod"/>
              <a:tabLst/>
              <a:defRPr/>
            </a:pP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Support government </a:t>
            </a:r>
            <a:r>
              <a:rPr lang="en-US" sz="1000" dirty="0" err="1">
                <a:solidFill>
                  <a:prstClr val="black"/>
                </a:solidFill>
                <a:latin typeface="Avenir Book" panose="02000503020000020003" pitchFamily="2" charset="0"/>
                <a:cs typeface="+mn-cs"/>
              </a:rPr>
              <a:t>i</a:t>
            </a:r>
            <a:r>
              <a:rPr kumimoji="0" lang="en-US" sz="1000" u="none" strike="noStrike" kern="1200" cap="none" spc="0" normalizeH="0" baseline="0" noProof="0" dirty="0" err="1">
                <a:ln>
                  <a:noFill/>
                </a:ln>
                <a:solidFill>
                  <a:prstClr val="black"/>
                </a:solidFill>
                <a:effectLst/>
                <a:uLnTx/>
                <a:uFillTx/>
                <a:latin typeface="Avenir Book" panose="02000503020000020003" pitchFamily="2" charset="0"/>
                <a:ea typeface="ＭＳ Ｐゴシック" pitchFamily="-106" charset="-128"/>
                <a:cs typeface="+mn-cs"/>
              </a:rPr>
              <a:t>ntervention</a:t>
            </a: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a:t>
            </a:r>
            <a:b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br>
            <a:r>
              <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rPr>
              <a:t>• Equal opportunity</a:t>
            </a:r>
          </a:p>
        </p:txBody>
      </p:sp>
      <p:sp>
        <p:nvSpPr>
          <p:cNvPr id="20" name="Rectangle 19">
            <a:extLst>
              <a:ext uri="{FF2B5EF4-FFF2-40B4-BE49-F238E27FC236}">
                <a16:creationId xmlns:a16="http://schemas.microsoft.com/office/drawing/2014/main" id="{56986E85-CFC6-EFD2-F821-B8D5E72342C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2" name="Rectangle 21">
            <a:extLst>
              <a:ext uri="{FF2B5EF4-FFF2-40B4-BE49-F238E27FC236}">
                <a16:creationId xmlns:a16="http://schemas.microsoft.com/office/drawing/2014/main" id="{8C9D9344-4DFF-1188-4DAE-5D26A87D988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34" name="Straight Connector 33">
            <a:extLst>
              <a:ext uri="{FF2B5EF4-FFF2-40B4-BE49-F238E27FC236}">
                <a16:creationId xmlns:a16="http://schemas.microsoft.com/office/drawing/2014/main" id="{F8DE09FE-8B24-1759-15E2-BCC95B34403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17">
            <a:extLst>
              <a:ext uri="{FF2B5EF4-FFF2-40B4-BE49-F238E27FC236}">
                <a16:creationId xmlns:a16="http://schemas.microsoft.com/office/drawing/2014/main" id="{048068D8-4930-A2FF-1C9E-7EB73133AF98}"/>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35214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14808" r="2326"/>
          <a:stretch/>
        </p:blipFill>
        <p:spPr>
          <a:xfrm>
            <a:off x="-13853" y="1135228"/>
            <a:ext cx="9144000" cy="5722772"/>
          </a:xfrm>
          <a:prstGeom prst="rect">
            <a:avLst/>
          </a:prstGeom>
        </p:spPr>
      </p:pic>
      <p:sp>
        <p:nvSpPr>
          <p:cNvPr id="22" name="Freeform 21">
            <a:extLst>
              <a:ext uri="{FF2B5EF4-FFF2-40B4-BE49-F238E27FC236}">
                <a16:creationId xmlns:a16="http://schemas.microsoft.com/office/drawing/2014/main" id="{AC88A891-B48D-354F-91EB-C020ADF31C27}"/>
              </a:ext>
            </a:extLst>
          </p:cNvPr>
          <p:cNvSpPr>
            <a:spLocks noChangeArrowheads="1"/>
          </p:cNvSpPr>
          <p:nvPr/>
        </p:nvSpPr>
        <p:spPr bwMode="auto">
          <a:xfrm>
            <a:off x="24793" y="361562"/>
            <a:ext cx="8897534" cy="765488"/>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0" marR="0" lvl="0" indent="0" algn="ctr" defTabSz="1022350" rtl="0" eaLnBrk="1" fontAlgn="auto" latinLnBrk="0" hangingPunct="1">
              <a:lnSpc>
                <a:spcPct val="90000"/>
              </a:lnSpc>
              <a:spcBef>
                <a:spcPts val="0"/>
              </a:spcBef>
              <a:spcAft>
                <a:spcPct val="3500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rPr>
              <a:t>The VOTE Jingle</a:t>
            </a:r>
          </a:p>
        </p:txBody>
      </p:sp>
      <p:sp>
        <p:nvSpPr>
          <p:cNvPr id="23" name="Rectangle 22"/>
          <p:cNvSpPr/>
          <p:nvPr/>
        </p:nvSpPr>
        <p:spPr>
          <a:xfrm>
            <a:off x="24792" y="1518363"/>
            <a:ext cx="9119208" cy="495520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Conservatives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 NO! Free markets let prosperity flow.”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Liberals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“Government’s a GO! Fair markets make the economy grow.”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Radicals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“Capitalism, WHOA! Democratic socialism is the way to go.”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p:txBody>
      </p:sp>
      <p:pic>
        <p:nvPicPr>
          <p:cNvPr id="5" name="Jingle_Kyle_1.m4a">
            <a:hlinkClick r:id="" action="ppaction://media"/>
            <a:extLst>
              <a:ext uri="{FF2B5EF4-FFF2-40B4-BE49-F238E27FC236}">
                <a16:creationId xmlns:a16="http://schemas.microsoft.com/office/drawing/2014/main" id="{15ED072A-6EE4-474E-B797-B1A211488C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184254"/>
            <a:ext cx="812800" cy="812800"/>
          </a:xfrm>
          <a:prstGeom prst="rect">
            <a:avLst/>
          </a:prstGeom>
        </p:spPr>
      </p:pic>
      <p:sp>
        <p:nvSpPr>
          <p:cNvPr id="4" name="Rectangle 3">
            <a:extLst>
              <a:ext uri="{FF2B5EF4-FFF2-40B4-BE49-F238E27FC236}">
                <a16:creationId xmlns:a16="http://schemas.microsoft.com/office/drawing/2014/main" id="{F9877483-EA7E-57CF-FC64-2333E9E91EE3}"/>
              </a:ext>
            </a:extLst>
          </p:cNvPr>
          <p:cNvSpPr/>
          <p:nvPr/>
        </p:nvSpPr>
        <p:spPr>
          <a:xfrm>
            <a:off x="6902023" y="6582084"/>
            <a:ext cx="219658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LT Std 55 Roman" panose="020B0503020203020204" pitchFamily="34"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sym typeface="Arial" pitchFamily="-106" charset="0"/>
              </a:rPr>
              <a:t> </a:t>
            </a:r>
            <a:r>
              <a:rPr kumimoji="0" lang="de-DE" sz="800" b="0" i="1" u="none" strike="noStrike" kern="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sym typeface="Arial" pitchFamily="-106" charset="0"/>
              </a:rPr>
              <a:t>The VOTE </a:t>
            </a:r>
            <a:r>
              <a:rPr kumimoji="0" lang="de-DE" sz="800" b="0" i="1" u="none" strike="noStrike" kern="0" cap="none" spc="0" normalizeH="0" baseline="0" noProof="0" dirty="0" err="1">
                <a:ln>
                  <a:noFill/>
                </a:ln>
                <a:solidFill>
                  <a:prstClr val="black"/>
                </a:solidFill>
                <a:effectLst/>
                <a:uLnTx/>
                <a:uFillTx/>
                <a:latin typeface="Avenir LT Std 55 Roman" panose="020B0503020203020204" pitchFamily="34" charset="0"/>
                <a:ea typeface="Avenir Book" charset="0"/>
                <a:cs typeface="Avenir Book" charset="0"/>
                <a:sym typeface="Arial" pitchFamily="-106" charset="0"/>
              </a:rPr>
              <a:t>Program</a:t>
            </a:r>
            <a:r>
              <a:rPr kumimoji="0" lang="de-DE" sz="800" b="0" i="1" u="none" strike="noStrike" kern="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sym typeface="Arial" pitchFamily="-106" charset="0"/>
              </a:rPr>
              <a:t> </a:t>
            </a:r>
            <a:r>
              <a:rPr kumimoji="0" lang="de-DE" sz="800" b="0" i="0" u="none" strike="noStrike" kern="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sym typeface="Arial" pitchFamily="-106" charset="0"/>
              </a:rPr>
              <a:t>Copyright © 2023</a:t>
            </a:r>
            <a:endParaRPr kumimoji="0" lang="en-US" sz="800" b="0" i="0" u="none" strike="noStrike" kern="1200" cap="none" spc="0" normalizeH="0" baseline="0" noProof="0" dirty="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159466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7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1065DEE-F8DC-A9ED-C85B-455BE9CEA0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9872ECC-D48C-487B-4F06-334AEB7245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TextBox 2">
            <a:extLst>
              <a:ext uri="{FF2B5EF4-FFF2-40B4-BE49-F238E27FC236}">
                <a16:creationId xmlns:a16="http://schemas.microsoft.com/office/drawing/2014/main" id="{CA7538EB-2173-E0A6-C542-6424842523A0}"/>
              </a:ext>
            </a:extLst>
          </p:cNvPr>
          <p:cNvSpPr txBox="1"/>
          <p:nvPr/>
        </p:nvSpPr>
        <p:spPr>
          <a:xfrm>
            <a:off x="-2" y="420326"/>
            <a:ext cx="9144000" cy="523220"/>
          </a:xfrm>
          <a:prstGeom prst="rect">
            <a:avLst/>
          </a:prstGeom>
          <a:noFill/>
        </p:spPr>
        <p:txBody>
          <a:bodyPr wrap="square" rtlCol="0">
            <a:spAutoFit/>
          </a:bodyPr>
          <a:lstStyle/>
          <a:p>
            <a:pPr algn="ctr"/>
            <a:r>
              <a:rPr lang="en-US" sz="2800" dirty="0">
                <a:solidFill>
                  <a:srgbClr val="000000"/>
                </a:solidFill>
                <a:latin typeface="Avenir Black" panose="02000503020000020003" pitchFamily="2" charset="0"/>
                <a:ea typeface="Avenir Medium" charset="0"/>
                <a:cs typeface="Avenir Medium" charset="0"/>
              </a:rPr>
              <a:t>Conventional Critique of Socialism</a:t>
            </a:r>
          </a:p>
        </p:txBody>
      </p:sp>
      <p:sp>
        <p:nvSpPr>
          <p:cNvPr id="5" name="Rectangle 4">
            <a:extLst>
              <a:ext uri="{FF2B5EF4-FFF2-40B4-BE49-F238E27FC236}">
                <a16:creationId xmlns:a16="http://schemas.microsoft.com/office/drawing/2014/main" id="{F5C2650E-F7B9-7ECB-F3AD-DF591683FFE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Critique of Socialism</a:t>
            </a:r>
          </a:p>
        </p:txBody>
      </p:sp>
      <p:cxnSp>
        <p:nvCxnSpPr>
          <p:cNvPr id="6" name="Straight Connector 5">
            <a:extLst>
              <a:ext uri="{FF2B5EF4-FFF2-40B4-BE49-F238E27FC236}">
                <a16:creationId xmlns:a16="http://schemas.microsoft.com/office/drawing/2014/main" id="{0EA685BC-B66D-7F4E-64F3-B036C7A8D99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2C77459-F934-00DC-7EF4-8697A8C36301}"/>
              </a:ext>
            </a:extLst>
          </p:cNvPr>
          <p:cNvPicPr>
            <a:picLocks noChangeAspect="1"/>
          </p:cNvPicPr>
          <p:nvPr/>
        </p:nvPicPr>
        <p:blipFill>
          <a:blip r:embed="rId3"/>
          <a:stretch>
            <a:fillRect/>
          </a:stretch>
        </p:blipFill>
        <p:spPr>
          <a:xfrm>
            <a:off x="685798" y="1037421"/>
            <a:ext cx="7772400" cy="4314496"/>
          </a:xfrm>
          <a:prstGeom prst="rect">
            <a:avLst/>
          </a:prstGeom>
        </p:spPr>
      </p:pic>
      <p:sp>
        <p:nvSpPr>
          <p:cNvPr id="8" name="Rectangle 3">
            <a:extLst>
              <a:ext uri="{FF2B5EF4-FFF2-40B4-BE49-F238E27FC236}">
                <a16:creationId xmlns:a16="http://schemas.microsoft.com/office/drawing/2014/main" id="{7F88B618-F279-349D-1BC4-9C23A09679A2}"/>
              </a:ext>
            </a:extLst>
          </p:cNvPr>
          <p:cNvSpPr txBox="1">
            <a:spLocks noChangeArrowheads="1"/>
          </p:cNvSpPr>
          <p:nvPr/>
        </p:nvSpPr>
        <p:spPr bwMode="auto">
          <a:xfrm>
            <a:off x="886239" y="5465460"/>
            <a:ext cx="7371523" cy="112534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Helvetica Neue"/>
                <a:ea typeface="Helvetica Neue"/>
                <a:cs typeface="Helvetica Neue"/>
              </a:defRPr>
            </a:lvl1pPr>
            <a:lvl2pPr marL="742950" indent="-285750" algn="l" rtl="0" eaLnBrk="0" fontAlgn="base" hangingPunct="0">
              <a:spcBef>
                <a:spcPct val="20000"/>
              </a:spcBef>
              <a:spcAft>
                <a:spcPct val="0"/>
              </a:spcAft>
              <a:buChar char="–"/>
              <a:defRPr sz="2800">
                <a:solidFill>
                  <a:schemeClr val="tx1"/>
                </a:solidFill>
                <a:latin typeface="Helvetica Neue"/>
                <a:ea typeface="Helvetica Neue"/>
              </a:defRPr>
            </a:lvl2pPr>
            <a:lvl3pPr marL="1143000" indent="-228600" algn="l" rtl="0" eaLnBrk="0" fontAlgn="base" hangingPunct="0">
              <a:spcBef>
                <a:spcPct val="20000"/>
              </a:spcBef>
              <a:spcAft>
                <a:spcPct val="0"/>
              </a:spcAft>
              <a:buChar char="•"/>
              <a:defRPr sz="2400">
                <a:solidFill>
                  <a:schemeClr val="tx1"/>
                </a:solidFill>
                <a:latin typeface="Helvetica Neue"/>
                <a:ea typeface="Helvetica Neue"/>
              </a:defRPr>
            </a:lvl3pPr>
            <a:lvl4pPr marL="1600200" indent="-228600" algn="l" rtl="0" eaLnBrk="0" fontAlgn="base" hangingPunct="0">
              <a:spcBef>
                <a:spcPct val="20000"/>
              </a:spcBef>
              <a:spcAft>
                <a:spcPct val="0"/>
              </a:spcAft>
              <a:buChar char="–"/>
              <a:defRPr sz="2000">
                <a:solidFill>
                  <a:schemeClr val="tx1"/>
                </a:solidFill>
                <a:latin typeface="Helvetica Neue"/>
                <a:ea typeface="Helvetica Neue"/>
              </a:defRPr>
            </a:lvl4pPr>
            <a:lvl5pPr marL="2057400" indent="-228600" algn="l" rtl="0" eaLnBrk="0" fontAlgn="base" hangingPunct="0">
              <a:spcBef>
                <a:spcPct val="20000"/>
              </a:spcBef>
              <a:spcAft>
                <a:spcPct val="0"/>
              </a:spcAft>
              <a:buChar char="»"/>
              <a:defRPr sz="2000">
                <a:solidFill>
                  <a:schemeClr val="tx1"/>
                </a:solidFill>
                <a:latin typeface="Helvetica Neue"/>
                <a:ea typeface="Helvetica Neue"/>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spcBef>
                <a:spcPts val="0"/>
              </a:spcBef>
              <a:buFontTx/>
              <a:buNone/>
              <a:tabLst>
                <a:tab pos="679450" algn="l"/>
                <a:tab pos="1292225" algn="l"/>
              </a:tabLst>
            </a:pPr>
            <a:r>
              <a:rPr lang="en-US" sz="2400" kern="0" dirty="0">
                <a:solidFill>
                  <a:srgbClr val="000000"/>
                </a:solidFill>
                <a:latin typeface="Avenir Book" panose="02000503020000020003" pitchFamily="2" charset="0"/>
                <a:ea typeface="Avenir Medium" charset="0"/>
                <a:cs typeface="Avenir Medium" charset="0"/>
              </a:rPr>
              <a:t>The cautionary tale of the </a:t>
            </a:r>
            <a:r>
              <a:rPr lang="en-US" sz="2400" i="1" kern="0" dirty="0">
                <a:solidFill>
                  <a:srgbClr val="000000"/>
                </a:solidFill>
                <a:latin typeface="Avenir Book" panose="02000503020000020003" pitchFamily="2" charset="0"/>
                <a:ea typeface="Avenir Medium" charset="0"/>
                <a:cs typeface="Avenir Medium" charset="0"/>
              </a:rPr>
              <a:t>Mayflower Compact</a:t>
            </a:r>
            <a:r>
              <a:rPr lang="en-US" sz="2400" kern="0" dirty="0">
                <a:solidFill>
                  <a:srgbClr val="000000"/>
                </a:solidFill>
                <a:latin typeface="Avenir Book" panose="02000503020000020003" pitchFamily="2" charset="0"/>
                <a:ea typeface="Avenir Medium" charset="0"/>
                <a:cs typeface="Avenir Medium" charset="0"/>
              </a:rPr>
              <a:t>. Its socialist ban on private property is said to have led to poverty for all the Pilgrims. </a:t>
            </a:r>
            <a:endParaRPr lang="en-US" sz="2400" i="1" kern="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332336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95814A-7889-1F46-AED1-995CDAFA7538}"/>
              </a:ext>
            </a:extLst>
          </p:cNvPr>
          <p:cNvPicPr>
            <a:picLocks noChangeAspect="1"/>
          </p:cNvPicPr>
          <p:nvPr/>
        </p:nvPicPr>
        <p:blipFill rotWithShape="1">
          <a:blip r:embed="rId3">
            <a:extLst>
              <a:ext uri="{28A0092B-C50C-407E-A947-70E740481C1C}">
                <a14:useLocalDpi xmlns:a14="http://schemas.microsoft.com/office/drawing/2010/main" val="0"/>
              </a:ext>
            </a:extLst>
          </a:blip>
          <a:srcRect t="17314"/>
          <a:stretch/>
        </p:blipFill>
        <p:spPr>
          <a:xfrm>
            <a:off x="478844" y="1187668"/>
            <a:ext cx="8191500" cy="5418543"/>
          </a:xfrm>
          <a:prstGeom prst="rect">
            <a:avLst/>
          </a:prstGeom>
        </p:spPr>
      </p:pic>
      <p:pic>
        <p:nvPicPr>
          <p:cNvPr id="9" name="Picture 8">
            <a:extLst>
              <a:ext uri="{FF2B5EF4-FFF2-40B4-BE49-F238E27FC236}">
                <a16:creationId xmlns:a16="http://schemas.microsoft.com/office/drawing/2014/main" id="{B78C046B-9DD7-354A-877E-F07B6DBAC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643" y="1907334"/>
            <a:ext cx="7615004" cy="1966374"/>
          </a:xfrm>
          <a:prstGeom prst="rect">
            <a:avLst/>
          </a:prstGeom>
          <a:solidFill>
            <a:srgbClr val="CBD2DB"/>
          </a:solidFill>
        </p:spPr>
      </p:pic>
      <p:pic>
        <p:nvPicPr>
          <p:cNvPr id="10" name="Picture 9">
            <a:extLst>
              <a:ext uri="{FF2B5EF4-FFF2-40B4-BE49-F238E27FC236}">
                <a16:creationId xmlns:a16="http://schemas.microsoft.com/office/drawing/2014/main" id="{6C2B2A54-D27D-CE41-8B94-9E2B9436AA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643" y="2238743"/>
            <a:ext cx="7615004" cy="1634965"/>
          </a:xfrm>
          <a:prstGeom prst="rect">
            <a:avLst/>
          </a:prstGeom>
        </p:spPr>
      </p:pic>
      <p:pic>
        <p:nvPicPr>
          <p:cNvPr id="11" name="Picture 10">
            <a:extLst>
              <a:ext uri="{FF2B5EF4-FFF2-40B4-BE49-F238E27FC236}">
                <a16:creationId xmlns:a16="http://schemas.microsoft.com/office/drawing/2014/main" id="{53181B5E-E595-0F47-B3F5-1888820F96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643" y="2603011"/>
            <a:ext cx="7615004" cy="1270697"/>
          </a:xfrm>
          <a:prstGeom prst="rect">
            <a:avLst/>
          </a:prstGeom>
        </p:spPr>
      </p:pic>
      <p:pic>
        <p:nvPicPr>
          <p:cNvPr id="12" name="Picture 11">
            <a:extLst>
              <a:ext uri="{FF2B5EF4-FFF2-40B4-BE49-F238E27FC236}">
                <a16:creationId xmlns:a16="http://schemas.microsoft.com/office/drawing/2014/main" id="{8A10E5E2-40C9-E74B-82DB-72B95DCB2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643" y="2911837"/>
            <a:ext cx="7615004" cy="961871"/>
          </a:xfrm>
          <a:prstGeom prst="rect">
            <a:avLst/>
          </a:prstGeom>
        </p:spPr>
      </p:pic>
      <p:pic>
        <p:nvPicPr>
          <p:cNvPr id="13" name="Picture 12">
            <a:extLst>
              <a:ext uri="{FF2B5EF4-FFF2-40B4-BE49-F238E27FC236}">
                <a16:creationId xmlns:a16="http://schemas.microsoft.com/office/drawing/2014/main" id="{623431F4-8C11-F241-A1B4-6EE988E66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643" y="3253412"/>
            <a:ext cx="7615004" cy="620296"/>
          </a:xfrm>
          <a:prstGeom prst="rect">
            <a:avLst/>
          </a:prstGeom>
        </p:spPr>
      </p:pic>
      <p:pic>
        <p:nvPicPr>
          <p:cNvPr id="14" name="Picture 13">
            <a:extLst>
              <a:ext uri="{FF2B5EF4-FFF2-40B4-BE49-F238E27FC236}">
                <a16:creationId xmlns:a16="http://schemas.microsoft.com/office/drawing/2014/main" id="{072C2052-371B-EA41-B62C-5321078D4F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643" y="3563560"/>
            <a:ext cx="7615004" cy="310148"/>
          </a:xfrm>
          <a:prstGeom prst="rect">
            <a:avLst/>
          </a:prstGeom>
          <a:solidFill>
            <a:srgbClr val="D2D5DF"/>
          </a:solidFill>
        </p:spPr>
      </p:pic>
      <p:sp>
        <p:nvSpPr>
          <p:cNvPr id="2" name="Rectangle 1">
            <a:extLst>
              <a:ext uri="{FF2B5EF4-FFF2-40B4-BE49-F238E27FC236}">
                <a16:creationId xmlns:a16="http://schemas.microsoft.com/office/drawing/2014/main" id="{090542F7-6525-EFFB-8F11-8DB447D04E5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5" name="Rectangle 4">
            <a:extLst>
              <a:ext uri="{FF2B5EF4-FFF2-40B4-BE49-F238E27FC236}">
                <a16:creationId xmlns:a16="http://schemas.microsoft.com/office/drawing/2014/main" id="{9E934C76-AED6-3847-E9F8-3356D4E01CA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Dangers of Socialism</a:t>
            </a:r>
          </a:p>
        </p:txBody>
      </p:sp>
      <p:cxnSp>
        <p:nvCxnSpPr>
          <p:cNvPr id="6" name="Straight Connector 5">
            <a:extLst>
              <a:ext uri="{FF2B5EF4-FFF2-40B4-BE49-F238E27FC236}">
                <a16:creationId xmlns:a16="http://schemas.microsoft.com/office/drawing/2014/main" id="{A119146F-7BD2-51CD-E81F-8FEF36F23247}"/>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D19F79CA-2B11-FA85-3784-A94594698271}"/>
              </a:ext>
            </a:extLst>
          </p:cNvPr>
          <p:cNvPicPr>
            <a:picLocks noChangeAspect="1"/>
          </p:cNvPicPr>
          <p:nvPr/>
        </p:nvPicPr>
        <p:blipFill rotWithShape="1">
          <a:blip r:embed="rId3">
            <a:extLst>
              <a:ext uri="{28A0092B-C50C-407E-A947-70E740481C1C}">
                <a14:useLocalDpi xmlns:a14="http://schemas.microsoft.com/office/drawing/2010/main" val="0"/>
              </a:ext>
            </a:extLst>
          </a:blip>
          <a:srcRect t="1626" b="90623"/>
          <a:stretch/>
        </p:blipFill>
        <p:spPr>
          <a:xfrm>
            <a:off x="478845" y="434518"/>
            <a:ext cx="8186312" cy="507956"/>
          </a:xfrm>
          <a:prstGeom prst="rect">
            <a:avLst/>
          </a:prstGeom>
        </p:spPr>
      </p:pic>
      <p:pic>
        <p:nvPicPr>
          <p:cNvPr id="16" name="Picture 15">
            <a:extLst>
              <a:ext uri="{FF2B5EF4-FFF2-40B4-BE49-F238E27FC236}">
                <a16:creationId xmlns:a16="http://schemas.microsoft.com/office/drawing/2014/main" id="{279A5553-3A51-1039-9712-FC7F3198F1A8}"/>
              </a:ext>
            </a:extLst>
          </p:cNvPr>
          <p:cNvPicPr>
            <a:picLocks noChangeAspect="1"/>
          </p:cNvPicPr>
          <p:nvPr/>
        </p:nvPicPr>
        <p:blipFill rotWithShape="1">
          <a:blip r:embed="rId3">
            <a:extLst>
              <a:ext uri="{28A0092B-C50C-407E-A947-70E740481C1C}">
                <a14:useLocalDpi xmlns:a14="http://schemas.microsoft.com/office/drawing/2010/main" val="0"/>
              </a:ext>
            </a:extLst>
          </a:blip>
          <a:srcRect t="11590" b="83810"/>
          <a:stretch/>
        </p:blipFill>
        <p:spPr>
          <a:xfrm>
            <a:off x="473656" y="900330"/>
            <a:ext cx="8191500" cy="301437"/>
          </a:xfrm>
          <a:prstGeom prst="rect">
            <a:avLst/>
          </a:prstGeom>
        </p:spPr>
      </p:pic>
    </p:spTree>
    <p:extLst>
      <p:ext uri="{BB962C8B-B14F-4D97-AF65-F5344CB8AC3E}">
        <p14:creationId xmlns:p14="http://schemas.microsoft.com/office/powerpoint/2010/main" val="1757699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 whiteboard&#10;&#10;Description automatically generated">
            <a:extLst>
              <a:ext uri="{FF2B5EF4-FFF2-40B4-BE49-F238E27FC236}">
                <a16:creationId xmlns:a16="http://schemas.microsoft.com/office/drawing/2014/main" id="{8BA4B0B8-D391-B46B-A1F8-51A8F8859DC7}"/>
              </a:ext>
            </a:extLst>
          </p:cNvPr>
          <p:cNvPicPr>
            <a:picLocks noChangeAspect="1"/>
          </p:cNvPicPr>
          <p:nvPr/>
        </p:nvPicPr>
        <p:blipFill>
          <a:blip r:embed="rId3"/>
          <a:stretch>
            <a:fillRect/>
          </a:stretch>
        </p:blipFill>
        <p:spPr>
          <a:xfrm>
            <a:off x="4110925" y="4596001"/>
            <a:ext cx="4129561" cy="1943019"/>
          </a:xfrm>
          <a:prstGeom prst="rect">
            <a:avLst/>
          </a:prstGeom>
        </p:spPr>
      </p:pic>
      <p:pic>
        <p:nvPicPr>
          <p:cNvPr id="3" name="Picture 2" descr="A person with a mustache&#10;&#10;Description automatically generated with low confidence">
            <a:extLst>
              <a:ext uri="{FF2B5EF4-FFF2-40B4-BE49-F238E27FC236}">
                <a16:creationId xmlns:a16="http://schemas.microsoft.com/office/drawing/2014/main" id="{A1B14079-5A23-AF7B-9EC5-4B632F1C9F3F}"/>
              </a:ext>
            </a:extLst>
          </p:cNvPr>
          <p:cNvPicPr>
            <a:picLocks noChangeAspect="1"/>
          </p:cNvPicPr>
          <p:nvPr/>
        </p:nvPicPr>
        <p:blipFill>
          <a:blip r:embed="rId4"/>
          <a:stretch>
            <a:fillRect/>
          </a:stretch>
        </p:blipFill>
        <p:spPr>
          <a:xfrm>
            <a:off x="7782101" y="5569814"/>
            <a:ext cx="612164" cy="714191"/>
          </a:xfrm>
          <a:prstGeom prst="rect">
            <a:avLst/>
          </a:prstGeom>
        </p:spPr>
      </p:pic>
      <p:pic>
        <p:nvPicPr>
          <p:cNvPr id="4" name="Picture 3" descr="A sculpture of a person&#10;&#10;Description automatically generated with low confidence">
            <a:extLst>
              <a:ext uri="{FF2B5EF4-FFF2-40B4-BE49-F238E27FC236}">
                <a16:creationId xmlns:a16="http://schemas.microsoft.com/office/drawing/2014/main" id="{9D632F55-DCF0-0782-8F29-2E0AA6367CEE}"/>
              </a:ext>
            </a:extLst>
          </p:cNvPr>
          <p:cNvPicPr>
            <a:picLocks noChangeAspect="1"/>
          </p:cNvPicPr>
          <p:nvPr/>
        </p:nvPicPr>
        <p:blipFill>
          <a:blip r:embed="rId5"/>
          <a:stretch>
            <a:fillRect/>
          </a:stretch>
        </p:blipFill>
        <p:spPr>
          <a:xfrm>
            <a:off x="4186077" y="5486754"/>
            <a:ext cx="594047" cy="831666"/>
          </a:xfrm>
          <a:prstGeom prst="rect">
            <a:avLst/>
          </a:prstGeom>
        </p:spPr>
      </p:pic>
      <p:sp>
        <p:nvSpPr>
          <p:cNvPr id="45" name="12-Point Star 44">
            <a:extLst>
              <a:ext uri="{FF2B5EF4-FFF2-40B4-BE49-F238E27FC236}">
                <a16:creationId xmlns:a16="http://schemas.microsoft.com/office/drawing/2014/main" id="{5DAD4F3F-BFFB-B048-9FE7-C81AA90B1B0F}"/>
              </a:ext>
            </a:extLst>
          </p:cNvPr>
          <p:cNvSpPr/>
          <p:nvPr/>
        </p:nvSpPr>
        <p:spPr>
          <a:xfrm>
            <a:off x="3142200" y="2046026"/>
            <a:ext cx="2040126" cy="2040126"/>
          </a:xfrm>
          <a:prstGeom prst="star12">
            <a:avLst/>
          </a:prstGeom>
          <a:solidFill>
            <a:srgbClr val="F8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5" name="Rectangle 4">
            <a:extLst>
              <a:ext uri="{FF2B5EF4-FFF2-40B4-BE49-F238E27FC236}">
                <a16:creationId xmlns:a16="http://schemas.microsoft.com/office/drawing/2014/main" id="{060CD512-8F6A-EE4A-A725-61A22A8C20FD}"/>
              </a:ext>
            </a:extLst>
          </p:cNvPr>
          <p:cNvSpPr/>
          <p:nvPr/>
        </p:nvSpPr>
        <p:spPr>
          <a:xfrm>
            <a:off x="623592" y="671807"/>
            <a:ext cx="3053166" cy="2076773"/>
          </a:xfrm>
          <a:prstGeom prst="rect">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6" name="Oval 5">
            <a:extLst>
              <a:ext uri="{FF2B5EF4-FFF2-40B4-BE49-F238E27FC236}">
                <a16:creationId xmlns:a16="http://schemas.microsoft.com/office/drawing/2014/main" id="{D3FFF42E-F84F-494E-8BC6-8158C1D568E1}"/>
              </a:ext>
            </a:extLst>
          </p:cNvPr>
          <p:cNvSpPr/>
          <p:nvPr/>
        </p:nvSpPr>
        <p:spPr>
          <a:xfrm>
            <a:off x="4544664" y="573995"/>
            <a:ext cx="3347636" cy="2283074"/>
          </a:xfrm>
          <a:prstGeom prst="ellipse">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srgbClr val="70AD47">
                  <a:lumMod val="50000"/>
                </a:srgbClr>
              </a:solidFill>
            </a:endParaRPr>
          </a:p>
        </p:txBody>
      </p:sp>
      <p:sp>
        <p:nvSpPr>
          <p:cNvPr id="8" name="TextBox 7">
            <a:extLst>
              <a:ext uri="{FF2B5EF4-FFF2-40B4-BE49-F238E27FC236}">
                <a16:creationId xmlns:a16="http://schemas.microsoft.com/office/drawing/2014/main" id="{0281B6B7-55CA-A841-A5B1-89C0D4E495A4}"/>
              </a:ext>
            </a:extLst>
          </p:cNvPr>
          <p:cNvSpPr txBox="1"/>
          <p:nvPr/>
        </p:nvSpPr>
        <p:spPr>
          <a:xfrm>
            <a:off x="577098" y="388678"/>
            <a:ext cx="1379349" cy="1446550"/>
          </a:xfrm>
          <a:prstGeom prst="rect">
            <a:avLst/>
          </a:prstGeom>
          <a:noFill/>
        </p:spPr>
        <p:txBody>
          <a:bodyPr wrap="square" rtlCol="0">
            <a:spAutoFit/>
          </a:bodyPr>
          <a:lstStyle/>
          <a:p>
            <a:pPr defTabSz="457200" fontAlgn="auto">
              <a:spcBef>
                <a:spcPts val="0"/>
              </a:spcBef>
              <a:spcAft>
                <a:spcPts val="0"/>
              </a:spcAft>
            </a:pPr>
            <a:r>
              <a:rPr lang="en-US" sz="8800" b="1" spc="-300" dirty="0">
                <a:solidFill>
                  <a:srgbClr val="CDB4A9"/>
                </a:solidFill>
                <a:latin typeface="Tw Cen MT" panose="020B0602020104020603" pitchFamily="34" charset="77"/>
                <a:ea typeface=""/>
                <a:cs typeface=""/>
              </a:rPr>
              <a:t>1</a:t>
            </a:r>
            <a:r>
              <a:rPr lang="en-US" sz="8800" b="1" spc="-300" dirty="0">
                <a:solidFill>
                  <a:srgbClr val="CCB4A8"/>
                </a:solidFill>
                <a:latin typeface="Tw Cen MT" panose="020B0602020104020603" pitchFamily="34" charset="77"/>
                <a:ea typeface=""/>
                <a:cs typeface=""/>
              </a:rPr>
              <a:t>.</a:t>
            </a:r>
          </a:p>
        </p:txBody>
      </p:sp>
      <p:sp>
        <p:nvSpPr>
          <p:cNvPr id="9" name="TextBox 8">
            <a:extLst>
              <a:ext uri="{FF2B5EF4-FFF2-40B4-BE49-F238E27FC236}">
                <a16:creationId xmlns:a16="http://schemas.microsoft.com/office/drawing/2014/main" id="{6804F0B1-6E64-2445-A79B-F875B72A0AD7}"/>
              </a:ext>
            </a:extLst>
          </p:cNvPr>
          <p:cNvSpPr txBox="1"/>
          <p:nvPr/>
        </p:nvSpPr>
        <p:spPr>
          <a:xfrm>
            <a:off x="1177660" y="785334"/>
            <a:ext cx="2545592" cy="461665"/>
          </a:xfrm>
          <a:prstGeom prst="rect">
            <a:avLst/>
          </a:prstGeom>
          <a:noFill/>
        </p:spPr>
        <p:txBody>
          <a:bodyPr wrap="square" rtlCol="0">
            <a:spAutoFit/>
          </a:bodyPr>
          <a:lstStyle/>
          <a:p>
            <a:pPr defTabSz="457200" fontAlgn="auto">
              <a:spcBef>
                <a:spcPts val="0"/>
              </a:spcBef>
              <a:spcAft>
                <a:spcPts val="0"/>
              </a:spcAft>
            </a:pPr>
            <a:r>
              <a:rPr lang="en-US" sz="2400" dirty="0">
                <a:solidFill>
                  <a:srgbClr val="54301A"/>
                </a:solidFill>
                <a:latin typeface="Tw Cen MT" panose="020B0602020104020603" pitchFamily="34" charset="77"/>
                <a:ea typeface=""/>
                <a:cs typeface=""/>
              </a:rPr>
              <a:t>ASSUMPTIONS</a:t>
            </a:r>
          </a:p>
        </p:txBody>
      </p:sp>
      <p:sp>
        <p:nvSpPr>
          <p:cNvPr id="11" name="Rectangle 10">
            <a:extLst>
              <a:ext uri="{FF2B5EF4-FFF2-40B4-BE49-F238E27FC236}">
                <a16:creationId xmlns:a16="http://schemas.microsoft.com/office/drawing/2014/main" id="{00C9E1F7-32A3-C643-A2AA-2342BEDA7C43}"/>
              </a:ext>
            </a:extLst>
          </p:cNvPr>
          <p:cNvSpPr/>
          <p:nvPr/>
        </p:nvSpPr>
        <p:spPr>
          <a:xfrm>
            <a:off x="698500" y="191770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12" name="Triangle 11">
            <a:extLst>
              <a:ext uri="{FF2B5EF4-FFF2-40B4-BE49-F238E27FC236}">
                <a16:creationId xmlns:a16="http://schemas.microsoft.com/office/drawing/2014/main" id="{E2C977FB-1F2D-5445-A14E-755DF71CFD64}"/>
              </a:ext>
            </a:extLst>
          </p:cNvPr>
          <p:cNvSpPr/>
          <p:nvPr/>
        </p:nvSpPr>
        <p:spPr>
          <a:xfrm rot="10800000">
            <a:off x="1912644" y="230646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10" name="TextBox 9">
            <a:extLst>
              <a:ext uri="{FF2B5EF4-FFF2-40B4-BE49-F238E27FC236}">
                <a16:creationId xmlns:a16="http://schemas.microsoft.com/office/drawing/2014/main" id="{C4651568-ED7F-C741-AF82-547D45F5681E}"/>
              </a:ext>
            </a:extLst>
          </p:cNvPr>
          <p:cNvSpPr txBox="1"/>
          <p:nvPr/>
        </p:nvSpPr>
        <p:spPr>
          <a:xfrm>
            <a:off x="745425" y="1622241"/>
            <a:ext cx="2977827" cy="801566"/>
          </a:xfrm>
          <a:prstGeom prst="rect">
            <a:avLst/>
          </a:prstGeom>
          <a:noFill/>
        </p:spPr>
        <p:txBody>
          <a:bodyPr wrap="square" rtlCol="0">
            <a:spAutoFit/>
          </a:bodyPr>
          <a:lstStyle/>
          <a:p>
            <a:pPr marL="400050" indent="-400050" defTabSz="457200" fontAlgn="auto">
              <a:lnSpc>
                <a:spcPts val="1940"/>
              </a:lnSpc>
              <a:spcBef>
                <a:spcPts val="0"/>
              </a:spcBef>
              <a:spcAft>
                <a:spcPts val="0"/>
              </a:spcAft>
              <a:buFontTx/>
              <a:buAutoNum type="romanLcPeriod"/>
            </a:pPr>
            <a:r>
              <a:rPr lang="en-US" sz="1200" dirty="0">
                <a:solidFill>
                  <a:prstClr val="black"/>
                </a:solidFill>
                <a:latin typeface="Avenir Book" panose="02000503020000020003" pitchFamily="2" charset="0"/>
                <a:ea typeface=""/>
                <a:cs typeface=""/>
              </a:rPr>
              <a:t>Scarcity</a:t>
            </a:r>
          </a:p>
          <a:p>
            <a:pPr marL="400050" indent="-400050" defTabSz="457200" fontAlgn="auto">
              <a:lnSpc>
                <a:spcPts val="1940"/>
              </a:lnSpc>
              <a:spcBef>
                <a:spcPts val="0"/>
              </a:spcBef>
              <a:spcAft>
                <a:spcPts val="0"/>
              </a:spcAft>
              <a:buFontTx/>
              <a:buAutoNum type="romanLcPeriod"/>
            </a:pPr>
            <a:r>
              <a:rPr lang="en-US" sz="1200" dirty="0">
                <a:solidFill>
                  <a:prstClr val="black"/>
                </a:solidFill>
                <a:latin typeface="Avenir Book" panose="02000503020000020003" pitchFamily="2" charset="0"/>
                <a:ea typeface=""/>
                <a:cs typeface=""/>
              </a:rPr>
              <a:t>Individuals Maximize Happiness</a:t>
            </a:r>
          </a:p>
          <a:p>
            <a:pPr marL="400050" indent="-400050" defTabSz="457200" fontAlgn="auto">
              <a:lnSpc>
                <a:spcPts val="1940"/>
              </a:lnSpc>
              <a:spcBef>
                <a:spcPts val="0"/>
              </a:spcBef>
              <a:spcAft>
                <a:spcPts val="0"/>
              </a:spcAft>
              <a:buFontTx/>
              <a:buAutoNum type="romanLcPeriod"/>
            </a:pPr>
            <a:r>
              <a:rPr lang="en-US" sz="1200" dirty="0">
                <a:solidFill>
                  <a:prstClr val="black"/>
                </a:solidFill>
                <a:latin typeface="Avenir Book" panose="02000503020000020003" pitchFamily="2" charset="0"/>
                <a:ea typeface=""/>
                <a:cs typeface=""/>
              </a:rPr>
              <a:t>Firms Maximize Profits</a:t>
            </a:r>
          </a:p>
        </p:txBody>
      </p:sp>
      <p:sp>
        <p:nvSpPr>
          <p:cNvPr id="13" name="TextBox 12">
            <a:extLst>
              <a:ext uri="{FF2B5EF4-FFF2-40B4-BE49-F238E27FC236}">
                <a16:creationId xmlns:a16="http://schemas.microsoft.com/office/drawing/2014/main" id="{58F3EC92-94A3-FC4D-8B78-1629CA4DF512}"/>
              </a:ext>
            </a:extLst>
          </p:cNvPr>
          <p:cNvSpPr txBox="1"/>
          <p:nvPr/>
        </p:nvSpPr>
        <p:spPr>
          <a:xfrm>
            <a:off x="1567909" y="2474393"/>
            <a:ext cx="2977827" cy="317523"/>
          </a:xfrm>
          <a:prstGeom prst="rect">
            <a:avLst/>
          </a:prstGeom>
          <a:noFill/>
        </p:spPr>
        <p:txBody>
          <a:bodyPr wrap="square" rtlCol="0">
            <a:spAutoFit/>
          </a:bodyPr>
          <a:lstStyle/>
          <a:p>
            <a:pPr defTabSz="457200" fontAlgn="auto">
              <a:lnSpc>
                <a:spcPts val="1940"/>
              </a:lnSpc>
              <a:spcBef>
                <a:spcPts val="0"/>
              </a:spcBef>
              <a:spcAft>
                <a:spcPts val="0"/>
              </a:spcAft>
            </a:pPr>
            <a:r>
              <a:rPr lang="en-US" sz="1200" i="1" dirty="0">
                <a:solidFill>
                  <a:srgbClr val="54301A"/>
                </a:solidFill>
                <a:latin typeface="Avenir Book" panose="02000503020000020003" pitchFamily="2" charset="0"/>
                <a:ea typeface=""/>
                <a:cs typeface=""/>
              </a:rPr>
              <a:t>Self-Interest</a:t>
            </a:r>
          </a:p>
        </p:txBody>
      </p:sp>
      <p:sp>
        <p:nvSpPr>
          <p:cNvPr id="14" name="TextBox 13">
            <a:extLst>
              <a:ext uri="{FF2B5EF4-FFF2-40B4-BE49-F238E27FC236}">
                <a16:creationId xmlns:a16="http://schemas.microsoft.com/office/drawing/2014/main" id="{BD95FBE4-C8B0-A34C-AEC9-6EFFDE252127}"/>
              </a:ext>
            </a:extLst>
          </p:cNvPr>
          <p:cNvSpPr txBox="1"/>
          <p:nvPr/>
        </p:nvSpPr>
        <p:spPr>
          <a:xfrm>
            <a:off x="4540786" y="375978"/>
            <a:ext cx="1379349" cy="1446550"/>
          </a:xfrm>
          <a:prstGeom prst="rect">
            <a:avLst/>
          </a:prstGeom>
          <a:noFill/>
        </p:spPr>
        <p:txBody>
          <a:bodyPr wrap="square" rtlCol="0">
            <a:spAutoFit/>
          </a:bodyPr>
          <a:lstStyle/>
          <a:p>
            <a:pPr defTabSz="457200" fontAlgn="auto">
              <a:spcBef>
                <a:spcPts val="0"/>
              </a:spcBef>
              <a:spcAft>
                <a:spcPts val="0"/>
              </a:spcAft>
            </a:pPr>
            <a:r>
              <a:rPr lang="en-US" sz="8800" b="1" spc="-300" dirty="0">
                <a:solidFill>
                  <a:srgbClr val="CDB4A9"/>
                </a:solidFill>
                <a:latin typeface="Tw Cen MT" panose="020B0602020104020603" pitchFamily="34" charset="77"/>
                <a:ea typeface=""/>
                <a:cs typeface=""/>
              </a:rPr>
              <a:t>2</a:t>
            </a:r>
            <a:r>
              <a:rPr lang="en-US" sz="8800" b="1" spc="-300" dirty="0">
                <a:solidFill>
                  <a:srgbClr val="CCB4A8"/>
                </a:solidFill>
                <a:latin typeface="Tw Cen MT" panose="020B0602020104020603" pitchFamily="34" charset="77"/>
                <a:ea typeface=""/>
                <a:cs typeface=""/>
              </a:rPr>
              <a:t>.</a:t>
            </a:r>
          </a:p>
        </p:txBody>
      </p:sp>
      <p:sp>
        <p:nvSpPr>
          <p:cNvPr id="15" name="TextBox 14">
            <a:extLst>
              <a:ext uri="{FF2B5EF4-FFF2-40B4-BE49-F238E27FC236}">
                <a16:creationId xmlns:a16="http://schemas.microsoft.com/office/drawing/2014/main" id="{BBC46399-0FB4-6349-A470-12B6E583C60C}"/>
              </a:ext>
            </a:extLst>
          </p:cNvPr>
          <p:cNvSpPr txBox="1"/>
          <p:nvPr/>
        </p:nvSpPr>
        <p:spPr>
          <a:xfrm>
            <a:off x="5141348" y="772634"/>
            <a:ext cx="2545592" cy="461665"/>
          </a:xfrm>
          <a:prstGeom prst="rect">
            <a:avLst/>
          </a:prstGeom>
          <a:noFill/>
        </p:spPr>
        <p:txBody>
          <a:bodyPr wrap="square" rtlCol="0">
            <a:spAutoFit/>
          </a:bodyPr>
          <a:lstStyle/>
          <a:p>
            <a:pPr defTabSz="457200" fontAlgn="auto">
              <a:spcBef>
                <a:spcPts val="0"/>
              </a:spcBef>
              <a:spcAft>
                <a:spcPts val="0"/>
              </a:spcAft>
            </a:pPr>
            <a:r>
              <a:rPr lang="en-US" sz="2400" dirty="0">
                <a:solidFill>
                  <a:srgbClr val="54301A"/>
                </a:solidFill>
                <a:latin typeface="Tw Cen MT" panose="020B0602020104020603" pitchFamily="34" charset="77"/>
                <a:ea typeface=""/>
                <a:cs typeface=""/>
              </a:rPr>
              <a:t>MODEL</a:t>
            </a:r>
          </a:p>
        </p:txBody>
      </p:sp>
      <p:sp>
        <p:nvSpPr>
          <p:cNvPr id="16" name="Rectangle 15">
            <a:extLst>
              <a:ext uri="{FF2B5EF4-FFF2-40B4-BE49-F238E27FC236}">
                <a16:creationId xmlns:a16="http://schemas.microsoft.com/office/drawing/2014/main" id="{9CD925CD-0E59-934E-9442-9C9C5E9BA644}"/>
              </a:ext>
            </a:extLst>
          </p:cNvPr>
          <p:cNvSpPr/>
          <p:nvPr/>
        </p:nvSpPr>
        <p:spPr>
          <a:xfrm>
            <a:off x="4805550" y="1924050"/>
            <a:ext cx="2895600" cy="506107"/>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18" name="TextBox 17">
            <a:extLst>
              <a:ext uri="{FF2B5EF4-FFF2-40B4-BE49-F238E27FC236}">
                <a16:creationId xmlns:a16="http://schemas.microsoft.com/office/drawing/2014/main" id="{45B8B47A-72ED-9C4F-8C9D-6753B436960A}"/>
              </a:ext>
            </a:extLst>
          </p:cNvPr>
          <p:cNvSpPr txBox="1"/>
          <p:nvPr/>
        </p:nvSpPr>
        <p:spPr>
          <a:xfrm>
            <a:off x="4483101" y="2441792"/>
            <a:ext cx="3486149" cy="317523"/>
          </a:xfrm>
          <a:prstGeom prst="rect">
            <a:avLst/>
          </a:prstGeom>
          <a:noFill/>
        </p:spPr>
        <p:txBody>
          <a:bodyPr wrap="square" rtlCol="0">
            <a:spAutoFit/>
          </a:bodyPr>
          <a:lstStyle/>
          <a:p>
            <a:pPr algn="ctr" defTabSz="457200" fontAlgn="auto">
              <a:lnSpc>
                <a:spcPts val="1940"/>
              </a:lnSpc>
              <a:spcBef>
                <a:spcPts val="0"/>
              </a:spcBef>
              <a:spcAft>
                <a:spcPts val="0"/>
              </a:spcAft>
            </a:pPr>
            <a:r>
              <a:rPr lang="en-US" sz="1200" i="1" dirty="0">
                <a:solidFill>
                  <a:srgbClr val="54301A"/>
                </a:solidFill>
                <a:latin typeface="Avenir Book" panose="02000503020000020003" pitchFamily="2" charset="0"/>
                <a:ea typeface=""/>
                <a:cs typeface=""/>
              </a:rPr>
              <a:t>Market: </a:t>
            </a:r>
            <a:r>
              <a:rPr lang="en-US" sz="1200" i="1" dirty="0">
                <a:solidFill>
                  <a:srgbClr val="54301A"/>
                </a:solidFill>
                <a:latin typeface="Avenir Book" panose="02000503020000020003" pitchFamily="2" charset="0"/>
              </a:rPr>
              <a:t>Price signals (the invisible hand)</a:t>
            </a:r>
            <a:endParaRPr lang="en-US" sz="1200" i="1" dirty="0">
              <a:solidFill>
                <a:srgbClr val="54301A"/>
              </a:solidFill>
              <a:latin typeface="Avenir Book" panose="02000503020000020003" pitchFamily="2" charset="0"/>
              <a:ea typeface=""/>
              <a:cs typeface=""/>
            </a:endParaRPr>
          </a:p>
        </p:txBody>
      </p:sp>
      <p:sp>
        <p:nvSpPr>
          <p:cNvPr id="19" name="Triangle 18">
            <a:extLst>
              <a:ext uri="{FF2B5EF4-FFF2-40B4-BE49-F238E27FC236}">
                <a16:creationId xmlns:a16="http://schemas.microsoft.com/office/drawing/2014/main" id="{4E15A81F-9CB9-CD42-83F9-2C14D41545D1}"/>
              </a:ext>
            </a:extLst>
          </p:cNvPr>
          <p:cNvSpPr/>
          <p:nvPr/>
        </p:nvSpPr>
        <p:spPr>
          <a:xfrm rot="10800000">
            <a:off x="6087388" y="2319169"/>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17" name="TextBox 16">
            <a:extLst>
              <a:ext uri="{FF2B5EF4-FFF2-40B4-BE49-F238E27FC236}">
                <a16:creationId xmlns:a16="http://schemas.microsoft.com/office/drawing/2014/main" id="{F45EA73B-E659-5641-921A-46006EFDACB5}"/>
              </a:ext>
            </a:extLst>
          </p:cNvPr>
          <p:cNvSpPr txBox="1"/>
          <p:nvPr/>
        </p:nvSpPr>
        <p:spPr>
          <a:xfrm>
            <a:off x="4852475" y="1628591"/>
            <a:ext cx="2977827" cy="801566"/>
          </a:xfrm>
          <a:prstGeom prst="rect">
            <a:avLst/>
          </a:prstGeom>
          <a:noFill/>
        </p:spPr>
        <p:txBody>
          <a:bodyPr wrap="square" rtlCol="0">
            <a:spAutoFit/>
          </a:bodyPr>
          <a:lstStyle/>
          <a:p>
            <a:pPr marL="400050" indent="-400050" defTabSz="457200" fontAlgn="auto">
              <a:lnSpc>
                <a:spcPts val="1940"/>
              </a:lnSpc>
              <a:spcBef>
                <a:spcPts val="0"/>
              </a:spcBef>
              <a:spcAft>
                <a:spcPts val="0"/>
              </a:spcAft>
              <a:buFontTx/>
              <a:buAutoNum type="romanLcPeriod"/>
            </a:pPr>
            <a:r>
              <a:rPr lang="en-US" sz="1200" dirty="0">
                <a:solidFill>
                  <a:prstClr val="black"/>
                </a:solidFill>
                <a:latin typeface="Avenir Book" panose="02000503020000020003" pitchFamily="2" charset="0"/>
                <a:ea typeface=""/>
                <a:cs typeface=""/>
              </a:rPr>
              <a:t>Production Possibilities Curve</a:t>
            </a:r>
          </a:p>
          <a:p>
            <a:pPr marL="400050" indent="-400050" defTabSz="457200" fontAlgn="auto">
              <a:lnSpc>
                <a:spcPts val="1940"/>
              </a:lnSpc>
              <a:spcBef>
                <a:spcPts val="0"/>
              </a:spcBef>
              <a:spcAft>
                <a:spcPts val="0"/>
              </a:spcAft>
              <a:buFontTx/>
              <a:buAutoNum type="romanLcPeriod"/>
            </a:pPr>
            <a:r>
              <a:rPr lang="en-US" sz="1200" dirty="0">
                <a:solidFill>
                  <a:prstClr val="black"/>
                </a:solidFill>
                <a:latin typeface="Avenir Book" panose="02000503020000020003" pitchFamily="2" charset="0"/>
                <a:ea typeface=""/>
                <a:cs typeface=""/>
              </a:rPr>
              <a:t>Law of Demand</a:t>
            </a:r>
          </a:p>
          <a:p>
            <a:pPr marL="400050" indent="-400050" defTabSz="457200" fontAlgn="auto">
              <a:lnSpc>
                <a:spcPts val="1940"/>
              </a:lnSpc>
              <a:spcBef>
                <a:spcPts val="0"/>
              </a:spcBef>
              <a:spcAft>
                <a:spcPts val="0"/>
              </a:spcAft>
              <a:buFontTx/>
              <a:buAutoNum type="romanLcPeriod"/>
            </a:pPr>
            <a:r>
              <a:rPr lang="en-US" sz="1200" dirty="0">
                <a:solidFill>
                  <a:prstClr val="black"/>
                </a:solidFill>
                <a:latin typeface="Avenir Book" panose="02000503020000020003" pitchFamily="2" charset="0"/>
                <a:ea typeface=""/>
                <a:cs typeface=""/>
              </a:rPr>
              <a:t>Law of Supply</a:t>
            </a:r>
          </a:p>
        </p:txBody>
      </p:sp>
      <p:cxnSp>
        <p:nvCxnSpPr>
          <p:cNvPr id="21" name="Straight Arrow Connector 20">
            <a:extLst>
              <a:ext uri="{FF2B5EF4-FFF2-40B4-BE49-F238E27FC236}">
                <a16:creationId xmlns:a16="http://schemas.microsoft.com/office/drawing/2014/main" id="{0F06CCE4-D38C-7044-8E91-9A25FCDE9743}"/>
              </a:ext>
            </a:extLst>
          </p:cNvPr>
          <p:cNvCxnSpPr/>
          <p:nvPr/>
        </p:nvCxnSpPr>
        <p:spPr>
          <a:xfrm>
            <a:off x="1866900" y="1809828"/>
            <a:ext cx="29386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AB89449-ABD6-6F44-9916-3BEC416992CE}"/>
              </a:ext>
            </a:extLst>
          </p:cNvPr>
          <p:cNvCxnSpPr/>
          <p:nvPr/>
        </p:nvCxnSpPr>
        <p:spPr>
          <a:xfrm>
            <a:off x="3460750" y="2044700"/>
            <a:ext cx="134480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81E8232-D93F-9147-8BE7-B4094A498BF7}"/>
              </a:ext>
            </a:extLst>
          </p:cNvPr>
          <p:cNvCxnSpPr/>
          <p:nvPr/>
        </p:nvCxnSpPr>
        <p:spPr>
          <a:xfrm>
            <a:off x="2844800" y="2306469"/>
            <a:ext cx="1960750" cy="0"/>
          </a:xfrm>
          <a:prstGeom prst="straightConnector1">
            <a:avLst/>
          </a:prstGeom>
          <a:ln w="95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Hexagon 25">
            <a:extLst>
              <a:ext uri="{FF2B5EF4-FFF2-40B4-BE49-F238E27FC236}">
                <a16:creationId xmlns:a16="http://schemas.microsoft.com/office/drawing/2014/main" id="{194F963C-A55C-C141-9357-C01AAB6BA564}"/>
              </a:ext>
            </a:extLst>
          </p:cNvPr>
          <p:cNvSpPr/>
          <p:nvPr/>
        </p:nvSpPr>
        <p:spPr>
          <a:xfrm>
            <a:off x="469900" y="3108272"/>
            <a:ext cx="3543300" cy="3018150"/>
          </a:xfrm>
          <a:prstGeom prst="hexagon">
            <a:avLst/>
          </a:prstGeom>
          <a:solidFill>
            <a:srgbClr val="F7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27" name="TextBox 26">
            <a:extLst>
              <a:ext uri="{FF2B5EF4-FFF2-40B4-BE49-F238E27FC236}">
                <a16:creationId xmlns:a16="http://schemas.microsoft.com/office/drawing/2014/main" id="{A9982771-D339-CE4F-A759-4DAC761FA08E}"/>
              </a:ext>
            </a:extLst>
          </p:cNvPr>
          <p:cNvSpPr txBox="1"/>
          <p:nvPr/>
        </p:nvSpPr>
        <p:spPr>
          <a:xfrm>
            <a:off x="589798" y="2949415"/>
            <a:ext cx="1379349" cy="1446550"/>
          </a:xfrm>
          <a:prstGeom prst="rect">
            <a:avLst/>
          </a:prstGeom>
          <a:noFill/>
        </p:spPr>
        <p:txBody>
          <a:bodyPr wrap="square" rtlCol="0">
            <a:spAutoFit/>
          </a:bodyPr>
          <a:lstStyle/>
          <a:p>
            <a:pPr defTabSz="457200" fontAlgn="auto">
              <a:spcBef>
                <a:spcPts val="0"/>
              </a:spcBef>
              <a:spcAft>
                <a:spcPts val="0"/>
              </a:spcAft>
            </a:pPr>
            <a:r>
              <a:rPr lang="en-US" sz="8800" b="1" spc="-300" dirty="0">
                <a:solidFill>
                  <a:srgbClr val="CDB4A9"/>
                </a:solidFill>
                <a:latin typeface="Tw Cen MT" panose="020B0602020104020603" pitchFamily="34" charset="77"/>
                <a:ea typeface=""/>
                <a:cs typeface=""/>
              </a:rPr>
              <a:t>3</a:t>
            </a:r>
            <a:r>
              <a:rPr lang="en-US" sz="8800" b="1" spc="-300" dirty="0">
                <a:solidFill>
                  <a:srgbClr val="CCB4A8"/>
                </a:solidFill>
                <a:latin typeface="Tw Cen MT" panose="020B0602020104020603" pitchFamily="34" charset="77"/>
                <a:ea typeface=""/>
                <a:cs typeface=""/>
              </a:rPr>
              <a:t>.</a:t>
            </a:r>
          </a:p>
        </p:txBody>
      </p:sp>
      <p:sp>
        <p:nvSpPr>
          <p:cNvPr id="28" name="TextBox 27">
            <a:extLst>
              <a:ext uri="{FF2B5EF4-FFF2-40B4-BE49-F238E27FC236}">
                <a16:creationId xmlns:a16="http://schemas.microsoft.com/office/drawing/2014/main" id="{FF51AB09-63E7-B449-A705-94F6819518FE}"/>
              </a:ext>
            </a:extLst>
          </p:cNvPr>
          <p:cNvSpPr txBox="1"/>
          <p:nvPr/>
        </p:nvSpPr>
        <p:spPr>
          <a:xfrm>
            <a:off x="1190360" y="3333371"/>
            <a:ext cx="2545592" cy="461665"/>
          </a:xfrm>
          <a:prstGeom prst="rect">
            <a:avLst/>
          </a:prstGeom>
          <a:noFill/>
        </p:spPr>
        <p:txBody>
          <a:bodyPr wrap="square" rtlCol="0">
            <a:spAutoFit/>
          </a:bodyPr>
          <a:lstStyle/>
          <a:p>
            <a:pPr defTabSz="457200" fontAlgn="auto">
              <a:spcBef>
                <a:spcPts val="0"/>
              </a:spcBef>
              <a:spcAft>
                <a:spcPts val="0"/>
              </a:spcAft>
            </a:pPr>
            <a:r>
              <a:rPr lang="en-US" sz="2400" dirty="0">
                <a:solidFill>
                  <a:srgbClr val="54301A"/>
                </a:solidFill>
                <a:latin typeface="Tw Cen MT" panose="020B0602020104020603" pitchFamily="34" charset="77"/>
                <a:ea typeface=""/>
                <a:cs typeface=""/>
              </a:rPr>
              <a:t>CONCLUSIONS</a:t>
            </a:r>
          </a:p>
        </p:txBody>
      </p:sp>
      <p:sp>
        <p:nvSpPr>
          <p:cNvPr id="24" name="Rectangle 23">
            <a:extLst>
              <a:ext uri="{FF2B5EF4-FFF2-40B4-BE49-F238E27FC236}">
                <a16:creationId xmlns:a16="http://schemas.microsoft.com/office/drawing/2014/main" id="{16820166-9A79-6A47-B924-BB3D43097209}"/>
              </a:ext>
            </a:extLst>
          </p:cNvPr>
          <p:cNvSpPr/>
          <p:nvPr/>
        </p:nvSpPr>
        <p:spPr>
          <a:xfrm>
            <a:off x="819150" y="4134528"/>
            <a:ext cx="2895600" cy="1728406"/>
          </a:xfrm>
          <a:prstGeom prst="rect">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29" name="Triangle 28">
            <a:extLst>
              <a:ext uri="{FF2B5EF4-FFF2-40B4-BE49-F238E27FC236}">
                <a16:creationId xmlns:a16="http://schemas.microsoft.com/office/drawing/2014/main" id="{10EB5B95-FAC2-FF48-9E0A-0C1B3981F7E4}"/>
              </a:ext>
            </a:extLst>
          </p:cNvPr>
          <p:cNvSpPr/>
          <p:nvPr/>
        </p:nvSpPr>
        <p:spPr>
          <a:xfrm rot="10800000">
            <a:off x="2033294" y="5766278"/>
            <a:ext cx="254000" cy="272619"/>
          </a:xfrm>
          <a:prstGeom prst="triangle">
            <a:avLst/>
          </a:prstGeom>
          <a:solidFill>
            <a:srgbClr val="E3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30" name="TextBox 29">
            <a:extLst>
              <a:ext uri="{FF2B5EF4-FFF2-40B4-BE49-F238E27FC236}">
                <a16:creationId xmlns:a16="http://schemas.microsoft.com/office/drawing/2014/main" id="{6D450C89-74F8-984D-A5B5-6B6E9D3C3A1E}"/>
              </a:ext>
            </a:extLst>
          </p:cNvPr>
          <p:cNvSpPr txBox="1"/>
          <p:nvPr/>
        </p:nvSpPr>
        <p:spPr>
          <a:xfrm>
            <a:off x="769200" y="4117347"/>
            <a:ext cx="3021315" cy="1756635"/>
          </a:xfrm>
          <a:prstGeom prst="rect">
            <a:avLst/>
          </a:prstGeom>
          <a:noFill/>
        </p:spPr>
        <p:txBody>
          <a:bodyPr wrap="square" rtlCol="0">
            <a:spAutoFit/>
          </a:bodyPr>
          <a:lstStyle/>
          <a:p>
            <a:pPr marL="400050" indent="-400050" defTabSz="457200" fontAlgn="auto">
              <a:lnSpc>
                <a:spcPts val="1540"/>
              </a:lnSpc>
              <a:spcBef>
                <a:spcPts val="500"/>
              </a:spcBef>
              <a:spcAft>
                <a:spcPts val="0"/>
              </a:spcAft>
              <a:buFontTx/>
              <a:buAutoNum type="romanLcPeriod"/>
            </a:pPr>
            <a:r>
              <a:rPr lang="en-US" sz="1200" dirty="0">
                <a:solidFill>
                  <a:prstClr val="black"/>
                </a:solidFill>
                <a:latin typeface="Avenir Book" panose="02000503020000020003" pitchFamily="2" charset="0"/>
                <a:ea typeface=""/>
                <a:cs typeface=""/>
              </a:rPr>
              <a:t>What to Produce?</a:t>
            </a:r>
            <a:br>
              <a:rPr lang="en-US" sz="1200" dirty="0">
                <a:solidFill>
                  <a:prstClr val="black"/>
                </a:solidFill>
                <a:latin typeface="Avenir Book" panose="02000503020000020003" pitchFamily="2" charset="0"/>
                <a:ea typeface=""/>
                <a:cs typeface=""/>
              </a:rPr>
            </a:br>
            <a:r>
              <a:rPr lang="en-US" sz="1200" dirty="0">
                <a:solidFill>
                  <a:prstClr val="black"/>
                </a:solidFill>
                <a:latin typeface="Avenir Book" panose="02000503020000020003" pitchFamily="2" charset="0"/>
                <a:ea typeface=""/>
                <a:cs typeface=""/>
              </a:rPr>
              <a:t>Firms make what people want.</a:t>
            </a:r>
          </a:p>
          <a:p>
            <a:pPr marL="400050" indent="-400050" defTabSz="457200" fontAlgn="auto">
              <a:lnSpc>
                <a:spcPts val="1540"/>
              </a:lnSpc>
              <a:spcBef>
                <a:spcPts val="500"/>
              </a:spcBef>
              <a:spcAft>
                <a:spcPts val="0"/>
              </a:spcAft>
              <a:buFontTx/>
              <a:buAutoNum type="romanLcPeriod"/>
            </a:pPr>
            <a:r>
              <a:rPr lang="en-US" sz="1200" dirty="0">
                <a:solidFill>
                  <a:prstClr val="black"/>
                </a:solidFill>
                <a:latin typeface="Avenir Book" panose="02000503020000020003" pitchFamily="2" charset="0"/>
                <a:ea typeface=""/>
                <a:cs typeface=""/>
              </a:rPr>
              <a:t>How to Produce?</a:t>
            </a:r>
            <a:br>
              <a:rPr lang="en-US" sz="1200" dirty="0">
                <a:solidFill>
                  <a:prstClr val="black"/>
                </a:solidFill>
                <a:latin typeface="Avenir Book" panose="02000503020000020003" pitchFamily="2" charset="0"/>
                <a:ea typeface=""/>
                <a:cs typeface=""/>
              </a:rPr>
            </a:br>
            <a:r>
              <a:rPr lang="en-US" sz="1200" dirty="0">
                <a:solidFill>
                  <a:prstClr val="black"/>
                </a:solidFill>
                <a:latin typeface="Avenir Book" panose="02000503020000020003" pitchFamily="2" charset="0"/>
                <a:ea typeface=""/>
                <a:cs typeface=""/>
              </a:rPr>
              <a:t>Firms make </a:t>
            </a:r>
            <a:r>
              <a:rPr lang="en-US" sz="1200" dirty="0">
                <a:solidFill>
                  <a:prstClr val="black"/>
                </a:solidFill>
                <a:latin typeface="Avenir Book" panose="02000503020000020003" pitchFamily="2" charset="0"/>
              </a:rPr>
              <a:t>the profit-maximizing amount using the fewest resources.</a:t>
            </a:r>
            <a:endParaRPr lang="en-US" sz="1200" dirty="0">
              <a:solidFill>
                <a:prstClr val="black"/>
              </a:solidFill>
              <a:latin typeface="Avenir Book" panose="02000503020000020003" pitchFamily="2" charset="0"/>
              <a:ea typeface=""/>
              <a:cs typeface=""/>
            </a:endParaRPr>
          </a:p>
          <a:p>
            <a:pPr marL="400050" indent="-400050" defTabSz="457200" fontAlgn="auto">
              <a:lnSpc>
                <a:spcPts val="1540"/>
              </a:lnSpc>
              <a:spcBef>
                <a:spcPts val="500"/>
              </a:spcBef>
              <a:spcAft>
                <a:spcPts val="0"/>
              </a:spcAft>
              <a:buFontTx/>
              <a:buAutoNum type="romanLcPeriod"/>
            </a:pPr>
            <a:r>
              <a:rPr lang="en-US" sz="1200" dirty="0">
                <a:solidFill>
                  <a:prstClr val="black"/>
                </a:solidFill>
                <a:latin typeface="Avenir Book" panose="02000503020000020003" pitchFamily="2" charset="0"/>
                <a:ea typeface=""/>
                <a:cs typeface=""/>
              </a:rPr>
              <a:t>For Whom to Produce?</a:t>
            </a:r>
            <a:br>
              <a:rPr lang="en-US" sz="1200" dirty="0">
                <a:solidFill>
                  <a:prstClr val="black"/>
                </a:solidFill>
                <a:latin typeface="Avenir Book" panose="02000503020000020003" pitchFamily="2" charset="0"/>
                <a:ea typeface=""/>
                <a:cs typeface=""/>
              </a:rPr>
            </a:br>
            <a:r>
              <a:rPr lang="en-US" sz="1200" dirty="0">
                <a:solidFill>
                  <a:prstClr val="black"/>
                </a:solidFill>
                <a:latin typeface="Avenir Book" panose="02000503020000020003" pitchFamily="2" charset="0"/>
                <a:ea typeface=""/>
                <a:cs typeface=""/>
              </a:rPr>
              <a:t>Firms’ products go to those who want them most.</a:t>
            </a:r>
          </a:p>
        </p:txBody>
      </p:sp>
      <p:sp>
        <p:nvSpPr>
          <p:cNvPr id="31" name="TextBox 30">
            <a:extLst>
              <a:ext uri="{FF2B5EF4-FFF2-40B4-BE49-F238E27FC236}">
                <a16:creationId xmlns:a16="http://schemas.microsoft.com/office/drawing/2014/main" id="{AB84FB7D-78E8-6F4A-AD21-E744025F8A49}"/>
              </a:ext>
            </a:extLst>
          </p:cNvPr>
          <p:cNvSpPr txBox="1"/>
          <p:nvPr/>
        </p:nvSpPr>
        <p:spPr>
          <a:xfrm>
            <a:off x="789875" y="5971423"/>
            <a:ext cx="2977827" cy="317523"/>
          </a:xfrm>
          <a:prstGeom prst="rect">
            <a:avLst/>
          </a:prstGeom>
          <a:noFill/>
        </p:spPr>
        <p:txBody>
          <a:bodyPr wrap="square" rtlCol="0">
            <a:spAutoFit/>
          </a:bodyPr>
          <a:lstStyle/>
          <a:p>
            <a:pPr algn="ctr" defTabSz="457200" fontAlgn="auto">
              <a:lnSpc>
                <a:spcPts val="1940"/>
              </a:lnSpc>
              <a:spcBef>
                <a:spcPts val="0"/>
              </a:spcBef>
              <a:spcAft>
                <a:spcPts val="0"/>
              </a:spcAft>
            </a:pPr>
            <a:r>
              <a:rPr lang="en-US" sz="1200" i="1" dirty="0">
                <a:solidFill>
                  <a:srgbClr val="54301A"/>
                </a:solidFill>
                <a:latin typeface="Avenir Book" panose="02000503020000020003" pitchFamily="2" charset="0"/>
                <a:ea typeface=""/>
                <a:cs typeface=""/>
              </a:rPr>
              <a:t>Enlightened Self-Interest</a:t>
            </a:r>
          </a:p>
        </p:txBody>
      </p:sp>
      <p:sp>
        <p:nvSpPr>
          <p:cNvPr id="32" name="TextBox 31">
            <a:extLst>
              <a:ext uri="{FF2B5EF4-FFF2-40B4-BE49-F238E27FC236}">
                <a16:creationId xmlns:a16="http://schemas.microsoft.com/office/drawing/2014/main" id="{7C55B385-34A7-EB40-B9D4-CBA0BE91E98E}"/>
              </a:ext>
            </a:extLst>
          </p:cNvPr>
          <p:cNvSpPr txBox="1"/>
          <p:nvPr/>
        </p:nvSpPr>
        <p:spPr>
          <a:xfrm>
            <a:off x="4239213" y="2671822"/>
            <a:ext cx="1958387" cy="1849865"/>
          </a:xfrm>
          <a:prstGeom prst="rect">
            <a:avLst/>
          </a:prstGeom>
          <a:noFill/>
        </p:spPr>
        <p:txBody>
          <a:bodyPr wrap="square" rtlCol="0">
            <a:spAutoFit/>
          </a:bodyPr>
          <a:lstStyle/>
          <a:p>
            <a:pPr defTabSz="457200" fontAlgn="auto">
              <a:lnSpc>
                <a:spcPts val="1540"/>
              </a:lnSpc>
              <a:spcBef>
                <a:spcPts val="300"/>
              </a:spcBef>
              <a:spcAft>
                <a:spcPts val="0"/>
              </a:spcAft>
            </a:pPr>
            <a:r>
              <a:rPr lang="en-US" sz="1100" dirty="0">
                <a:solidFill>
                  <a:srgbClr val="492817"/>
                </a:solidFill>
                <a:latin typeface="Avenir Book" panose="02000503020000020003" pitchFamily="2" charset="0"/>
                <a:ea typeface=""/>
                <a:cs typeface=""/>
              </a:rPr>
              <a:t>Determinants of Demand</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Income</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Preference</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Number of Buyers</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Availability/Convenience</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Prices of Substitutes and Complements</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Future Expectations</a:t>
            </a:r>
          </a:p>
        </p:txBody>
      </p:sp>
      <p:sp>
        <p:nvSpPr>
          <p:cNvPr id="33" name="TextBox 32">
            <a:extLst>
              <a:ext uri="{FF2B5EF4-FFF2-40B4-BE49-F238E27FC236}">
                <a16:creationId xmlns:a16="http://schemas.microsoft.com/office/drawing/2014/main" id="{67AB1BBE-F586-C244-A4AC-99466A968D57}"/>
              </a:ext>
            </a:extLst>
          </p:cNvPr>
          <p:cNvSpPr txBox="1"/>
          <p:nvPr/>
        </p:nvSpPr>
        <p:spPr>
          <a:xfrm>
            <a:off x="6352688" y="2671822"/>
            <a:ext cx="2238862" cy="1855508"/>
          </a:xfrm>
          <a:prstGeom prst="rect">
            <a:avLst/>
          </a:prstGeom>
          <a:noFill/>
        </p:spPr>
        <p:txBody>
          <a:bodyPr wrap="square" rtlCol="0">
            <a:spAutoFit/>
          </a:bodyPr>
          <a:lstStyle/>
          <a:p>
            <a:pPr defTabSz="457200" fontAlgn="auto">
              <a:lnSpc>
                <a:spcPts val="1540"/>
              </a:lnSpc>
              <a:spcBef>
                <a:spcPts val="300"/>
              </a:spcBef>
              <a:spcAft>
                <a:spcPts val="0"/>
              </a:spcAft>
            </a:pPr>
            <a:r>
              <a:rPr lang="en-US" sz="1100" dirty="0">
                <a:solidFill>
                  <a:srgbClr val="492817"/>
                </a:solidFill>
                <a:latin typeface="Avenir Book" panose="02000503020000020003" pitchFamily="2" charset="0"/>
                <a:ea typeface=""/>
                <a:cs typeface=""/>
              </a:rPr>
              <a:t>Determinants of Supply</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Cost of Inputs</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Number of Firms</a:t>
            </a:r>
          </a:p>
          <a:p>
            <a:pPr marL="228600" indent="-228600" defTabSz="457200" fontAlgn="auto">
              <a:lnSpc>
                <a:spcPts val="1540"/>
              </a:lnSpc>
              <a:spcBef>
                <a:spcPts val="300"/>
              </a:spcBef>
              <a:spcAft>
                <a:spcPts val="0"/>
              </a:spcAft>
              <a:buFont typeface="+mj-lt"/>
              <a:buAutoNum type="arabicPeriod"/>
            </a:pPr>
            <a:r>
              <a:rPr lang="en-US" sz="1100" dirty="0">
                <a:solidFill>
                  <a:prstClr val="black"/>
                </a:solidFill>
                <a:latin typeface="Avenir Book" panose="02000503020000020003" pitchFamily="2" charset="0"/>
                <a:ea typeface=""/>
                <a:cs typeface=""/>
              </a:rPr>
              <a:t>Taxes, Subsidies, and </a:t>
            </a:r>
          </a:p>
          <a:p>
            <a:pPr marL="190500" defTabSz="457200" fontAlgn="auto">
              <a:lnSpc>
                <a:spcPts val="1540"/>
              </a:lnSpc>
              <a:spcBef>
                <a:spcPts val="0"/>
              </a:spcBef>
              <a:spcAft>
                <a:spcPts val="300"/>
              </a:spcAft>
            </a:pPr>
            <a:r>
              <a:rPr lang="en-US" sz="1100" dirty="0">
                <a:solidFill>
                  <a:prstClr val="black"/>
                </a:solidFill>
                <a:latin typeface="Avenir Book" panose="02000503020000020003" pitchFamily="2" charset="0"/>
                <a:ea typeface=""/>
                <a:cs typeface=""/>
              </a:rPr>
              <a:t> Regulations</a:t>
            </a:r>
          </a:p>
          <a:p>
            <a:pPr marL="228600" indent="-228600" defTabSz="457200" fontAlgn="auto">
              <a:lnSpc>
                <a:spcPts val="1540"/>
              </a:lnSpc>
              <a:spcBef>
                <a:spcPts val="0"/>
              </a:spcBef>
              <a:spcAft>
                <a:spcPts val="0"/>
              </a:spcAft>
              <a:buFont typeface="+mj-lt"/>
              <a:buAutoNum type="arabicPeriod" startAt="4"/>
            </a:pPr>
            <a:r>
              <a:rPr lang="en-US" sz="1100" dirty="0">
                <a:solidFill>
                  <a:prstClr val="black"/>
                </a:solidFill>
                <a:latin typeface="Avenir Book" panose="02000503020000020003" pitchFamily="2" charset="0"/>
                <a:ea typeface=""/>
                <a:cs typeface=""/>
              </a:rPr>
              <a:t>Prices of Related Goods</a:t>
            </a:r>
          </a:p>
          <a:p>
            <a:pPr marL="228600" indent="-228600" defTabSz="457200" fontAlgn="auto">
              <a:lnSpc>
                <a:spcPts val="1540"/>
              </a:lnSpc>
              <a:spcBef>
                <a:spcPts val="300"/>
              </a:spcBef>
              <a:spcAft>
                <a:spcPts val="0"/>
              </a:spcAft>
              <a:buFont typeface="+mj-lt"/>
              <a:buAutoNum type="arabicPeriod" startAt="4"/>
            </a:pPr>
            <a:r>
              <a:rPr lang="en-US" sz="1100" dirty="0">
                <a:solidFill>
                  <a:prstClr val="black"/>
                </a:solidFill>
                <a:latin typeface="Avenir Book" panose="02000503020000020003" pitchFamily="2" charset="0"/>
                <a:ea typeface=""/>
                <a:cs typeface=""/>
              </a:rPr>
              <a:t>Changes in Technology</a:t>
            </a:r>
          </a:p>
          <a:p>
            <a:pPr marL="228600" indent="-228600" defTabSz="457200" fontAlgn="auto">
              <a:lnSpc>
                <a:spcPts val="1540"/>
              </a:lnSpc>
              <a:spcBef>
                <a:spcPts val="300"/>
              </a:spcBef>
              <a:spcAft>
                <a:spcPts val="0"/>
              </a:spcAft>
              <a:buFont typeface="+mj-lt"/>
              <a:buAutoNum type="arabicPeriod" startAt="4"/>
            </a:pPr>
            <a:r>
              <a:rPr lang="en-US" sz="1100" dirty="0">
                <a:solidFill>
                  <a:prstClr val="black"/>
                </a:solidFill>
                <a:latin typeface="Avenir Book" panose="02000503020000020003" pitchFamily="2" charset="0"/>
                <a:ea typeface=""/>
                <a:cs typeface=""/>
              </a:rPr>
              <a:t>Future Expectations</a:t>
            </a:r>
          </a:p>
        </p:txBody>
      </p:sp>
      <p:sp>
        <p:nvSpPr>
          <p:cNvPr id="43" name="TextBox 42">
            <a:extLst>
              <a:ext uri="{FF2B5EF4-FFF2-40B4-BE49-F238E27FC236}">
                <a16:creationId xmlns:a16="http://schemas.microsoft.com/office/drawing/2014/main" id="{B0E69F3B-1342-F44C-A07F-972C5D869618}"/>
              </a:ext>
            </a:extLst>
          </p:cNvPr>
          <p:cNvSpPr txBox="1"/>
          <p:nvPr/>
        </p:nvSpPr>
        <p:spPr>
          <a:xfrm>
            <a:off x="4574763" y="4596001"/>
            <a:ext cx="1799848" cy="1307987"/>
          </a:xfrm>
          <a:prstGeom prst="rect">
            <a:avLst/>
          </a:prstGeom>
        </p:spPr>
        <p:txBody>
          <a:bodyPr wrap="square" rtlCol="0">
            <a:spAutoFit/>
          </a:bodyPr>
          <a:lstStyle/>
          <a:p>
            <a:pPr algn="ctr" defTabSz="457200" fontAlgn="auto">
              <a:lnSpc>
                <a:spcPts val="1540"/>
              </a:lnSpc>
              <a:spcBef>
                <a:spcPts val="300"/>
              </a:spcBef>
              <a:spcAft>
                <a:spcPts val="0"/>
              </a:spcAft>
            </a:pPr>
            <a:r>
              <a:rPr lang="en-US" sz="1100" b="1" dirty="0">
                <a:solidFill>
                  <a:srgbClr val="54301A"/>
                </a:solidFill>
                <a:latin typeface="Avenir Black" panose="02000503020000020003" pitchFamily="2" charset="0"/>
                <a:ea typeface=""/>
                <a:cs typeface=""/>
              </a:rPr>
              <a:t>Conservative Policy</a:t>
            </a:r>
          </a:p>
          <a:p>
            <a:pPr marL="228600" indent="-228600" defTabSz="457200" fontAlgn="auto">
              <a:lnSpc>
                <a:spcPts val="1540"/>
              </a:lnSpc>
              <a:spcBef>
                <a:spcPts val="300"/>
              </a:spcBef>
              <a:spcAft>
                <a:spcPts val="0"/>
              </a:spcAft>
              <a:buFont typeface="+mj-lt"/>
              <a:buAutoNum type="alphaLcPeriod"/>
            </a:pPr>
            <a:r>
              <a:rPr lang="en-US" sz="1000" dirty="0">
                <a:solidFill>
                  <a:prstClr val="black"/>
                </a:solidFill>
                <a:latin typeface="Avenir Book" panose="02000503020000020003" pitchFamily="2" charset="0"/>
                <a:ea typeface=""/>
                <a:cs typeface=""/>
              </a:rPr>
              <a:t>Embrace free-market capitalism.</a:t>
            </a:r>
          </a:p>
          <a:p>
            <a:pPr marL="228600" indent="-228600" defTabSz="457200" fontAlgn="auto">
              <a:lnSpc>
                <a:spcPts val="1540"/>
              </a:lnSpc>
              <a:spcBef>
                <a:spcPts val="300"/>
              </a:spcBef>
              <a:spcAft>
                <a:spcPts val="0"/>
              </a:spcAft>
              <a:buFont typeface="+mj-lt"/>
              <a:buAutoNum type="alphaLcPeriod"/>
            </a:pPr>
            <a:r>
              <a:rPr lang="en-US" sz="1000" dirty="0">
                <a:solidFill>
                  <a:prstClr val="black"/>
                </a:solidFill>
                <a:latin typeface="Avenir Book" panose="02000503020000020003" pitchFamily="2" charset="0"/>
                <a:ea typeface=""/>
                <a:cs typeface=""/>
              </a:rPr>
              <a:t>Reject government interference.</a:t>
            </a:r>
            <a:br>
              <a:rPr lang="en-US" sz="1000" dirty="0">
                <a:solidFill>
                  <a:prstClr val="black"/>
                </a:solidFill>
                <a:latin typeface="Avenir Book" panose="02000503020000020003" pitchFamily="2" charset="0"/>
                <a:ea typeface=""/>
                <a:cs typeface=""/>
              </a:rPr>
            </a:br>
            <a:r>
              <a:rPr lang="en-US" sz="1000" dirty="0">
                <a:solidFill>
                  <a:prstClr val="black"/>
                </a:solidFill>
                <a:latin typeface="Avenir Book" panose="02000503020000020003" pitchFamily="2" charset="0"/>
                <a:ea typeface=""/>
                <a:cs typeface=""/>
              </a:rPr>
              <a:t>• Self-correction </a:t>
            </a:r>
          </a:p>
        </p:txBody>
      </p:sp>
      <p:sp>
        <p:nvSpPr>
          <p:cNvPr id="44" name="TextBox 43">
            <a:extLst>
              <a:ext uri="{FF2B5EF4-FFF2-40B4-BE49-F238E27FC236}">
                <a16:creationId xmlns:a16="http://schemas.microsoft.com/office/drawing/2014/main" id="{5362BDCD-3AC1-B34E-BB47-2AD950EFE726}"/>
              </a:ext>
            </a:extLst>
          </p:cNvPr>
          <p:cNvSpPr txBox="1"/>
          <p:nvPr/>
        </p:nvSpPr>
        <p:spPr>
          <a:xfrm>
            <a:off x="6333403" y="4606793"/>
            <a:ext cx="1799848" cy="1307987"/>
          </a:xfrm>
          <a:prstGeom prst="rect">
            <a:avLst/>
          </a:prstGeom>
          <a:noFill/>
        </p:spPr>
        <p:txBody>
          <a:bodyPr wrap="square" rtlCol="0">
            <a:spAutoFit/>
          </a:bodyPr>
          <a:lstStyle/>
          <a:p>
            <a:pPr algn="ctr" defTabSz="457200" fontAlgn="auto">
              <a:lnSpc>
                <a:spcPts val="1540"/>
              </a:lnSpc>
              <a:spcBef>
                <a:spcPts val="300"/>
              </a:spcBef>
              <a:spcAft>
                <a:spcPts val="0"/>
              </a:spcAft>
            </a:pPr>
            <a:r>
              <a:rPr lang="en-US" sz="1100" b="1" dirty="0">
                <a:solidFill>
                  <a:srgbClr val="54301A"/>
                </a:solidFill>
                <a:latin typeface="Avenir Black" panose="02000503020000020003" pitchFamily="2" charset="0"/>
                <a:ea typeface=""/>
                <a:cs typeface=""/>
              </a:rPr>
              <a:t>Liberal Policy</a:t>
            </a:r>
          </a:p>
          <a:p>
            <a:pPr marL="228600" indent="-228600" defTabSz="457200" fontAlgn="auto">
              <a:lnSpc>
                <a:spcPts val="1540"/>
              </a:lnSpc>
              <a:spcBef>
                <a:spcPts val="300"/>
              </a:spcBef>
              <a:spcAft>
                <a:spcPts val="0"/>
              </a:spcAft>
              <a:buFont typeface="+mj-lt"/>
              <a:buAutoNum type="alphaLcPeriod"/>
            </a:pPr>
            <a:r>
              <a:rPr lang="en-US" sz="1000" dirty="0">
                <a:solidFill>
                  <a:prstClr val="black"/>
                </a:solidFill>
                <a:latin typeface="Avenir Book" panose="02000503020000020003" pitchFamily="2" charset="0"/>
                <a:ea typeface=""/>
                <a:cs typeface=""/>
              </a:rPr>
              <a:t>Embrace fair-market capitalism.</a:t>
            </a:r>
          </a:p>
          <a:p>
            <a:pPr marL="228600" indent="-228600" defTabSz="457200" fontAlgn="auto">
              <a:lnSpc>
                <a:spcPts val="1540"/>
              </a:lnSpc>
              <a:spcBef>
                <a:spcPts val="300"/>
              </a:spcBef>
              <a:spcAft>
                <a:spcPts val="0"/>
              </a:spcAft>
              <a:buFont typeface="+mj-lt"/>
              <a:buAutoNum type="alphaLcPeriod"/>
            </a:pPr>
            <a:r>
              <a:rPr lang="en-US" sz="1000" dirty="0">
                <a:solidFill>
                  <a:prstClr val="black"/>
                </a:solidFill>
                <a:latin typeface="Avenir Book" panose="02000503020000020003" pitchFamily="2" charset="0"/>
                <a:ea typeface=""/>
                <a:cs typeface=""/>
              </a:rPr>
              <a:t>Support government intervention.</a:t>
            </a:r>
            <a:br>
              <a:rPr lang="en-US" sz="1000" dirty="0">
                <a:solidFill>
                  <a:prstClr val="black"/>
                </a:solidFill>
                <a:latin typeface="Avenir Book" panose="02000503020000020003" pitchFamily="2" charset="0"/>
                <a:ea typeface=""/>
                <a:cs typeface=""/>
              </a:rPr>
            </a:br>
            <a:r>
              <a:rPr lang="en-US" sz="1000" dirty="0">
                <a:solidFill>
                  <a:prstClr val="black"/>
                </a:solidFill>
                <a:latin typeface="Avenir Book" panose="02000503020000020003" pitchFamily="2" charset="0"/>
                <a:ea typeface=""/>
                <a:cs typeface=""/>
              </a:rPr>
              <a:t>• Equal opportunity</a:t>
            </a:r>
          </a:p>
        </p:txBody>
      </p:sp>
      <p:sp>
        <p:nvSpPr>
          <p:cNvPr id="20" name="Rectangle 19">
            <a:extLst>
              <a:ext uri="{FF2B5EF4-FFF2-40B4-BE49-F238E27FC236}">
                <a16:creationId xmlns:a16="http://schemas.microsoft.com/office/drawing/2014/main" id="{2777BAC1-00B2-F83D-F14C-6DE31DFAD2F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4" name="Rectangle 33">
            <a:extLst>
              <a:ext uri="{FF2B5EF4-FFF2-40B4-BE49-F238E27FC236}">
                <a16:creationId xmlns:a16="http://schemas.microsoft.com/office/drawing/2014/main" id="{C7E34922-2196-F07D-1A3D-074698800B9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Capitalism</a:t>
            </a:r>
          </a:p>
        </p:txBody>
      </p:sp>
      <p:cxnSp>
        <p:nvCxnSpPr>
          <p:cNvPr id="35" name="Straight Connector 34">
            <a:extLst>
              <a:ext uri="{FF2B5EF4-FFF2-40B4-BE49-F238E27FC236}">
                <a16:creationId xmlns:a16="http://schemas.microsoft.com/office/drawing/2014/main" id="{84C4D4FC-FD2F-1357-5A98-84A65F05524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17">
            <a:extLst>
              <a:ext uri="{FF2B5EF4-FFF2-40B4-BE49-F238E27FC236}">
                <a16:creationId xmlns:a16="http://schemas.microsoft.com/office/drawing/2014/main" id="{96BE8E25-539A-464C-582F-7DCD428E26E0}"/>
              </a:ext>
            </a:extLst>
          </p:cNvPr>
          <p:cNvSpPr txBox="1"/>
          <p:nvPr/>
        </p:nvSpPr>
        <p:spPr>
          <a:xfrm>
            <a:off x="-31214" y="361801"/>
            <a:ext cx="9144000" cy="430887"/>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4327525" algn="l"/>
              </a:tabLst>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Conventional Theory: Capitalism</a:t>
            </a:r>
          </a:p>
        </p:txBody>
      </p:sp>
    </p:spTree>
    <p:extLst>
      <p:ext uri="{BB962C8B-B14F-4D97-AF65-F5344CB8AC3E}">
        <p14:creationId xmlns:p14="http://schemas.microsoft.com/office/powerpoint/2010/main" val="69476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0"/>
                                        <p:tgtEl>
                                          <p:spTgt spid="10"/>
                                        </p:tgtEl>
                                      </p:cBhvr>
                                    </p:animEffect>
                                  </p:childTnLst>
                                </p:cTn>
                              </p:par>
                            </p:childTnLst>
                          </p:cTn>
                        </p:par>
                        <p:par>
                          <p:cTn id="8" fill="hold">
                            <p:stCondLst>
                              <p:cond delay="5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2000"/>
                                        <p:tgtEl>
                                          <p:spTgt spid="1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childTnLst>
                          </p:cTn>
                        </p:par>
                        <p:par>
                          <p:cTn id="18" fill="hold">
                            <p:stCondLst>
                              <p:cond delay="7000"/>
                            </p:stCondLst>
                            <p:childTnLst>
                              <p:par>
                                <p:cTn id="19" presetID="10"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20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000"/>
                                        <p:tgtEl>
                                          <p:spTgt spid="23"/>
                                        </p:tgtEl>
                                      </p:cBhvr>
                                    </p:animEffect>
                                  </p:childTnLst>
                                </p:cTn>
                              </p:par>
                              <p:par>
                                <p:cTn id="25" presetID="10"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00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2000"/>
                                        <p:tgtEl>
                                          <p:spTgt spid="17"/>
                                        </p:tgtEl>
                                      </p:cBhvr>
                                    </p:animEffect>
                                  </p:childTnLst>
                                </p:cTn>
                              </p:par>
                            </p:childTnLst>
                          </p:cTn>
                        </p:par>
                        <p:par>
                          <p:cTn id="31" fill="hold">
                            <p:stCondLst>
                              <p:cond delay="900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20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0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000"/>
                                        <p:tgtEl>
                                          <p:spTgt spid="18"/>
                                        </p:tgtEl>
                                      </p:cBhvr>
                                    </p:animEffect>
                                  </p:childTnLst>
                                </p:cTn>
                              </p:par>
                            </p:childTnLst>
                          </p:cTn>
                        </p:par>
                        <p:par>
                          <p:cTn id="41" fill="hold">
                            <p:stCondLst>
                              <p:cond delay="11000"/>
                            </p:stCondLst>
                            <p:childTnLst>
                              <p:par>
                                <p:cTn id="42" presetID="10"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2000"/>
                                        <p:tgtEl>
                                          <p:spTgt spid="3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2000"/>
                                        <p:tgtEl>
                                          <p:spTgt spid="33"/>
                                        </p:tgtEl>
                                      </p:cBhvr>
                                    </p:animEffect>
                                  </p:childTnLst>
                                </p:cTn>
                              </p:par>
                            </p:childTnLst>
                          </p:cTn>
                        </p:par>
                        <p:par>
                          <p:cTn id="48" fill="hold">
                            <p:stCondLst>
                              <p:cond delay="13000"/>
                            </p:stCondLst>
                            <p:childTnLst>
                              <p:par>
                                <p:cTn id="49" presetID="10"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2000"/>
                                        <p:tgtEl>
                                          <p:spTgt spid="30"/>
                                        </p:tgtEl>
                                      </p:cBhvr>
                                    </p:animEffect>
                                  </p:childTnLst>
                                </p:cTn>
                              </p:par>
                            </p:childTnLst>
                          </p:cTn>
                        </p:par>
                        <p:par>
                          <p:cTn id="52" fill="hold">
                            <p:stCondLst>
                              <p:cond delay="15000"/>
                            </p:stCondLst>
                            <p:childTnLst>
                              <p:par>
                                <p:cTn id="53" presetID="10"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0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2000"/>
                                        <p:tgtEl>
                                          <p:spTgt spid="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2000"/>
                                        <p:tgtEl>
                                          <p:spTgt spid="31"/>
                                        </p:tgtEl>
                                      </p:cBhvr>
                                    </p:animEffect>
                                  </p:childTnLst>
                                </p:cTn>
                              </p:par>
                            </p:childTnLst>
                          </p:cTn>
                        </p:par>
                        <p:par>
                          <p:cTn id="62" fill="hold">
                            <p:stCondLst>
                              <p:cond delay="17000"/>
                            </p:stCondLst>
                            <p:childTnLst>
                              <p:par>
                                <p:cTn id="63" presetID="10" presetClass="entr" presetSubtype="0"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2000"/>
                                        <p:tgtEl>
                                          <p:spTgt spid="4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0" grpId="0"/>
      <p:bldP spid="13" grpId="0"/>
      <p:bldP spid="16" grpId="0" animBg="1"/>
      <p:bldP spid="18" grpId="0"/>
      <p:bldP spid="19" grpId="0" animBg="1"/>
      <p:bldP spid="17" grpId="0"/>
      <p:bldP spid="24" grpId="0" animBg="1"/>
      <p:bldP spid="29" grpId="0" animBg="1"/>
      <p:bldP spid="30" grpId="0"/>
      <p:bldP spid="31" grpId="0"/>
      <p:bldP spid="32" grpId="0"/>
      <p:bldP spid="33" grpId="0"/>
      <p:bldP spid="43" grpId="0"/>
      <p:bldP spid="44" grpId="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a:extLst>
            <a:ext uri="{FF2B5EF4-FFF2-40B4-BE49-F238E27FC236}">
              <a16:creationId xmlns:a16="http://schemas.microsoft.com/office/drawing/2014/main" id="{D70A7CC0-2B51-E60F-E06C-E1F77CA6692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C79DDD9-7076-C423-030A-38A1BC0D684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pic>
        <p:nvPicPr>
          <p:cNvPr id="2" name="Picture 1">
            <a:extLst>
              <a:ext uri="{FF2B5EF4-FFF2-40B4-BE49-F238E27FC236}">
                <a16:creationId xmlns:a16="http://schemas.microsoft.com/office/drawing/2014/main" id="{07DBDBC0-08D4-E988-2C01-AEF46986A621}"/>
              </a:ext>
            </a:extLst>
          </p:cNvPr>
          <p:cNvPicPr>
            <a:picLocks noChangeAspect="1"/>
          </p:cNvPicPr>
          <p:nvPr/>
        </p:nvPicPr>
        <p:blipFill rotWithShape="1">
          <a:blip r:embed="rId3"/>
          <a:srcRect b="9033"/>
          <a:stretch/>
        </p:blipFill>
        <p:spPr>
          <a:xfrm>
            <a:off x="2244903" y="663881"/>
            <a:ext cx="2242424" cy="5822623"/>
          </a:xfrm>
          <a:prstGeom prst="rect">
            <a:avLst/>
          </a:prstGeom>
          <a:ln>
            <a:solidFill>
              <a:srgbClr val="000000"/>
            </a:solidFill>
          </a:ln>
        </p:spPr>
      </p:pic>
      <p:pic>
        <p:nvPicPr>
          <p:cNvPr id="4" name="Picture 3">
            <a:extLst>
              <a:ext uri="{FF2B5EF4-FFF2-40B4-BE49-F238E27FC236}">
                <a16:creationId xmlns:a16="http://schemas.microsoft.com/office/drawing/2014/main" id="{88B76670-7499-9553-FD06-2CD5B5B90D87}"/>
              </a:ext>
            </a:extLst>
          </p:cNvPr>
          <p:cNvPicPr>
            <a:picLocks noChangeAspect="1"/>
          </p:cNvPicPr>
          <p:nvPr/>
        </p:nvPicPr>
        <p:blipFill rotWithShape="1">
          <a:blip r:embed="rId4"/>
          <a:srcRect b="9033"/>
          <a:stretch/>
        </p:blipFill>
        <p:spPr>
          <a:xfrm>
            <a:off x="4656675" y="663881"/>
            <a:ext cx="2243015" cy="5822623"/>
          </a:xfrm>
          <a:prstGeom prst="rect">
            <a:avLst/>
          </a:prstGeom>
          <a:ln>
            <a:solidFill>
              <a:srgbClr val="000000"/>
            </a:solidFill>
          </a:ln>
        </p:spPr>
      </p:pic>
      <p:sp>
        <p:nvSpPr>
          <p:cNvPr id="8" name="Rectangle 7">
            <a:extLst>
              <a:ext uri="{FF2B5EF4-FFF2-40B4-BE49-F238E27FC236}">
                <a16:creationId xmlns:a16="http://schemas.microsoft.com/office/drawing/2014/main" id="{0E5EC057-1C00-F656-D0A1-1D0C936412A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Economic Well-Being from Different Perspectives</a:t>
            </a:r>
          </a:p>
        </p:txBody>
      </p:sp>
      <p:cxnSp>
        <p:nvCxnSpPr>
          <p:cNvPr id="9" name="Straight Connector 8">
            <a:extLst>
              <a:ext uri="{FF2B5EF4-FFF2-40B4-BE49-F238E27FC236}">
                <a16:creationId xmlns:a16="http://schemas.microsoft.com/office/drawing/2014/main" id="{129654F2-6535-9A91-8515-40E74760847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520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5</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6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8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0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41966</TotalTime>
  <Words>3313</Words>
  <Application>Microsoft Macintosh PowerPoint</Application>
  <PresentationFormat>On-screen Show (4:3)</PresentationFormat>
  <Paragraphs>713</Paragraphs>
  <Slides>60</Slides>
  <Notes>54</Notes>
  <HiddenSlides>0</HiddenSlides>
  <MMClips>9</MMClips>
  <ScaleCrop>false</ScaleCrop>
  <HeadingPairs>
    <vt:vector size="6" baseType="variant">
      <vt:variant>
        <vt:lpstr>Fonts Used</vt:lpstr>
      </vt:variant>
      <vt:variant>
        <vt:i4>15</vt:i4>
      </vt:variant>
      <vt:variant>
        <vt:lpstr>Theme</vt:lpstr>
      </vt:variant>
      <vt:variant>
        <vt:i4>18</vt:i4>
      </vt:variant>
      <vt:variant>
        <vt:lpstr>Slide Titles</vt:lpstr>
      </vt:variant>
      <vt:variant>
        <vt:i4>60</vt:i4>
      </vt:variant>
    </vt:vector>
  </HeadingPairs>
  <TitlesOfParts>
    <vt:vector size="93" baseType="lpstr">
      <vt:lpstr>ＭＳ Ｐゴシック</vt:lpstr>
      <vt:lpstr>American Typewriter</vt:lpstr>
      <vt:lpstr>Arial</vt:lpstr>
      <vt:lpstr>Avenir Black</vt:lpstr>
      <vt:lpstr>Avenir Book</vt:lpstr>
      <vt:lpstr>Avenir LT Std 55 Roman</vt:lpstr>
      <vt:lpstr>Ayuthaya</vt:lpstr>
      <vt:lpstr>Calibri</vt:lpstr>
      <vt:lpstr>Calibri Light</vt:lpstr>
      <vt:lpstr>Comic Sans MS</vt:lpstr>
      <vt:lpstr>Helvetica Neue</vt:lpstr>
      <vt:lpstr>Helvetica Neue Regular</vt:lpstr>
      <vt:lpstr>Tw Cen MT</vt:lpstr>
      <vt:lpstr>Verdana</vt:lpstr>
      <vt:lpstr>Wingdings</vt:lpstr>
      <vt:lpstr>Globe</vt:lpstr>
      <vt:lpstr>6_Globe</vt:lpstr>
      <vt:lpstr>10_Default Design</vt:lpstr>
      <vt:lpstr>2_Default Design</vt:lpstr>
      <vt:lpstr>31_Default Design</vt:lpstr>
      <vt:lpstr>32_Default Design</vt:lpstr>
      <vt:lpstr>34_Default Design</vt:lpstr>
      <vt:lpstr>44_Default Design</vt:lpstr>
      <vt:lpstr>2_Office Theme</vt:lpstr>
      <vt:lpstr>66_Default Design</vt:lpstr>
      <vt:lpstr>2_Blank Presentation</vt:lpstr>
      <vt:lpstr>26_Blank Presentation</vt:lpstr>
      <vt:lpstr>Office Theme</vt:lpstr>
      <vt:lpstr>18_Blank Presentation</vt:lpstr>
      <vt:lpstr>11_Blank Presentation</vt:lpstr>
      <vt:lpstr>3_Office Theme</vt:lpstr>
      <vt:lpstr>10_Blank Presentation</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Demand Curve for Chocolate Bars</vt:lpstr>
      <vt:lpstr>PowerPoint Presentation</vt:lpstr>
      <vt:lpstr>The Demand Curve for Chocolate Bars</vt:lpstr>
      <vt:lpstr>PowerPoint Presentation</vt:lpstr>
      <vt:lpstr>The Supply Curve for Chocolate Bars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1191</cp:revision>
  <cp:lastPrinted>2018-10-23T00:11:09Z</cp:lastPrinted>
  <dcterms:created xsi:type="dcterms:W3CDTF">2011-12-26T19:41:55Z</dcterms:created>
  <dcterms:modified xsi:type="dcterms:W3CDTF">2024-07-02T17:21:04Z</dcterms:modified>
  <cp:category/>
</cp:coreProperties>
</file>