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94" r:id="rId1"/>
    <p:sldMasterId id="2147485442" r:id="rId2"/>
    <p:sldMasterId id="2147485470" r:id="rId3"/>
    <p:sldMasterId id="2147485472" r:id="rId4"/>
    <p:sldMasterId id="2147485488" r:id="rId5"/>
    <p:sldMasterId id="2147485490" r:id="rId6"/>
  </p:sldMasterIdLst>
  <p:notesMasterIdLst>
    <p:notesMasterId r:id="rId32"/>
  </p:notesMasterIdLst>
  <p:handoutMasterIdLst>
    <p:handoutMasterId r:id="rId33"/>
  </p:handoutMasterIdLst>
  <p:sldIdLst>
    <p:sldId id="2568" r:id="rId7"/>
    <p:sldId id="4215" r:id="rId8"/>
    <p:sldId id="4216" r:id="rId9"/>
    <p:sldId id="4217" r:id="rId10"/>
    <p:sldId id="4218" r:id="rId11"/>
    <p:sldId id="4219" r:id="rId12"/>
    <p:sldId id="4220" r:id="rId13"/>
    <p:sldId id="4221" r:id="rId14"/>
    <p:sldId id="4222" r:id="rId15"/>
    <p:sldId id="4224" r:id="rId16"/>
    <p:sldId id="4223" r:id="rId17"/>
    <p:sldId id="4225" r:id="rId18"/>
    <p:sldId id="4656" r:id="rId19"/>
    <p:sldId id="4226" r:id="rId20"/>
    <p:sldId id="4229" r:id="rId21"/>
    <p:sldId id="2821" r:id="rId22"/>
    <p:sldId id="4228" r:id="rId23"/>
    <p:sldId id="4240" r:id="rId24"/>
    <p:sldId id="4231" r:id="rId25"/>
    <p:sldId id="4232" r:id="rId26"/>
    <p:sldId id="4241" r:id="rId27"/>
    <p:sldId id="4242" r:id="rId28"/>
    <p:sldId id="4238" r:id="rId29"/>
    <p:sldId id="4239" r:id="rId30"/>
    <p:sldId id="277" r:id="rId31"/>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oAUKWENQhd6wy4c6FzGBSg==" hashData="DQdc0220YBlUkcMKeKCI2kQwJ4+PYEMb2++HuWQT3HxRqSmh/wYFFHTwfwuODfuPnuVe+4LjAPscYD2DdMk65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EE7D31"/>
    <a:srgbClr val="C3273E"/>
    <a:srgbClr val="1F458C"/>
    <a:srgbClr val="6BC497"/>
    <a:srgbClr val="EE7C31"/>
    <a:srgbClr val="FFFFFF"/>
    <a:srgbClr val="FFFF00"/>
    <a:srgbClr val="FFE501"/>
    <a:srgbClr val="FFFF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859"/>
    <p:restoredTop sz="76193" autoAdjust="0"/>
  </p:normalViewPr>
  <p:slideViewPr>
    <p:cSldViewPr snapToGrid="0">
      <p:cViewPr varScale="1">
        <p:scale>
          <a:sx n="122" d="100"/>
          <a:sy n="122" d="100"/>
        </p:scale>
        <p:origin x="2040" y="200"/>
      </p:cViewPr>
      <p:guideLst>
        <p:guide orient="horz" pos="2160"/>
        <p:guide pos="2880"/>
      </p:guideLst>
    </p:cSldViewPr>
  </p:slideViewPr>
  <p:notesTextViewPr>
    <p:cViewPr>
      <p:scale>
        <a:sx n="110" d="100"/>
        <a:sy n="110" d="100"/>
      </p:scale>
      <p:origin x="0" y="0"/>
    </p:cViewPr>
  </p:notesTextViewPr>
  <p:sorterViewPr>
    <p:cViewPr>
      <p:scale>
        <a:sx n="1" d="1"/>
        <a:sy n="1" d="1"/>
      </p:scale>
      <p:origin x="0" y="4112"/>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Helvetica Neue Regular"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Helvetica Neue Regular" charset="0"/>
              </a:rPr>
              <a:pPr>
                <a:defRPr/>
              </a:pPr>
              <a:t>7/2/24</a:t>
            </a:fld>
            <a:endParaRPr lang="en-GB" dirty="0">
              <a:latin typeface="Helvetica Neue Regular"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Helvetica Neue Regular"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Helvetica Neue Regular" charset="0"/>
              </a:rPr>
              <a:pPr>
                <a:defRPr/>
              </a:pPr>
              <a:t>‹#›</a:t>
            </a:fld>
            <a:endParaRPr lang="en-GB" dirty="0">
              <a:latin typeface="Helvetica Neue Regular"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Helvetica Neue Regular"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Helvetica Neue Regular"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Helvetica Neue Regular"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Helvetica Neue Regular"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1pPr>
    <a:lvl2pPr marL="4572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2pPr>
    <a:lvl3pPr marL="9144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3pPr>
    <a:lvl4pPr marL="13716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4pPr>
    <a:lvl5pPr marL="1828800" algn="l" rtl="0" eaLnBrk="0" fontAlgn="base" hangingPunct="0">
      <a:spcBef>
        <a:spcPct val="30000"/>
      </a:spcBef>
      <a:spcAft>
        <a:spcPct val="0"/>
      </a:spcAft>
      <a:defRPr sz="1200" b="0" i="0" kern="1200">
        <a:solidFill>
          <a:schemeClr val="tx1"/>
        </a:solidFill>
        <a:latin typeface="Helvetica Neue Regular" charset="0"/>
        <a:ea typeface="Helvetica Neue Regular" charset="0"/>
        <a:cs typeface="Helvetica Neue Regular"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43643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u="none" strike="noStrike" kern="1200" cap="none" spc="0" normalizeH="0" baseline="0" noProof="0">
                <a:ln>
                  <a:noFill/>
                </a:ln>
                <a:solidFill>
                  <a:srgbClr val="000000"/>
                </a:solidFill>
                <a:effectLst/>
                <a:uLnTx/>
                <a:uFillTx/>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u="none" strike="noStrike" kern="1200" cap="none" spc="0" normalizeH="0" baseline="0" noProof="0" dirty="0">
              <a:ln>
                <a:noFill/>
              </a:ln>
              <a:solidFill>
                <a:srgbClr val="000000"/>
              </a:solidFill>
              <a:effectLst/>
              <a:uLnTx/>
              <a:uFillTx/>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645572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5592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3078335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3013429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860793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3520988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520197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176338" y="695325"/>
            <a:ext cx="4645025" cy="3482975"/>
          </a:xfrm>
          <a:ln/>
        </p:spPr>
      </p:sp>
      <p:sp>
        <p:nvSpPr>
          <p:cNvPr id="1751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85905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1196092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3367667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5" name="Rectangle 2"/>
          <p:cNvSpPr>
            <a:spLocks noGrp="1" noRot="1" noChangeAspect="1" noChangeArrowheads="1" noTextEdit="1"/>
          </p:cNvSpPr>
          <p:nvPr>
            <p:ph type="sldImg"/>
          </p:nvPr>
        </p:nvSpPr>
        <p:spPr>
          <a:xfrm>
            <a:off x="1177925" y="696913"/>
            <a:ext cx="4641850" cy="3481387"/>
          </a:xfrm>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3137850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535176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296460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1525716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3748341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986570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801054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1367502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3540463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u="none" strike="noStrike" kern="1200" cap="none" spc="0" normalizeH="0" baseline="0" noProof="0" smtClean="0">
                <a:ln>
                  <a:noFill/>
                </a:ln>
                <a:solidFill>
                  <a:prstClr val="black"/>
                </a:solidFill>
                <a:effectLst/>
                <a:uLnTx/>
                <a:uFillTx/>
                <a:latin typeface="Avenir Book" panose="02000503020000020003" pitchFamily="2"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078500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780802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105255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70526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968486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78959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754233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068121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228241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111076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459170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203392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458481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1575793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4090407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91AF61-6C7E-ED49-89D2-3D54CDAB6D94}"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373648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1AF61-6C7E-ED49-89D2-3D54CDAB6D94}"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9885433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1AF61-6C7E-ED49-89D2-3D54CDAB6D94}"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0185491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3765137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91AF61-6C7E-ED49-89D2-3D54CDAB6D94}"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2644749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7427499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1AF61-6C7E-ED49-89D2-3D54CDAB6D94}"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91B5F-74C9-9C40-B9B3-D39FF51CCF4C}" type="slidenum">
              <a:rPr lang="en-US" smtClean="0"/>
              <a:t>‹#›</a:t>
            </a:fld>
            <a:endParaRPr lang="en-US"/>
          </a:p>
        </p:txBody>
      </p:sp>
    </p:spTree>
    <p:extLst>
      <p:ext uri="{BB962C8B-B14F-4D97-AF65-F5344CB8AC3E}">
        <p14:creationId xmlns:p14="http://schemas.microsoft.com/office/powerpoint/2010/main" val="1629839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4170194834"/>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1071590350"/>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pPr>
                <a:defRPr/>
              </a:pPr>
              <a:t>‹#›</a:t>
            </a:fld>
            <a:endParaRPr lang="en-US" dirty="0"/>
          </a:p>
        </p:txBody>
      </p:sp>
    </p:spTree>
    <p:extLst>
      <p:ext uri="{BB962C8B-B14F-4D97-AF65-F5344CB8AC3E}">
        <p14:creationId xmlns:p14="http://schemas.microsoft.com/office/powerpoint/2010/main" val="635734211"/>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F977AA-6EEB-F747-977A-21C20DE1D44F}" type="slidenum">
              <a:rPr lang="en-US"/>
              <a:pPr>
                <a:defRPr/>
              </a:pPr>
              <a:t>‹#›</a:t>
            </a:fld>
            <a:endParaRPr lang="en-US"/>
          </a:p>
        </p:txBody>
      </p:sp>
    </p:spTree>
    <p:extLst>
      <p:ext uri="{BB962C8B-B14F-4D97-AF65-F5344CB8AC3E}">
        <p14:creationId xmlns:p14="http://schemas.microsoft.com/office/powerpoint/2010/main" val="932028732"/>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61114188"/>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50059872"/>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26686897"/>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17110472"/>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72491827"/>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3408889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40623724"/>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50139991"/>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09639043"/>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2557994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3513815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6.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267044821"/>
      </p:ext>
    </p:extLst>
  </p:cSld>
  <p:clrMap bg1="lt1" tx1="dk1" bg2="lt2" tx2="dk2" accent1="accent1" accent2="accent2" accent3="accent3" accent4="accent4" accent5="accent5" accent6="accent6" hlink="hlink" folHlink="folHlink"/>
  <p:sldLayoutIdLst>
    <p:sldLayoutId id="2147485395" r:id="rId1"/>
    <p:sldLayoutId id="2147485396" r:id="rId2"/>
    <p:sldLayoutId id="2147485397" r:id="rId3"/>
    <p:sldLayoutId id="2147485398" r:id="rId4"/>
    <p:sldLayoutId id="2147485399" r:id="rId5"/>
    <p:sldLayoutId id="2147485400" r:id="rId6"/>
    <p:sldLayoutId id="2147485401" r:id="rId7"/>
    <p:sldLayoutId id="2147485402" r:id="rId8"/>
    <p:sldLayoutId id="2147485403" r:id="rId9"/>
    <p:sldLayoutId id="2147485404" r:id="rId10"/>
    <p:sldLayoutId id="21474854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FA91AF61-6C7E-ED49-89D2-3D54CDAB6D94}"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93C91B5F-74C9-9C40-B9B3-D39FF51CCF4C}" type="slidenum">
              <a:rPr lang="en-US" smtClean="0"/>
              <a:pPr/>
              <a:t>‹#›</a:t>
            </a:fld>
            <a:endParaRPr lang="en-US" dirty="0"/>
          </a:p>
        </p:txBody>
      </p:sp>
    </p:spTree>
    <p:extLst>
      <p:ext uri="{BB962C8B-B14F-4D97-AF65-F5344CB8AC3E}">
        <p14:creationId xmlns:p14="http://schemas.microsoft.com/office/powerpoint/2010/main" val="3167846226"/>
      </p:ext>
    </p:extLst>
  </p:cSld>
  <p:clrMap bg1="lt1" tx1="dk1" bg2="lt2" tx2="dk2" accent1="accent1" accent2="accent2" accent3="accent3" accent4="accent4" accent5="accent5" accent6="accent6" hlink="hlink" folHlink="folHlink"/>
  <p:sldLayoutIdLst>
    <p:sldLayoutId id="2147485443" r:id="rId1"/>
    <p:sldLayoutId id="2147485444" r:id="rId2"/>
    <p:sldLayoutId id="2147485445" r:id="rId3"/>
    <p:sldLayoutId id="2147485446" r:id="rId4"/>
    <p:sldLayoutId id="2147485447" r:id="rId5"/>
    <p:sldLayoutId id="2147485448" r:id="rId6"/>
    <p:sldLayoutId id="2147485449" r:id="rId7"/>
    <p:sldLayoutId id="2147485450" r:id="rId8"/>
    <p:sldLayoutId id="2147485451" r:id="rId9"/>
    <p:sldLayoutId id="2147485452" r:id="rId10"/>
    <p:sldLayoutId id="21474854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530854802"/>
      </p:ext>
    </p:extLst>
  </p:cSld>
  <p:clrMap bg1="lt1" tx1="dk1" bg2="lt2" tx2="dk2" accent1="accent1" accent2="accent2" accent3="accent3" accent4="accent4" accent5="accent5" accent6="accent6" hlink="hlink" folHlink="folHlink"/>
  <p:sldLayoutIdLst>
    <p:sldLayoutId id="2147485471"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2473675043"/>
      </p:ext>
    </p:extLst>
  </p:cSld>
  <p:clrMap bg1="lt1" tx1="dk1" bg2="lt2" tx2="dk2" accent1="accent1" accent2="accent2" accent3="accent3" accent4="accent4" accent5="accent5" accent6="accent6" hlink="hlink" folHlink="folHlink"/>
  <p:sldLayoutIdLst>
    <p:sldLayoutId id="2147485473" r:id="rId1"/>
    <p:sldLayoutId id="2147485487" r:id="rId2"/>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3035363928"/>
      </p:ext>
    </p:extLst>
  </p:cSld>
  <p:clrMap bg1="lt1" tx1="dk1" bg2="lt2" tx2="dk2" accent1="accent1" accent2="accent2" accent3="accent3" accent4="accent4" accent5="accent5" accent6="accent6" hlink="hlink" folHlink="folHlink"/>
  <p:sldLayoutIdLst>
    <p:sldLayoutId id="2147485489"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lgn="l"/>
            <a:fld id="{136B73BB-8CA9-9E4A-9452-839C11CE8BFB}" type="datetime1">
              <a:rPr lang="en-US" smtClean="0">
                <a:solidFill>
                  <a:srgbClr val="000000"/>
                </a:solidFill>
              </a:rPr>
              <a:pPr algn="l"/>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03632453"/>
      </p:ext>
    </p:extLst>
  </p:cSld>
  <p:clrMap bg1="lt1" tx1="dk1" bg2="lt2" tx2="dk2" accent1="accent1" accent2="accent2" accent3="accent3" accent4="accent4" accent5="accent5" accent6="accent6" hlink="hlink" folHlink="folHlink"/>
  <p:sldLayoutIdLst>
    <p:sldLayoutId id="2147485491" r:id="rId1"/>
    <p:sldLayoutId id="2147485492" r:id="rId2"/>
    <p:sldLayoutId id="2147485493" r:id="rId3"/>
    <p:sldLayoutId id="2147485494" r:id="rId4"/>
    <p:sldLayoutId id="2147485495" r:id="rId5"/>
    <p:sldLayoutId id="2147485496" r:id="rId6"/>
    <p:sldLayoutId id="2147485497" r:id="rId7"/>
    <p:sldLayoutId id="2147485498" r:id="rId8"/>
    <p:sldLayoutId id="2147485499" r:id="rId9"/>
    <p:sldLayoutId id="2147485500" r:id="rId10"/>
    <p:sldLayoutId id="2147485501"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3.jpg"/><Relationship Id="rId5" Type="http://schemas.openxmlformats.org/officeDocument/2006/relationships/image" Target="../media/image2.jp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5" y="543630"/>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25598875-15C9-D361-60F6-807FCB08E0B2}"/>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prstClr val="black"/>
                </a:solidFill>
                <a:latin typeface="Avenir Book" panose="02000503020000020003" pitchFamily="2" charset="0"/>
                <a:ea typeface="Avenir Book" charset="0"/>
                <a:cs typeface="Avenir Book" charset="0"/>
                <a:sym typeface="Arial" pitchFamily="-106" charset="0"/>
              </a:rPr>
              <a:t>Textbook</a:t>
            </a:r>
            <a:r>
              <a:rPr lang="de-DE" sz="800" kern="0" dirty="0">
                <a:solidFill>
                  <a:prstClr val="black"/>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08720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Theme Song">
            <a:hlinkClick r:id="" action="ppaction://media"/>
            <a:extLst>
              <a:ext uri="{FF2B5EF4-FFF2-40B4-BE49-F238E27FC236}">
                <a16:creationId xmlns:a16="http://schemas.microsoft.com/office/drawing/2014/main" id="{CB74731B-D02A-45C8-6828-A7D4B10F2D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557562102"/>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797808723"/>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726998477"/>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F4268F1C-9F56-F725-E7CC-3464670F9E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
        <p:nvSpPr>
          <p:cNvPr id="5" name="AutoShape 64">
            <a:extLst>
              <a:ext uri="{FF2B5EF4-FFF2-40B4-BE49-F238E27FC236}">
                <a16:creationId xmlns:a16="http://schemas.microsoft.com/office/drawing/2014/main" id="{369547B8-D6F4-7B2C-A144-54D90A2FFCEA}"/>
              </a:ext>
            </a:extLst>
          </p:cNvPr>
          <p:cNvSpPr>
            <a:spLocks noChangeArrowheads="1"/>
          </p:cNvSpPr>
          <p:nvPr/>
        </p:nvSpPr>
        <p:spPr bwMode="auto">
          <a:xfrm>
            <a:off x="8335068" y="4640681"/>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Tree>
    <p:extLst>
      <p:ext uri="{BB962C8B-B14F-4D97-AF65-F5344CB8AC3E}">
        <p14:creationId xmlns:p14="http://schemas.microsoft.com/office/powerpoint/2010/main" val="4054946452"/>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 fill="hold"/>
                                        <p:tgtEl>
                                          <p:spTgt spid="4"/>
                                        </p:tgtEl>
                                      </p:cBhvr>
                                    </p:cmd>
                                  </p:childTnLst>
                                </p:cTn>
                              </p:par>
                              <p:par>
                                <p:cTn id="7" presetID="2" presetClass="entr" presetSubtype="8"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3000" fill="hold"/>
                                        <p:tgtEl>
                                          <p:spTgt spid="5"/>
                                        </p:tgtEl>
                                        <p:attrNameLst>
                                          <p:attrName>ppt_x</p:attrName>
                                        </p:attrNameLst>
                                      </p:cBhvr>
                                      <p:tavLst>
                                        <p:tav tm="0">
                                          <p:val>
                                            <p:strVal val="0-#ppt_w/2"/>
                                          </p:val>
                                        </p:tav>
                                        <p:tav tm="100000">
                                          <p:val>
                                            <p:strVal val="#ppt_x"/>
                                          </p:val>
                                        </p:tav>
                                      </p:tavLst>
                                    </p:anim>
                                    <p:anim calcmode="lin" valueType="num">
                                      <p:cBhvr additive="base">
                                        <p:cTn id="10" dur="3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1E6013-0E0A-7553-C43D-31A9866528A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3" name="Picture 2">
            <a:extLst>
              <a:ext uri="{FF2B5EF4-FFF2-40B4-BE49-F238E27FC236}">
                <a16:creationId xmlns:a16="http://schemas.microsoft.com/office/drawing/2014/main" id="{70390836-8CD0-6CBB-2110-98FB05530932}"/>
              </a:ext>
            </a:extLst>
          </p:cNvPr>
          <p:cNvPicPr>
            <a:picLocks noChangeAspect="1"/>
          </p:cNvPicPr>
          <p:nvPr/>
        </p:nvPicPr>
        <p:blipFill>
          <a:blip r:embed="rId3"/>
          <a:stretch>
            <a:fillRect/>
          </a:stretch>
        </p:blipFill>
        <p:spPr>
          <a:xfrm>
            <a:off x="0" y="0"/>
            <a:ext cx="5261470" cy="6858000"/>
          </a:xfrm>
          <a:prstGeom prst="rect">
            <a:avLst/>
          </a:prstGeom>
        </p:spPr>
      </p:pic>
      <p:pic>
        <p:nvPicPr>
          <p:cNvPr id="9" name="Picture 8" descr="A white background with brown text&#10;&#10;Description automatically generated">
            <a:extLst>
              <a:ext uri="{FF2B5EF4-FFF2-40B4-BE49-F238E27FC236}">
                <a16:creationId xmlns:a16="http://schemas.microsoft.com/office/drawing/2014/main" id="{FBF71440-44DB-2FE6-3D43-F84B8A0AB9C4}"/>
              </a:ext>
            </a:extLst>
          </p:cNvPr>
          <p:cNvPicPr>
            <a:picLocks noChangeAspect="1"/>
          </p:cNvPicPr>
          <p:nvPr/>
        </p:nvPicPr>
        <p:blipFill rotWithShape="1">
          <a:blip r:embed="rId4">
            <a:extLst>
              <a:ext uri="{28A0092B-C50C-407E-A947-70E740481C1C}">
                <a14:useLocalDpi xmlns:a14="http://schemas.microsoft.com/office/drawing/2010/main" val="0"/>
              </a:ext>
            </a:extLst>
          </a:blip>
          <a:srcRect r="39343"/>
          <a:stretch/>
        </p:blipFill>
        <p:spPr>
          <a:xfrm>
            <a:off x="5261470" y="1255542"/>
            <a:ext cx="3882530" cy="4572000"/>
          </a:xfrm>
          <a:prstGeom prst="rect">
            <a:avLst/>
          </a:prstGeom>
        </p:spPr>
      </p:pic>
    </p:spTree>
    <p:extLst>
      <p:ext uri="{BB962C8B-B14F-4D97-AF65-F5344CB8AC3E}">
        <p14:creationId xmlns:p14="http://schemas.microsoft.com/office/powerpoint/2010/main" val="3038151429"/>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C05528-C310-5EFF-50B4-75C638D02EE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royal </a:t>
            </a:r>
            <a:r>
              <a:rPr lang="en-US" sz="1400" i="1" dirty="0">
                <a:effectLst/>
                <a:latin typeface="Ayuthaya" pitchFamily="2" charset="-34"/>
                <a:ea typeface="Ayuthaya" pitchFamily="2" charset="-34"/>
                <a:cs typeface="Ayuthaya" pitchFamily="2" charset="-34"/>
              </a:rPr>
              <a:t>siblings and three empty rooms</a:t>
            </a: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96C0A26-7DE7-7615-C55A-18FA61D3DFA2}"/>
              </a:ext>
            </a:extLst>
          </p:cNvPr>
          <p:cNvPicPr>
            <a:picLocks noChangeAspect="1"/>
          </p:cNvPicPr>
          <p:nvPr/>
        </p:nvPicPr>
        <p:blipFill rotWithShape="1">
          <a:blip r:embed="rId3"/>
          <a:srcRect t="6809" b="5711"/>
          <a:stretch/>
        </p:blipFill>
        <p:spPr>
          <a:xfrm>
            <a:off x="3200399" y="849086"/>
            <a:ext cx="2688771" cy="4383561"/>
          </a:xfrm>
          <a:prstGeom prst="rect">
            <a:avLst/>
          </a:prstGeom>
        </p:spPr>
      </p:pic>
      <p:sp>
        <p:nvSpPr>
          <p:cNvPr id="5" name="TextBox 4">
            <a:extLst>
              <a:ext uri="{FF2B5EF4-FFF2-40B4-BE49-F238E27FC236}">
                <a16:creationId xmlns:a16="http://schemas.microsoft.com/office/drawing/2014/main" id="{27D76CF9-5265-3196-E4FE-784DDF0C82A9}"/>
              </a:ext>
            </a:extLst>
          </p:cNvPr>
          <p:cNvSpPr txBox="1"/>
          <p:nvPr/>
        </p:nvSpPr>
        <p:spPr>
          <a:xfrm>
            <a:off x="189912" y="5319735"/>
            <a:ext cx="8764172" cy="120032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rPr>
              <a:t>Like the three royal siblings in this story, people from all three economic perspectives want to create prosperity so that everyone can achieve their goals and realize their dreams… </a:t>
            </a:r>
          </a:p>
        </p:txBody>
      </p:sp>
      <p:sp>
        <p:nvSpPr>
          <p:cNvPr id="2" name="Rectangle 1">
            <a:extLst>
              <a:ext uri="{FF2B5EF4-FFF2-40B4-BE49-F238E27FC236}">
                <a16:creationId xmlns:a16="http://schemas.microsoft.com/office/drawing/2014/main" id="{8533BBE3-B8CD-4EE3-38AB-03F1ABA327BE}"/>
              </a:ext>
            </a:extLst>
          </p:cNvPr>
          <p:cNvSpPr/>
          <p:nvPr/>
        </p:nvSpPr>
        <p:spPr>
          <a:xfrm>
            <a:off x="3200400" y="497568"/>
            <a:ext cx="2688771" cy="707886"/>
          </a:xfrm>
          <a:prstGeom prst="rect">
            <a:avLst/>
          </a:prstGeom>
          <a:solidFill>
            <a:srgbClr val="FFFFFF"/>
          </a:solidFill>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Avenir Book" panose="02000503020000020003" pitchFamily="2" charset="0"/>
                <a:ea typeface="Ayuthaya" pitchFamily="2" charset="-34"/>
                <a:cs typeface="Ayuthaya" pitchFamily="2" charset="-34"/>
              </a:rPr>
              <a:t>The royal siblings and three empty rooms</a:t>
            </a:r>
            <a:endParaRPr kumimoji="0" lang="en-US" sz="2000" b="0" u="none" strike="noStrike" kern="1200" cap="none" spc="0" normalizeH="0" baseline="0" noProof="0" dirty="0">
              <a:ln>
                <a:noFill/>
              </a:ln>
              <a:solidFill>
                <a:srgbClr val="000000"/>
              </a:solidFill>
              <a:effectLst/>
              <a:uLnTx/>
              <a:uFillTx/>
              <a:latin typeface="Avenir Book" panose="02000503020000020003" pitchFamily="2" charset="0"/>
              <a:ea typeface="Ayuthaya" pitchFamily="2" charset="-34"/>
              <a:cs typeface="Ayuthaya" pitchFamily="2" charset="-34"/>
            </a:endParaRPr>
          </a:p>
        </p:txBody>
      </p:sp>
    </p:spTree>
    <p:extLst>
      <p:ext uri="{BB962C8B-B14F-4D97-AF65-F5344CB8AC3E}">
        <p14:creationId xmlns:p14="http://schemas.microsoft.com/office/powerpoint/2010/main" val="193790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C05528-C310-5EFF-50B4-75C638D02EE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Opening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royal </a:t>
            </a:r>
            <a:r>
              <a:rPr lang="en-US" sz="1400" i="1" dirty="0">
                <a:effectLst/>
                <a:latin typeface="Ayuthaya" pitchFamily="2" charset="-34"/>
                <a:ea typeface="Ayuthaya" pitchFamily="2" charset="-34"/>
                <a:cs typeface="Ayuthaya" pitchFamily="2" charset="-34"/>
              </a:rPr>
              <a:t>siblings and three empty rooms</a:t>
            </a: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Shape 423">
            <a:extLst>
              <a:ext uri="{FF2B5EF4-FFF2-40B4-BE49-F238E27FC236}">
                <a16:creationId xmlns:a16="http://schemas.microsoft.com/office/drawing/2014/main" id="{908AD586-E932-845F-B936-C99A8AABBCE4}"/>
              </a:ext>
            </a:extLst>
          </p:cNvPr>
          <p:cNvSpPr/>
          <p:nvPr/>
        </p:nvSpPr>
        <p:spPr>
          <a:xfrm>
            <a:off x="195459" y="506859"/>
            <a:ext cx="8889896" cy="120032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r>
              <a:rPr lang="en-US" sz="2400" dirty="0">
                <a:latin typeface="Avenir Book" panose="02000503020000020003" pitchFamily="2" charset="0"/>
              </a:rPr>
              <a:t>… but without the light of knowledge and open-mindedness to new ideas from multiple perspectives, our country will continue to struggle to provide material well-being for all. </a:t>
            </a:r>
          </a:p>
        </p:txBody>
      </p:sp>
      <p:sp>
        <p:nvSpPr>
          <p:cNvPr id="10" name="Shape 423">
            <a:extLst>
              <a:ext uri="{FF2B5EF4-FFF2-40B4-BE49-F238E27FC236}">
                <a16:creationId xmlns:a16="http://schemas.microsoft.com/office/drawing/2014/main" id="{424C9F22-7755-5663-85E1-C292FAFEA0D6}"/>
              </a:ext>
            </a:extLst>
          </p:cNvPr>
          <p:cNvSpPr/>
          <p:nvPr/>
        </p:nvSpPr>
        <p:spPr>
          <a:xfrm>
            <a:off x="361068" y="2052827"/>
            <a:ext cx="3931508" cy="341632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400" dirty="0">
                <a:latin typeface="Avenir Book" panose="02000503020000020003" pitchFamily="2" charset="0"/>
              </a:rPr>
              <a:t>By letting in light, we set the foundation for innovative thinking to emerge. We find the solutions that free us from material worry so we can each contribute our unique gifts and society can reach its highest potential. </a:t>
            </a:r>
            <a:endParaRPr kumimoji="0" lang="en-US" sz="2400" u="none" strike="noStrike" kern="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Helvetica Neue"/>
            </a:endParaRPr>
          </a:p>
        </p:txBody>
      </p:sp>
      <p:pic>
        <p:nvPicPr>
          <p:cNvPr id="11" name="Picture 10">
            <a:extLst>
              <a:ext uri="{FF2B5EF4-FFF2-40B4-BE49-F238E27FC236}">
                <a16:creationId xmlns:a16="http://schemas.microsoft.com/office/drawing/2014/main" id="{15B2D961-878C-06A1-A9B1-E0EDC5BF9C85}"/>
              </a:ext>
            </a:extLst>
          </p:cNvPr>
          <p:cNvPicPr>
            <a:picLocks noChangeAspect="1"/>
          </p:cNvPicPr>
          <p:nvPr/>
        </p:nvPicPr>
        <p:blipFill>
          <a:blip r:embed="rId3"/>
          <a:stretch>
            <a:fillRect/>
          </a:stretch>
        </p:blipFill>
        <p:spPr>
          <a:xfrm>
            <a:off x="4572000" y="2180043"/>
            <a:ext cx="3931507" cy="3289104"/>
          </a:xfrm>
          <a:prstGeom prst="rect">
            <a:avLst/>
          </a:prstGeom>
          <a:ln>
            <a:solidFill>
              <a:schemeClr val="tx1"/>
            </a:solidFill>
          </a:ln>
        </p:spPr>
      </p:pic>
    </p:spTree>
    <p:extLst>
      <p:ext uri="{BB962C8B-B14F-4D97-AF65-F5344CB8AC3E}">
        <p14:creationId xmlns:p14="http://schemas.microsoft.com/office/powerpoint/2010/main" val="250812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23">
            <a:extLst>
              <a:ext uri="{FF2B5EF4-FFF2-40B4-BE49-F238E27FC236}">
                <a16:creationId xmlns:a16="http://schemas.microsoft.com/office/drawing/2014/main" id="{908AD586-E932-845F-B936-C99A8AABBCE4}"/>
              </a:ext>
            </a:extLst>
          </p:cNvPr>
          <p:cNvSpPr/>
          <p:nvPr/>
        </p:nvSpPr>
        <p:spPr>
          <a:xfrm>
            <a:off x="127049" y="4954859"/>
            <a:ext cx="8889896" cy="144655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200" dirty="0">
                <a:effectLst/>
                <a:latin typeface="Avenir Book" panose="02000503020000020003" pitchFamily="2" charset="0"/>
              </a:rPr>
              <a:t>Even if you can’t vote at the ballot box, you can “vote” by joining the conversations around you about our nation’s urgent economic problems. You can use your voice to share your views on how we should use our precious resources to improve life for everyone.</a:t>
            </a:r>
          </a:p>
        </p:txBody>
      </p:sp>
      <p:sp>
        <p:nvSpPr>
          <p:cNvPr id="4" name="Rectangle 3">
            <a:extLst>
              <a:ext uri="{FF2B5EF4-FFF2-40B4-BE49-F238E27FC236}">
                <a16:creationId xmlns:a16="http://schemas.microsoft.com/office/drawing/2014/main" id="{4CC05528-C310-5EFF-50B4-75C638D02EE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Democracy and Voting</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AA3D58E-8C88-BB39-901A-5C86B4939545}"/>
              </a:ext>
            </a:extLst>
          </p:cNvPr>
          <p:cNvPicPr>
            <a:picLocks noChangeAspect="1"/>
          </p:cNvPicPr>
          <p:nvPr/>
        </p:nvPicPr>
        <p:blipFill>
          <a:blip r:embed="rId3"/>
          <a:stretch>
            <a:fillRect/>
          </a:stretch>
        </p:blipFill>
        <p:spPr>
          <a:xfrm>
            <a:off x="1531671" y="456591"/>
            <a:ext cx="6080653" cy="4315095"/>
          </a:xfrm>
          <a:prstGeom prst="rect">
            <a:avLst/>
          </a:prstGeom>
          <a:ln>
            <a:solidFill>
              <a:schemeClr val="tx1"/>
            </a:solidFill>
          </a:ln>
        </p:spPr>
      </p:pic>
    </p:spTree>
    <p:extLst>
      <p:ext uri="{BB962C8B-B14F-4D97-AF65-F5344CB8AC3E}">
        <p14:creationId xmlns:p14="http://schemas.microsoft.com/office/powerpoint/2010/main" val="23601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C05528-C310-5EFF-50B4-75C638D02EE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Democracy and Voting</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5821073-74DA-0EC2-F0F9-95822CEC063D}"/>
              </a:ext>
            </a:extLst>
          </p:cNvPr>
          <p:cNvSpPr txBox="1"/>
          <p:nvPr/>
        </p:nvSpPr>
        <p:spPr>
          <a:xfrm>
            <a:off x="1265069" y="5524851"/>
            <a:ext cx="6613860" cy="461665"/>
          </a:xfrm>
          <a:prstGeom prst="rect">
            <a:avLst/>
          </a:prstGeom>
          <a:solidFill>
            <a:srgbClr val="FFFFFF"/>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venir Medium" charset="0"/>
            </a:endParaRPr>
          </a:p>
        </p:txBody>
      </p:sp>
      <p:sp>
        <p:nvSpPr>
          <p:cNvPr id="2" name="Shape 423">
            <a:extLst>
              <a:ext uri="{FF2B5EF4-FFF2-40B4-BE49-F238E27FC236}">
                <a16:creationId xmlns:a16="http://schemas.microsoft.com/office/drawing/2014/main" id="{1A5194E6-C96C-F3D5-F60D-DA0AA088EA79}"/>
              </a:ext>
            </a:extLst>
          </p:cNvPr>
          <p:cNvSpPr/>
          <p:nvPr/>
        </p:nvSpPr>
        <p:spPr>
          <a:xfrm>
            <a:off x="141118" y="491387"/>
            <a:ext cx="8889896" cy="150810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300" dirty="0">
                <a:latin typeface="Avenir Book" panose="02000503020000020003" pitchFamily="2" charset="0"/>
              </a:rPr>
              <a:t>Generations of people fought to secure the right to vote. They would probably be deeply disappointed that barely half of eligible U.S. voters cast their ballots in recent elections. Millions more didn’t register and therefore couldn’t vote.</a:t>
            </a:r>
          </a:p>
        </p:txBody>
      </p:sp>
      <p:pic>
        <p:nvPicPr>
          <p:cNvPr id="9" name="Picture 8" descr="A graph of a number of people voting&#10;&#10;Description automatically generated">
            <a:extLst>
              <a:ext uri="{FF2B5EF4-FFF2-40B4-BE49-F238E27FC236}">
                <a16:creationId xmlns:a16="http://schemas.microsoft.com/office/drawing/2014/main" id="{30E06E65-B2D6-B801-9FC7-1C2F8160F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790" y="2200693"/>
            <a:ext cx="7193129" cy="3402902"/>
          </a:xfrm>
          <a:prstGeom prst="rect">
            <a:avLst/>
          </a:prstGeom>
        </p:spPr>
      </p:pic>
      <p:sp>
        <p:nvSpPr>
          <p:cNvPr id="10" name="TextBox 9">
            <a:extLst>
              <a:ext uri="{FF2B5EF4-FFF2-40B4-BE49-F238E27FC236}">
                <a16:creationId xmlns:a16="http://schemas.microsoft.com/office/drawing/2014/main" id="{2FFE1EFB-2F45-0530-7E33-6FD6E432E949}"/>
              </a:ext>
            </a:extLst>
          </p:cNvPr>
          <p:cNvSpPr txBox="1"/>
          <p:nvPr/>
        </p:nvSpPr>
        <p:spPr>
          <a:xfrm>
            <a:off x="-58645" y="5675182"/>
            <a:ext cx="9144000"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U.S. Eligible Voter Turnout in Presidential Elections, 1980–2020</a:t>
            </a:r>
          </a:p>
        </p:txBody>
      </p:sp>
    </p:spTree>
    <p:extLst>
      <p:ext uri="{BB962C8B-B14F-4D97-AF65-F5344CB8AC3E}">
        <p14:creationId xmlns:p14="http://schemas.microsoft.com/office/powerpoint/2010/main" val="309477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white text on a white background&#10;&#10;Description automatically generated">
            <a:extLst>
              <a:ext uri="{FF2B5EF4-FFF2-40B4-BE49-F238E27FC236}">
                <a16:creationId xmlns:a16="http://schemas.microsoft.com/office/drawing/2014/main" id="{2E2F2236-6E5C-ADC0-1F85-B39FB8499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035" y="440072"/>
            <a:ext cx="3886198" cy="2666897"/>
          </a:xfrm>
          <a:prstGeom prst="rect">
            <a:avLst/>
          </a:prstGeom>
        </p:spPr>
      </p:pic>
      <p:sp>
        <p:nvSpPr>
          <p:cNvPr id="4" name="Rectangle 3">
            <a:extLst>
              <a:ext uri="{FF2B5EF4-FFF2-40B4-BE49-F238E27FC236}">
                <a16:creationId xmlns:a16="http://schemas.microsoft.com/office/drawing/2014/main" id="{4CC05528-C310-5EFF-50B4-75C638D02EE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Democracy and Voting</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19E6597-5F43-BBDC-F913-ACA4793C14D6}"/>
              </a:ext>
            </a:extLst>
          </p:cNvPr>
          <p:cNvPicPr>
            <a:picLocks noChangeAspect="1"/>
          </p:cNvPicPr>
          <p:nvPr/>
        </p:nvPicPr>
        <p:blipFill>
          <a:blip r:embed="rId4"/>
          <a:stretch>
            <a:fillRect/>
          </a:stretch>
        </p:blipFill>
        <p:spPr>
          <a:xfrm>
            <a:off x="225956" y="3079447"/>
            <a:ext cx="5962356" cy="3407060"/>
          </a:xfrm>
          <a:prstGeom prst="rect">
            <a:avLst/>
          </a:prstGeom>
          <a:ln>
            <a:solidFill>
              <a:schemeClr val="tx1"/>
            </a:solidFill>
          </a:ln>
        </p:spPr>
      </p:pic>
      <p:sp>
        <p:nvSpPr>
          <p:cNvPr id="11" name="Shape 423">
            <a:extLst>
              <a:ext uri="{FF2B5EF4-FFF2-40B4-BE49-F238E27FC236}">
                <a16:creationId xmlns:a16="http://schemas.microsoft.com/office/drawing/2014/main" id="{94C8A870-1415-CC0F-22C1-87EEBEB82005}"/>
              </a:ext>
            </a:extLst>
          </p:cNvPr>
          <p:cNvSpPr/>
          <p:nvPr/>
        </p:nvSpPr>
        <p:spPr>
          <a:xfrm>
            <a:off x="6302326" y="1029477"/>
            <a:ext cx="2783029" cy="452431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400" dirty="0">
                <a:latin typeface="Avenir Book" panose="02000503020000020003" pitchFamily="2" charset="0"/>
              </a:rPr>
              <a:t>If you ever hear a person say that voting doesn’t matter, explain to them how fragile and important our democracy is, and then let them know there are many examples of a single vote making all the difference.</a:t>
            </a:r>
          </a:p>
        </p:txBody>
      </p:sp>
    </p:spTree>
    <p:extLst>
      <p:ext uri="{BB962C8B-B14F-4D97-AF65-F5344CB8AC3E}">
        <p14:creationId xmlns:p14="http://schemas.microsoft.com/office/powerpoint/2010/main" val="80781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AC8767-0848-00D1-AA03-F96A55D6FA9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Democracy and Voting</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Shape 423">
            <a:extLst>
              <a:ext uri="{FF2B5EF4-FFF2-40B4-BE49-F238E27FC236}">
                <a16:creationId xmlns:a16="http://schemas.microsoft.com/office/drawing/2014/main" id="{908AD586-E932-845F-B936-C99A8AABBCE4}"/>
              </a:ext>
            </a:extLst>
          </p:cNvPr>
          <p:cNvSpPr/>
          <p:nvPr/>
        </p:nvSpPr>
        <p:spPr>
          <a:xfrm>
            <a:off x="271792" y="612385"/>
            <a:ext cx="3787590" cy="378565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r>
              <a:rPr lang="en-US" sz="2400" dirty="0">
                <a:effectLst/>
                <a:latin typeface="Avenir Book" panose="02000503020000020003" pitchFamily="2" charset="0"/>
              </a:rPr>
              <a:t>When you started this book, you voted on your perspective on 12 urgent economic issues. At the end of each Issues chapter, you were asked to revisit your VOTE Ballot and vote again. </a:t>
            </a:r>
            <a:r>
              <a:rPr lang="en-US" sz="2400" dirty="0">
                <a:latin typeface="Avenir Book" panose="02000503020000020003" pitchFamily="2" charset="0"/>
              </a:rPr>
              <a:t>If possible, t</a:t>
            </a:r>
            <a:r>
              <a:rPr lang="en-US" sz="2400" dirty="0">
                <a:effectLst/>
                <a:latin typeface="Avenir Book" panose="02000503020000020003" pitchFamily="2" charset="0"/>
              </a:rPr>
              <a:t>ake a look at your completed ballot now.</a:t>
            </a:r>
          </a:p>
        </p:txBody>
      </p:sp>
      <p:pic>
        <p:nvPicPr>
          <p:cNvPr id="5" name="Picture 4">
            <a:extLst>
              <a:ext uri="{FF2B5EF4-FFF2-40B4-BE49-F238E27FC236}">
                <a16:creationId xmlns:a16="http://schemas.microsoft.com/office/drawing/2014/main" id="{4EF439CF-B2B3-2ABC-F530-7CF5B20AF1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712" y="612385"/>
            <a:ext cx="4352951" cy="5633230"/>
          </a:xfrm>
          <a:prstGeom prst="rect">
            <a:avLst/>
          </a:prstGeom>
          <a:solidFill>
            <a:srgbClr val="FFFFFF"/>
          </a:solidFill>
          <a:ln>
            <a:solidFill>
              <a:schemeClr val="tx1"/>
            </a:solidFill>
          </a:ln>
        </p:spPr>
      </p:pic>
    </p:spTree>
    <p:extLst>
      <p:ext uri="{BB962C8B-B14F-4D97-AF65-F5344CB8AC3E}">
        <p14:creationId xmlns:p14="http://schemas.microsoft.com/office/powerpoint/2010/main" val="18140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ook" charset="0"/>
                <a:ea typeface="Avenir Book" charset="0"/>
                <a:cs typeface="Avenir Book" charset="0"/>
              </a:rPr>
              <a:t>Final Vote</a:t>
            </a:r>
          </a:p>
        </p:txBody>
      </p:sp>
      <p:pic>
        <p:nvPicPr>
          <p:cNvPr id="13" name="Picture 12"/>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07479A4-747C-DE73-4F65-84E666C1A060}"/>
              </a:ext>
            </a:extLst>
          </p:cNvPr>
          <p:cNvSpPr txBox="1"/>
          <p:nvPr/>
        </p:nvSpPr>
        <p:spPr>
          <a:xfrm>
            <a:off x="171450" y="1899908"/>
            <a:ext cx="8801100" cy="3762568"/>
          </a:xfrm>
          <a:prstGeom prst="rect">
            <a:avLst/>
          </a:prstGeom>
          <a:noFill/>
        </p:spPr>
        <p:txBody>
          <a:bodyPr wrap="square">
            <a:spAutoFit/>
          </a:bodyPr>
          <a:lstStyle/>
          <a:p>
            <a:r>
              <a:rPr lang="en-US" sz="2400" dirty="0">
                <a:latin typeface="Avenir Book" panose="02000503020000020003" pitchFamily="2" charset="0"/>
              </a:rPr>
              <a:t>Compare your first vote to your second vote on each issue. </a:t>
            </a:r>
          </a:p>
          <a:p>
            <a:pPr marL="9525" lvl="0" eaLnBrk="0" hangingPunct="0">
              <a:spcBef>
                <a:spcPts val="300"/>
              </a:spcBef>
              <a:spcAft>
                <a:spcPts val="0"/>
              </a:spcAft>
              <a:defRPr/>
            </a:pPr>
            <a:r>
              <a:rPr lang="en-US" sz="2400" dirty="0">
                <a:solidFill>
                  <a:srgbClr val="000000"/>
                </a:solidFill>
                <a:latin typeface="Avenir Book" panose="02000503020000020003" pitchFamily="2" charset="0"/>
                <a:ea typeface="DengXian" panose="02010600030101010101" pitchFamily="2" charset="-122"/>
                <a:cs typeface="Arial" panose="020B0604020202020204" pitchFamily="34" charset="0"/>
              </a:rPr>
              <a:t> </a:t>
            </a:r>
          </a:p>
          <a:p>
            <a:pPr marL="342900" indent="-330200">
              <a:buFont typeface="Arial" panose="020B0604020202020204" pitchFamily="34" charset="0"/>
              <a:buChar char="•"/>
            </a:pPr>
            <a:r>
              <a:rPr lang="en-US" sz="2400" dirty="0">
                <a:latin typeface="Avenir Book" panose="02000503020000020003" pitchFamily="2" charset="0"/>
              </a:rPr>
              <a:t>Did you completely change your perspective on at least one issue? </a:t>
            </a:r>
          </a:p>
          <a:p>
            <a:pPr marL="342900" indent="-330200">
              <a:buFont typeface="Arial" panose="020B0604020202020204" pitchFamily="34" charset="0"/>
              <a:buChar char="•"/>
            </a:pPr>
            <a:endParaRPr lang="en-US" sz="1000" dirty="0">
              <a:latin typeface="Avenir Book" panose="02000503020000020003" pitchFamily="2" charset="0"/>
            </a:endParaRPr>
          </a:p>
          <a:p>
            <a:pPr marL="342900" indent="-330200">
              <a:buFont typeface="Arial" panose="020B0604020202020204" pitchFamily="34" charset="0"/>
              <a:buChar char="•"/>
            </a:pPr>
            <a:r>
              <a:rPr lang="en-US" sz="2400" dirty="0">
                <a:latin typeface="Avenir Book" panose="02000503020000020003" pitchFamily="2" charset="0"/>
              </a:rPr>
              <a:t>Did you keep the same perspective but shift a bit toward another perspective on at least one issue? </a:t>
            </a:r>
          </a:p>
          <a:p>
            <a:pPr marL="342900" indent="-330200">
              <a:buFont typeface="Arial" panose="020B0604020202020204" pitchFamily="34" charset="0"/>
              <a:buChar char="•"/>
            </a:pPr>
            <a:endParaRPr lang="en-US" sz="1000" dirty="0">
              <a:latin typeface="Avenir Book" panose="02000503020000020003" pitchFamily="2" charset="0"/>
            </a:endParaRPr>
          </a:p>
          <a:p>
            <a:pPr marL="342900" indent="-330200">
              <a:buFont typeface="Arial" panose="020B0604020202020204" pitchFamily="34" charset="0"/>
              <a:buChar char="•"/>
            </a:pPr>
            <a:r>
              <a:rPr lang="en-US" sz="2400" dirty="0">
                <a:latin typeface="Avenir Book" panose="02000503020000020003" pitchFamily="2" charset="0"/>
              </a:rPr>
              <a:t>Were both votes identical on at least one issue, but you became more articulate and confident about your position? </a:t>
            </a:r>
          </a:p>
          <a:p>
            <a:endParaRPr lang="en-US" sz="2400" dirty="0">
              <a:latin typeface="Avenir Book" panose="02000503020000020003" pitchFamily="2" charset="0"/>
            </a:endParaRPr>
          </a:p>
        </p:txBody>
      </p:sp>
      <p:sp>
        <p:nvSpPr>
          <p:cNvPr id="2" name="Rectangle 1">
            <a:extLst>
              <a:ext uri="{FF2B5EF4-FFF2-40B4-BE49-F238E27FC236}">
                <a16:creationId xmlns:a16="http://schemas.microsoft.com/office/drawing/2014/main" id="{2E2D6E10-F262-2127-82B9-EFE02A8267C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643590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Democracy and Voting</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Shape 423">
            <a:extLst>
              <a:ext uri="{FF2B5EF4-FFF2-40B4-BE49-F238E27FC236}">
                <a16:creationId xmlns:a16="http://schemas.microsoft.com/office/drawing/2014/main" id="{908AD586-E932-845F-B936-C99A8AABBCE4}"/>
              </a:ext>
            </a:extLst>
          </p:cNvPr>
          <p:cNvSpPr/>
          <p:nvPr/>
        </p:nvSpPr>
        <p:spPr>
          <a:xfrm>
            <a:off x="106693" y="600148"/>
            <a:ext cx="8930609" cy="498598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400" dirty="0">
                <a:effectLst/>
                <a:latin typeface="Avenir Book" panose="02000503020000020003" pitchFamily="2" charset="0"/>
              </a:rPr>
              <a:t>Compare your first vote to your second vote on each issue. </a:t>
            </a:r>
          </a:p>
          <a:p>
            <a:endParaRPr lang="en-US" sz="1000" dirty="0">
              <a:latin typeface="Avenir Book" panose="02000503020000020003" pitchFamily="2" charset="0"/>
            </a:endParaRPr>
          </a:p>
          <a:p>
            <a:pPr marL="342900" indent="-342900">
              <a:buFont typeface="Arial" panose="020B0604020202020204" pitchFamily="34" charset="0"/>
              <a:buChar char="•"/>
            </a:pPr>
            <a:r>
              <a:rPr lang="en-US" sz="2400" dirty="0">
                <a:effectLst/>
                <a:latin typeface="Avenir Book" panose="02000503020000020003" pitchFamily="2" charset="0"/>
              </a:rPr>
              <a:t>Did you completely change your perspective on at least one issue? </a:t>
            </a:r>
          </a:p>
          <a:p>
            <a:pPr marL="171450" indent="-171450">
              <a:buFont typeface="Arial" panose="020B0604020202020204" pitchFamily="34" charset="0"/>
              <a:buChar char="•"/>
            </a:pPr>
            <a:endParaRPr lang="en-US" sz="1000" dirty="0">
              <a:latin typeface="Avenir Book" panose="02000503020000020003" pitchFamily="2" charset="0"/>
            </a:endParaRPr>
          </a:p>
          <a:p>
            <a:pPr marL="342900" indent="-342900">
              <a:buFont typeface="Arial" panose="020B0604020202020204" pitchFamily="34" charset="0"/>
              <a:buChar char="•"/>
            </a:pPr>
            <a:r>
              <a:rPr lang="en-US" sz="2400" dirty="0">
                <a:effectLst/>
                <a:latin typeface="Avenir Book" panose="02000503020000020003" pitchFamily="2" charset="0"/>
              </a:rPr>
              <a:t>Did you keep the same perspective but shift a bit toward another perspective on at least one issue? </a:t>
            </a:r>
          </a:p>
          <a:p>
            <a:pPr marL="171450" indent="-171450">
              <a:buFont typeface="Arial" panose="020B0604020202020204" pitchFamily="34" charset="0"/>
              <a:buChar char="•"/>
            </a:pPr>
            <a:endParaRPr lang="en-US" sz="1000" dirty="0">
              <a:latin typeface="Avenir Book" panose="02000503020000020003" pitchFamily="2" charset="0"/>
            </a:endParaRPr>
          </a:p>
          <a:p>
            <a:pPr marL="342900" indent="-342900">
              <a:buFont typeface="Arial" panose="020B0604020202020204" pitchFamily="34" charset="0"/>
              <a:buChar char="•"/>
            </a:pPr>
            <a:r>
              <a:rPr lang="en-US" sz="2400" dirty="0">
                <a:effectLst/>
                <a:latin typeface="Avenir Book" panose="02000503020000020003" pitchFamily="2" charset="0"/>
              </a:rPr>
              <a:t>Were both votes identical on at least one issue, but you became more articulate and confident about your position? </a:t>
            </a:r>
          </a:p>
          <a:p>
            <a:endParaRPr lang="en-US" sz="2400" dirty="0">
              <a:latin typeface="Avenir Book" panose="02000503020000020003" pitchFamily="2" charset="0"/>
            </a:endParaRPr>
          </a:p>
          <a:p>
            <a:r>
              <a:rPr lang="en-US" sz="2400" dirty="0">
                <a:effectLst/>
                <a:latin typeface="Avenir Book" panose="02000503020000020003" pitchFamily="2" charset="0"/>
              </a:rPr>
              <a:t>The point of spending your precious and limited time in any educational endeavor is to be transformed. If you answered “yes” to any of the above questions, then your ability to consider the ideas of others is potentially world-changing. </a:t>
            </a:r>
          </a:p>
        </p:txBody>
      </p:sp>
    </p:spTree>
    <p:extLst>
      <p:ext uri="{BB962C8B-B14F-4D97-AF65-F5344CB8AC3E}">
        <p14:creationId xmlns:p14="http://schemas.microsoft.com/office/powerpoint/2010/main" val="338020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Effect transition="in" filter="fade">
                                      <p:cBhvr>
                                        <p:cTn id="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VOTE Mission</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Shape 423">
            <a:extLst>
              <a:ext uri="{FF2B5EF4-FFF2-40B4-BE49-F238E27FC236}">
                <a16:creationId xmlns:a16="http://schemas.microsoft.com/office/drawing/2014/main" id="{46C52FE2-20B0-54F4-8AFE-06AEF55EB15C}"/>
              </a:ext>
            </a:extLst>
          </p:cNvPr>
          <p:cNvSpPr/>
          <p:nvPr/>
        </p:nvSpPr>
        <p:spPr>
          <a:xfrm>
            <a:off x="265583" y="446519"/>
            <a:ext cx="4911328" cy="5570756"/>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400" dirty="0">
                <a:latin typeface="Avenir Book" panose="02000503020000020003" pitchFamily="2" charset="0"/>
              </a:rPr>
              <a:t>Imagine you’re in an elevator after the final VOTE class and someone asks, “What was that course about?” </a:t>
            </a:r>
          </a:p>
          <a:p>
            <a:endParaRPr lang="en-US" sz="1000" dirty="0">
              <a:latin typeface="Avenir Book" panose="02000503020000020003" pitchFamily="2" charset="0"/>
            </a:endParaRPr>
          </a:p>
          <a:p>
            <a:r>
              <a:rPr lang="en-US" sz="2400" dirty="0">
                <a:latin typeface="Avenir Book" panose="02000503020000020003" pitchFamily="2" charset="0"/>
              </a:rPr>
              <a:t>A thousand possible answers go through your head, but then you remember the </a:t>
            </a:r>
            <a:r>
              <a:rPr lang="en-US" sz="2400" i="1" dirty="0">
                <a:latin typeface="Avenir Book" panose="02000503020000020003" pitchFamily="2" charset="0"/>
              </a:rPr>
              <a:t>golden moment</a:t>
            </a:r>
            <a:r>
              <a:rPr lang="en-US" sz="2400" dirty="0">
                <a:latin typeface="Avenir Book" panose="02000503020000020003" pitchFamily="2" charset="0"/>
              </a:rPr>
              <a:t>. </a:t>
            </a:r>
          </a:p>
          <a:p>
            <a:endParaRPr lang="en-US" sz="1000" dirty="0">
              <a:latin typeface="Avenir Book" panose="02000503020000020003" pitchFamily="2" charset="0"/>
            </a:endParaRPr>
          </a:p>
          <a:p>
            <a:r>
              <a:rPr lang="en-US" sz="2400" dirty="0">
                <a:latin typeface="Avenir Book" panose="02000503020000020003" pitchFamily="2" charset="0"/>
              </a:rPr>
              <a:t>You answer, “Even though liberals, radicals, and conservatives strongly disagree on economic policies, they share the same goals. They all want to create prosperity and well-being. They just have very different ways to do it.”</a:t>
            </a:r>
          </a:p>
        </p:txBody>
      </p:sp>
      <p:pic>
        <p:nvPicPr>
          <p:cNvPr id="12" name="Picture 11" descr="A group of people standing in an elevator&#10;&#10;Description automatically generated">
            <a:extLst>
              <a:ext uri="{FF2B5EF4-FFF2-40B4-BE49-F238E27FC236}">
                <a16:creationId xmlns:a16="http://schemas.microsoft.com/office/drawing/2014/main" id="{B60D9120-6B51-36DB-F568-E6131FE0DB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1749" y="456933"/>
            <a:ext cx="3627504" cy="5438176"/>
          </a:xfrm>
          <a:prstGeom prst="rect">
            <a:avLst/>
          </a:prstGeom>
          <a:ln>
            <a:solidFill>
              <a:schemeClr val="tx1"/>
            </a:solidFill>
          </a:ln>
        </p:spPr>
      </p:pic>
    </p:spTree>
    <p:extLst>
      <p:ext uri="{BB962C8B-B14F-4D97-AF65-F5344CB8AC3E}">
        <p14:creationId xmlns:p14="http://schemas.microsoft.com/office/powerpoint/2010/main" val="427874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20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4" end="4"/>
                                            </p:txEl>
                                          </p:spTgt>
                                        </p:tgtEl>
                                        <p:attrNameLst>
                                          <p:attrName>style.visibility</p:attrName>
                                        </p:attrNameLst>
                                      </p:cBhvr>
                                      <p:to>
                                        <p:strVal val="visible"/>
                                      </p:to>
                                    </p:set>
                                    <p:animEffect transition="in" filter="fade">
                                      <p:cBhvr>
                                        <p:cTn id="12" dur="2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rgbClr val="DDB54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07B1F9-63D4-D74C-B854-049DCF798EDC}"/>
              </a:ext>
            </a:extLst>
          </p:cNvPr>
          <p:cNvSpPr/>
          <p:nvPr/>
        </p:nvSpPr>
        <p:spPr>
          <a:xfrm>
            <a:off x="0" y="498870"/>
            <a:ext cx="9144000" cy="58477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543018"/>
                </a:solidFill>
                <a:effectLst/>
                <a:uLnTx/>
                <a:uFillTx/>
                <a:latin typeface="Avenir Book" panose="02000503020000020003" pitchFamily="2" charset="0"/>
                <a:ea typeface="ＭＳ Ｐゴシック" pitchFamily="-106" charset="-128"/>
              </a:rPr>
              <a:t>The Golden Moment</a:t>
            </a:r>
          </a:p>
        </p:txBody>
      </p:sp>
      <p:sp>
        <p:nvSpPr>
          <p:cNvPr id="3" name="Rectangle 2">
            <a:extLst>
              <a:ext uri="{FF2B5EF4-FFF2-40B4-BE49-F238E27FC236}">
                <a16:creationId xmlns:a16="http://schemas.microsoft.com/office/drawing/2014/main" id="{E3B9756F-1CE1-5FE6-E9A0-510CB17514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9" name="Straight Connector 8">
            <a:extLst>
              <a:ext uri="{FF2B5EF4-FFF2-40B4-BE49-F238E27FC236}">
                <a16:creationId xmlns:a16="http://schemas.microsoft.com/office/drawing/2014/main" id="{938ED772-7D35-7EA7-F155-07A374CCE26B}"/>
              </a:ext>
            </a:extLst>
          </p:cNvPr>
          <p:cNvCxnSpPr/>
          <p:nvPr/>
        </p:nvCxnSpPr>
        <p:spPr>
          <a:xfrm>
            <a:off x="0" y="35961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text on a white background&#10;&#10;Description automatically generated">
            <a:extLst>
              <a:ext uri="{FF2B5EF4-FFF2-40B4-BE49-F238E27FC236}">
                <a16:creationId xmlns:a16="http://schemas.microsoft.com/office/drawing/2014/main" id="{A905D00A-4C9A-4D35-4759-65F70C59C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2698" y="1212609"/>
            <a:ext cx="4038600" cy="5130800"/>
          </a:xfrm>
          <a:prstGeom prst="rect">
            <a:avLst/>
          </a:prstGeom>
        </p:spPr>
      </p:pic>
      <p:sp>
        <p:nvSpPr>
          <p:cNvPr id="10" name="Rectangle 9">
            <a:extLst>
              <a:ext uri="{FF2B5EF4-FFF2-40B4-BE49-F238E27FC236}">
                <a16:creationId xmlns:a16="http://schemas.microsoft.com/office/drawing/2014/main" id="{63A1D402-F3A6-565C-3E21-545E5F64FB08}"/>
              </a:ext>
            </a:extLst>
          </p:cNvPr>
          <p:cNvSpPr/>
          <p:nvPr/>
        </p:nvSpPr>
        <p:spPr>
          <a:xfrm>
            <a:off x="-2" y="-1406"/>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VOTE Mission</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lang="en-US" sz="1400" i="1" dirty="0">
              <a:effectLst/>
              <a:latin typeface="Ayuthaya" pitchFamily="2" charset="-34"/>
              <a:ea typeface="Ayuthaya" pitchFamily="2" charset="-34"/>
              <a:cs typeface="Ayuthaya" pitchFamily="2" charset="-34"/>
            </a:endParaRPr>
          </a:p>
        </p:txBody>
      </p:sp>
    </p:spTree>
    <p:extLst>
      <p:ext uri="{BB962C8B-B14F-4D97-AF65-F5344CB8AC3E}">
        <p14:creationId xmlns:p14="http://schemas.microsoft.com/office/powerpoint/2010/main" val="2768400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2C3552-0DF2-5375-DBF2-3C022DD9592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VOTE Mission</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Shape 423">
            <a:extLst>
              <a:ext uri="{FF2B5EF4-FFF2-40B4-BE49-F238E27FC236}">
                <a16:creationId xmlns:a16="http://schemas.microsoft.com/office/drawing/2014/main" id="{908AD586-E932-845F-B936-C99A8AABBCE4}"/>
              </a:ext>
            </a:extLst>
          </p:cNvPr>
          <p:cNvSpPr/>
          <p:nvPr/>
        </p:nvSpPr>
        <p:spPr>
          <a:xfrm>
            <a:off x="106695" y="4197661"/>
            <a:ext cx="8930609" cy="1815882"/>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800" dirty="0">
                <a:latin typeface="Avenir Book" panose="02000503020000020003" pitchFamily="2" charset="0"/>
              </a:rPr>
              <a:t>The mission of the VOTE Program is to inspire new solutions to our country’s urgent economic problems by building a culture of respectful listening, passionate advocacy, and intelligent debate.</a:t>
            </a:r>
          </a:p>
        </p:txBody>
      </p:sp>
      <p:pic>
        <p:nvPicPr>
          <p:cNvPr id="4" name="Picture 3">
            <a:extLst>
              <a:ext uri="{FF2B5EF4-FFF2-40B4-BE49-F238E27FC236}">
                <a16:creationId xmlns:a16="http://schemas.microsoft.com/office/drawing/2014/main" id="{130D8E76-61AD-F32D-F39C-327EC06647CC}"/>
              </a:ext>
            </a:extLst>
          </p:cNvPr>
          <p:cNvPicPr>
            <a:picLocks noChangeAspect="1"/>
          </p:cNvPicPr>
          <p:nvPr/>
        </p:nvPicPr>
        <p:blipFill>
          <a:blip r:embed="rId3"/>
          <a:stretch>
            <a:fillRect/>
          </a:stretch>
        </p:blipFill>
        <p:spPr>
          <a:xfrm>
            <a:off x="-4" y="381781"/>
            <a:ext cx="9144003" cy="3677381"/>
          </a:xfrm>
          <a:prstGeom prst="rect">
            <a:avLst/>
          </a:prstGeom>
        </p:spPr>
      </p:pic>
    </p:spTree>
    <p:extLst>
      <p:ext uri="{BB962C8B-B14F-4D97-AF65-F5344CB8AC3E}">
        <p14:creationId xmlns:p14="http://schemas.microsoft.com/office/powerpoint/2010/main" val="2608864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Inspire New Solutions</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CD950C8-B24B-E43A-0D0F-F02DB029A010}"/>
              </a:ext>
            </a:extLst>
          </p:cNvPr>
          <p:cNvSpPr txBox="1"/>
          <p:nvPr/>
        </p:nvSpPr>
        <p:spPr>
          <a:xfrm>
            <a:off x="595746" y="474883"/>
            <a:ext cx="8160327" cy="2462213"/>
          </a:xfrm>
          <a:prstGeom prst="rect">
            <a:avLst/>
          </a:prstGeom>
          <a:noFill/>
        </p:spPr>
        <p:txBody>
          <a:bodyPr wrap="square">
            <a:spAutoFit/>
          </a:bodyPr>
          <a:lstStyle/>
          <a:p>
            <a:r>
              <a:rPr lang="en-US" sz="2400" dirty="0">
                <a:effectLst/>
                <a:latin typeface="Avenir Book" panose="02000503020000020003" pitchFamily="2" charset="0"/>
              </a:rPr>
              <a:t>It is definitely possible to </a:t>
            </a:r>
            <a:r>
              <a:rPr lang="en-US" sz="2400" b="1" dirty="0">
                <a:effectLst/>
                <a:latin typeface="Avenir Black" panose="02000503020000020003" pitchFamily="2" charset="0"/>
              </a:rPr>
              <a:t>inspire new solutions</a:t>
            </a:r>
            <a:r>
              <a:rPr lang="en-US" sz="2400" dirty="0">
                <a:effectLst/>
                <a:latin typeface="Avenir Book" panose="02000503020000020003" pitchFamily="2" charset="0"/>
              </a:rPr>
              <a:t> to our urgent economic problems. </a:t>
            </a:r>
          </a:p>
          <a:p>
            <a:endParaRPr lang="en-US" sz="500" dirty="0">
              <a:latin typeface="Avenir Book" panose="02000503020000020003" pitchFamily="2" charset="0"/>
            </a:endParaRPr>
          </a:p>
          <a:p>
            <a:r>
              <a:rPr lang="en-US" sz="2400" dirty="0">
                <a:effectLst/>
                <a:latin typeface="Avenir Book" panose="02000503020000020003" pitchFamily="2" charset="0"/>
              </a:rPr>
              <a:t>When we’re open-minded to diverse ideas</a:t>
            </a:r>
            <a:r>
              <a:rPr lang="en-US" sz="2400" dirty="0">
                <a:latin typeface="Avenir Book" panose="02000503020000020003" pitchFamily="2" charset="0"/>
              </a:rPr>
              <a:t>—</a:t>
            </a:r>
            <a:r>
              <a:rPr lang="en-US" sz="2400" dirty="0">
                <a:effectLst/>
                <a:latin typeface="Avenir Book" panose="02000503020000020003" pitchFamily="2" charset="0"/>
              </a:rPr>
              <a:t>including ideas from rival perspectives—they become springboards to new ways of thinking that can lead to breakthroughs. </a:t>
            </a:r>
          </a:p>
          <a:p>
            <a:endParaRPr lang="en-US" sz="500" dirty="0">
              <a:latin typeface="Avenir Book" panose="02000503020000020003" pitchFamily="2" charset="0"/>
            </a:endParaRPr>
          </a:p>
          <a:p>
            <a:r>
              <a:rPr lang="en-US" sz="2400" dirty="0">
                <a:effectLst/>
                <a:latin typeface="Avenir Book" panose="02000503020000020003" pitchFamily="2" charset="0"/>
              </a:rPr>
              <a:t>Open-mindedness is the pathway to prosperity!</a:t>
            </a:r>
          </a:p>
        </p:txBody>
      </p:sp>
      <p:pic>
        <p:nvPicPr>
          <p:cNvPr id="7" name="Picture 6">
            <a:extLst>
              <a:ext uri="{FF2B5EF4-FFF2-40B4-BE49-F238E27FC236}">
                <a16:creationId xmlns:a16="http://schemas.microsoft.com/office/drawing/2014/main" id="{505D491F-1456-E6A4-3CF4-2660CA71DD7D}"/>
              </a:ext>
            </a:extLst>
          </p:cNvPr>
          <p:cNvPicPr>
            <a:picLocks noChangeAspect="1"/>
          </p:cNvPicPr>
          <p:nvPr/>
        </p:nvPicPr>
        <p:blipFill rotWithShape="1">
          <a:blip r:embed="rId3"/>
          <a:srcRect l="14411" r="16354"/>
          <a:stretch/>
        </p:blipFill>
        <p:spPr>
          <a:xfrm>
            <a:off x="2440040" y="3090984"/>
            <a:ext cx="4263920" cy="3417405"/>
          </a:xfrm>
          <a:prstGeom prst="rect">
            <a:avLst/>
          </a:prstGeom>
          <a:ln>
            <a:solidFill>
              <a:schemeClr val="tx1"/>
            </a:solidFill>
          </a:ln>
        </p:spPr>
      </p:pic>
    </p:spTree>
    <p:extLst>
      <p:ext uri="{BB962C8B-B14F-4D97-AF65-F5344CB8AC3E}">
        <p14:creationId xmlns:p14="http://schemas.microsoft.com/office/powerpoint/2010/main" val="267400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a Culture</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617079A-5109-9346-D78E-025B7866063D}"/>
              </a:ext>
            </a:extLst>
          </p:cNvPr>
          <p:cNvSpPr txBox="1"/>
          <p:nvPr/>
        </p:nvSpPr>
        <p:spPr>
          <a:xfrm>
            <a:off x="443343" y="437636"/>
            <a:ext cx="8257309" cy="2015936"/>
          </a:xfrm>
          <a:prstGeom prst="rect">
            <a:avLst/>
          </a:prstGeom>
          <a:noFill/>
        </p:spPr>
        <p:txBody>
          <a:bodyPr wrap="square">
            <a:spAutoFit/>
          </a:bodyPr>
          <a:lstStyle/>
          <a:p>
            <a:r>
              <a:rPr lang="en-US" sz="2400" dirty="0">
                <a:latin typeface="Avenir Book" panose="02000503020000020003" pitchFamily="2" charset="0"/>
              </a:rPr>
              <a:t>It is definitely possible to </a:t>
            </a:r>
            <a:r>
              <a:rPr lang="en-US" sz="2400" b="1" dirty="0">
                <a:effectLst/>
                <a:latin typeface="Avenir Black" panose="02000503020000020003" pitchFamily="2" charset="0"/>
              </a:rPr>
              <a:t>build a culture </a:t>
            </a:r>
            <a:r>
              <a:rPr lang="en-US" sz="2400" dirty="0">
                <a:effectLst/>
                <a:latin typeface="Avenir Book" panose="02000503020000020003" pitchFamily="2" charset="0"/>
              </a:rPr>
              <a:t>that overcomes partisan hostility and siloed thinking</a:t>
            </a:r>
            <a:r>
              <a:rPr lang="en-US" sz="2400" dirty="0">
                <a:latin typeface="Avenir Book" panose="02000503020000020003" pitchFamily="2" charset="0"/>
              </a:rPr>
              <a:t>. </a:t>
            </a:r>
          </a:p>
          <a:p>
            <a:endParaRPr lang="en-US" sz="500" dirty="0">
              <a:latin typeface="Avenir Book" panose="02000503020000020003" pitchFamily="2" charset="0"/>
            </a:endParaRPr>
          </a:p>
          <a:p>
            <a:r>
              <a:rPr lang="en-US" sz="2400" dirty="0">
                <a:latin typeface="Avenir Book" panose="02000503020000020003" pitchFamily="2" charset="0"/>
              </a:rPr>
              <a:t>We can deeply disagree with a person’s ideas while simultaneously trusting that they want the same outcomes that we want. </a:t>
            </a:r>
          </a:p>
        </p:txBody>
      </p:sp>
      <p:pic>
        <p:nvPicPr>
          <p:cNvPr id="4" name="Picture 3">
            <a:extLst>
              <a:ext uri="{FF2B5EF4-FFF2-40B4-BE49-F238E27FC236}">
                <a16:creationId xmlns:a16="http://schemas.microsoft.com/office/drawing/2014/main" id="{6AFE0EC6-2081-1D1D-89DC-2336F9714110}"/>
              </a:ext>
            </a:extLst>
          </p:cNvPr>
          <p:cNvPicPr>
            <a:picLocks noChangeAspect="1"/>
          </p:cNvPicPr>
          <p:nvPr/>
        </p:nvPicPr>
        <p:blipFill>
          <a:blip r:embed="rId3"/>
          <a:stretch>
            <a:fillRect/>
          </a:stretch>
        </p:blipFill>
        <p:spPr>
          <a:xfrm>
            <a:off x="2922114" y="2486085"/>
            <a:ext cx="3299771" cy="3990576"/>
          </a:xfrm>
          <a:prstGeom prst="rect">
            <a:avLst/>
          </a:prstGeom>
          <a:ln>
            <a:solidFill>
              <a:schemeClr val="tx1"/>
            </a:solidFill>
          </a:ln>
        </p:spPr>
      </p:pic>
    </p:spTree>
    <p:extLst>
      <p:ext uri="{BB962C8B-B14F-4D97-AF65-F5344CB8AC3E}">
        <p14:creationId xmlns:p14="http://schemas.microsoft.com/office/powerpoint/2010/main" val="282101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Respectful Listening, Passionate Advocacy, and Intelligent Debate</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878F6D0-652C-4561-AABF-3BD2246C7B08}"/>
              </a:ext>
            </a:extLst>
          </p:cNvPr>
          <p:cNvSpPr txBox="1"/>
          <p:nvPr/>
        </p:nvSpPr>
        <p:spPr>
          <a:xfrm>
            <a:off x="595746" y="474883"/>
            <a:ext cx="8160327" cy="2616101"/>
          </a:xfrm>
          <a:prstGeom prst="rect">
            <a:avLst/>
          </a:prstGeom>
          <a:noFill/>
        </p:spPr>
        <p:txBody>
          <a:bodyPr wrap="square">
            <a:spAutoFit/>
          </a:bodyPr>
          <a:lstStyle/>
          <a:p>
            <a:r>
              <a:rPr lang="en-US" sz="2400" u="sng" dirty="0">
                <a:effectLst/>
                <a:latin typeface="Avenir Book" panose="02000503020000020003" pitchFamily="2" charset="0"/>
              </a:rPr>
              <a:t>Question</a:t>
            </a:r>
            <a:r>
              <a:rPr lang="en-US" sz="2400" dirty="0">
                <a:effectLst/>
                <a:latin typeface="Avenir Book" panose="02000503020000020003" pitchFamily="2" charset="0"/>
              </a:rPr>
              <a:t>: </a:t>
            </a:r>
          </a:p>
          <a:p>
            <a:endParaRPr lang="en-US" sz="500" dirty="0">
              <a:latin typeface="Avenir Book" panose="02000503020000020003" pitchFamily="2" charset="0"/>
            </a:endParaRPr>
          </a:p>
          <a:p>
            <a:r>
              <a:rPr lang="en-US" sz="2400" dirty="0">
                <a:effectLst/>
                <a:latin typeface="Avenir Book" panose="02000503020000020003" pitchFamily="2" charset="0"/>
              </a:rPr>
              <a:t>What is the main ingredient of </a:t>
            </a:r>
            <a:r>
              <a:rPr lang="en-US" sz="2400" b="1" dirty="0">
                <a:effectLst/>
                <a:latin typeface="Avenir Black" panose="02000503020000020003" pitchFamily="2" charset="0"/>
              </a:rPr>
              <a:t>respectful listening</a:t>
            </a:r>
            <a:r>
              <a:rPr lang="en-US" sz="2400" dirty="0">
                <a:effectLst/>
                <a:latin typeface="Avenir Book" panose="02000503020000020003" pitchFamily="2" charset="0"/>
              </a:rPr>
              <a:t>?</a:t>
            </a:r>
          </a:p>
          <a:p>
            <a:endParaRPr lang="en-US" sz="1000" dirty="0">
              <a:latin typeface="Avenir Book" panose="02000503020000020003" pitchFamily="2" charset="0"/>
            </a:endParaRPr>
          </a:p>
          <a:p>
            <a:r>
              <a:rPr lang="en-US" sz="2400" u="sng" dirty="0">
                <a:effectLst/>
                <a:latin typeface="Avenir Book" panose="02000503020000020003" pitchFamily="2" charset="0"/>
              </a:rPr>
              <a:t>Answer</a:t>
            </a:r>
            <a:r>
              <a:rPr lang="en-US" sz="2400" dirty="0">
                <a:effectLst/>
                <a:latin typeface="Avenir Book" panose="02000503020000020003" pitchFamily="2" charset="0"/>
              </a:rPr>
              <a:t>: </a:t>
            </a:r>
          </a:p>
          <a:p>
            <a:endParaRPr lang="en-US" sz="500" dirty="0">
              <a:latin typeface="Avenir Book" panose="02000503020000020003" pitchFamily="2" charset="0"/>
            </a:endParaRPr>
          </a:p>
          <a:p>
            <a:r>
              <a:rPr lang="en-US" sz="2400" dirty="0">
                <a:latin typeface="Avenir Book" panose="02000503020000020003" pitchFamily="2" charset="0"/>
              </a:rPr>
              <a:t>It’s honest curiosity. Be genuinely interested in others’ ideas because you can learn something, and it is a powerful gesture of respect. </a:t>
            </a:r>
            <a:endParaRPr lang="en-US" sz="2400" dirty="0">
              <a:effectLst/>
              <a:latin typeface="Avenir Book" panose="02000503020000020003" pitchFamily="2" charset="0"/>
            </a:endParaRPr>
          </a:p>
        </p:txBody>
      </p:sp>
      <p:pic>
        <p:nvPicPr>
          <p:cNvPr id="10" name="Picture 9" descr="A person talking to a person&#10;&#10;Description automatically generated">
            <a:extLst>
              <a:ext uri="{FF2B5EF4-FFF2-40B4-BE49-F238E27FC236}">
                <a16:creationId xmlns:a16="http://schemas.microsoft.com/office/drawing/2014/main" id="{E8B786AF-F0B9-44FD-984C-0DF5ABD38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909" y="3184086"/>
            <a:ext cx="6222181" cy="3278829"/>
          </a:xfrm>
          <a:prstGeom prst="rect">
            <a:avLst/>
          </a:prstGeom>
          <a:ln>
            <a:solidFill>
              <a:schemeClr val="tx1"/>
            </a:solidFill>
          </a:ln>
        </p:spPr>
      </p:pic>
    </p:spTree>
    <p:extLst>
      <p:ext uri="{BB962C8B-B14F-4D97-AF65-F5344CB8AC3E}">
        <p14:creationId xmlns:p14="http://schemas.microsoft.com/office/powerpoint/2010/main" val="206303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20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Respectful Listening, Passionate Advocacy, and Intelligent Debate</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878F6D0-652C-4561-AABF-3BD2246C7B08}"/>
              </a:ext>
            </a:extLst>
          </p:cNvPr>
          <p:cNvSpPr txBox="1"/>
          <p:nvPr/>
        </p:nvSpPr>
        <p:spPr>
          <a:xfrm>
            <a:off x="595746" y="474883"/>
            <a:ext cx="8146472" cy="2616101"/>
          </a:xfrm>
          <a:prstGeom prst="rect">
            <a:avLst/>
          </a:prstGeom>
          <a:noFill/>
        </p:spPr>
        <p:txBody>
          <a:bodyPr wrap="square">
            <a:spAutoFit/>
          </a:bodyPr>
          <a:lstStyle/>
          <a:p>
            <a:r>
              <a:rPr lang="en-US" sz="2400" u="sng" dirty="0">
                <a:latin typeface="Avenir Book" panose="02000503020000020003" pitchFamily="2" charset="0"/>
              </a:rPr>
              <a:t>Question</a:t>
            </a:r>
            <a:r>
              <a:rPr lang="en-US" sz="2400" dirty="0">
                <a:latin typeface="Avenir Book" panose="02000503020000020003" pitchFamily="2" charset="0"/>
              </a:rPr>
              <a:t>: </a:t>
            </a:r>
            <a:endParaRPr lang="en-US" sz="2400" dirty="0">
              <a:effectLst/>
              <a:latin typeface="Avenir Book" panose="02000503020000020003" pitchFamily="2" charset="0"/>
            </a:endParaRPr>
          </a:p>
          <a:p>
            <a:endParaRPr lang="en-US" sz="500" dirty="0">
              <a:latin typeface="Avenir Book" panose="02000503020000020003" pitchFamily="2" charset="0"/>
            </a:endParaRPr>
          </a:p>
          <a:p>
            <a:r>
              <a:rPr lang="en-US" sz="2400" dirty="0">
                <a:effectLst/>
                <a:latin typeface="Avenir Book" panose="02000503020000020003" pitchFamily="2" charset="0"/>
              </a:rPr>
              <a:t>What is the main ingredient of </a:t>
            </a:r>
            <a:r>
              <a:rPr lang="en-US" sz="2400" b="1" dirty="0">
                <a:effectLst/>
                <a:latin typeface="Avenir Black" panose="02000503020000020003" pitchFamily="2" charset="0"/>
              </a:rPr>
              <a:t>passionate advocacy</a:t>
            </a:r>
            <a:r>
              <a:rPr lang="en-US" sz="2400" dirty="0">
                <a:effectLst/>
                <a:latin typeface="Avenir Book" panose="02000503020000020003" pitchFamily="2" charset="0"/>
              </a:rPr>
              <a:t>?</a:t>
            </a:r>
          </a:p>
          <a:p>
            <a:endParaRPr lang="en-US" sz="1000" dirty="0">
              <a:latin typeface="Avenir Book" panose="02000503020000020003" pitchFamily="2" charset="0"/>
            </a:endParaRPr>
          </a:p>
          <a:p>
            <a:r>
              <a:rPr lang="en-US" sz="2400" u="sng" dirty="0">
                <a:latin typeface="Avenir Book" panose="02000503020000020003" pitchFamily="2" charset="0"/>
              </a:rPr>
              <a:t>Answer</a:t>
            </a:r>
            <a:r>
              <a:rPr lang="en-US" sz="2400" dirty="0">
                <a:latin typeface="Avenir Book" panose="02000503020000020003" pitchFamily="2" charset="0"/>
              </a:rPr>
              <a:t>: </a:t>
            </a:r>
          </a:p>
          <a:p>
            <a:endParaRPr lang="en-US" sz="500" dirty="0">
              <a:latin typeface="Avenir Book" panose="02000503020000020003" pitchFamily="2" charset="0"/>
            </a:endParaRPr>
          </a:p>
          <a:p>
            <a:r>
              <a:rPr lang="en-US" sz="2400" dirty="0">
                <a:latin typeface="Avenir Book" panose="02000503020000020003" pitchFamily="2" charset="0"/>
              </a:rPr>
              <a:t>It’s enthusiasm. But make sure you are a passionate advocate for constructive ideas, not ones that give oxygen to hatred and dehumanization. </a:t>
            </a:r>
            <a:endParaRPr lang="en-US" sz="2400" dirty="0">
              <a:effectLst/>
              <a:latin typeface="Avenir Book" panose="02000503020000020003" pitchFamily="2" charset="0"/>
            </a:endParaRPr>
          </a:p>
        </p:txBody>
      </p:sp>
      <p:pic>
        <p:nvPicPr>
          <p:cNvPr id="7" name="Picture 6">
            <a:extLst>
              <a:ext uri="{FF2B5EF4-FFF2-40B4-BE49-F238E27FC236}">
                <a16:creationId xmlns:a16="http://schemas.microsoft.com/office/drawing/2014/main" id="{50A6EC81-4136-8ABB-FF83-A964E029BB90}"/>
              </a:ext>
            </a:extLst>
          </p:cNvPr>
          <p:cNvPicPr>
            <a:picLocks noChangeAspect="1"/>
          </p:cNvPicPr>
          <p:nvPr/>
        </p:nvPicPr>
        <p:blipFill>
          <a:blip r:embed="rId3"/>
          <a:stretch>
            <a:fillRect/>
          </a:stretch>
        </p:blipFill>
        <p:spPr>
          <a:xfrm>
            <a:off x="1250371" y="3259804"/>
            <a:ext cx="6643253" cy="3161272"/>
          </a:xfrm>
          <a:prstGeom prst="rect">
            <a:avLst/>
          </a:prstGeom>
          <a:ln>
            <a:solidFill>
              <a:schemeClr val="tx1"/>
            </a:solidFill>
          </a:ln>
        </p:spPr>
      </p:pic>
    </p:spTree>
    <p:extLst>
      <p:ext uri="{BB962C8B-B14F-4D97-AF65-F5344CB8AC3E}">
        <p14:creationId xmlns:p14="http://schemas.microsoft.com/office/powerpoint/2010/main" val="369349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20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Respectful Listening, Passionate Advocacy, and Intelligent Debate</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878F6D0-652C-4561-AABF-3BD2246C7B08}"/>
              </a:ext>
            </a:extLst>
          </p:cNvPr>
          <p:cNvSpPr txBox="1"/>
          <p:nvPr/>
        </p:nvSpPr>
        <p:spPr>
          <a:xfrm>
            <a:off x="595746" y="474883"/>
            <a:ext cx="8160327" cy="2616101"/>
          </a:xfrm>
          <a:prstGeom prst="rect">
            <a:avLst/>
          </a:prstGeom>
          <a:noFill/>
        </p:spPr>
        <p:txBody>
          <a:bodyPr wrap="square">
            <a:spAutoFit/>
          </a:bodyPr>
          <a:lstStyle/>
          <a:p>
            <a:r>
              <a:rPr lang="en-US" sz="2400" u="sng" dirty="0">
                <a:latin typeface="Avenir Book" panose="02000503020000020003" pitchFamily="2" charset="0"/>
              </a:rPr>
              <a:t>Question</a:t>
            </a:r>
            <a:r>
              <a:rPr lang="en-US" sz="2400" dirty="0">
                <a:latin typeface="Avenir Book" panose="02000503020000020003" pitchFamily="2" charset="0"/>
              </a:rPr>
              <a:t>: </a:t>
            </a:r>
            <a:endParaRPr lang="en-US" sz="2400" dirty="0">
              <a:effectLst/>
              <a:latin typeface="Avenir Book" panose="02000503020000020003" pitchFamily="2" charset="0"/>
            </a:endParaRPr>
          </a:p>
          <a:p>
            <a:endParaRPr lang="en-US" sz="500" dirty="0">
              <a:latin typeface="Avenir Book" panose="02000503020000020003" pitchFamily="2" charset="0"/>
            </a:endParaRPr>
          </a:p>
          <a:p>
            <a:r>
              <a:rPr lang="en-US" sz="2400" dirty="0">
                <a:effectLst/>
                <a:latin typeface="Avenir Book" panose="02000503020000020003" pitchFamily="2" charset="0"/>
              </a:rPr>
              <a:t>What is the main ingredient for </a:t>
            </a:r>
            <a:r>
              <a:rPr lang="en-US" sz="2400" b="1" dirty="0">
                <a:effectLst/>
                <a:latin typeface="Avenir Black" panose="02000503020000020003" pitchFamily="2" charset="0"/>
              </a:rPr>
              <a:t>intelligent debate</a:t>
            </a:r>
            <a:r>
              <a:rPr lang="en-US" sz="2400" dirty="0">
                <a:effectLst/>
                <a:latin typeface="Avenir Book" panose="02000503020000020003" pitchFamily="2" charset="0"/>
              </a:rPr>
              <a:t>?</a:t>
            </a:r>
          </a:p>
          <a:p>
            <a:endParaRPr lang="en-US" sz="1000" dirty="0">
              <a:latin typeface="Avenir Book" panose="02000503020000020003" pitchFamily="2" charset="0"/>
            </a:endParaRPr>
          </a:p>
          <a:p>
            <a:r>
              <a:rPr lang="en-US" sz="2400" u="sng" dirty="0">
                <a:latin typeface="Avenir Book" panose="02000503020000020003" pitchFamily="2" charset="0"/>
              </a:rPr>
              <a:t>Answer</a:t>
            </a:r>
            <a:r>
              <a:rPr lang="en-US" sz="2400" dirty="0">
                <a:latin typeface="Avenir Book" panose="02000503020000020003" pitchFamily="2" charset="0"/>
              </a:rPr>
              <a:t>: </a:t>
            </a:r>
            <a:endParaRPr lang="en-US" sz="2400" dirty="0">
              <a:effectLst/>
              <a:latin typeface="Avenir Book" panose="02000503020000020003" pitchFamily="2" charset="0"/>
            </a:endParaRPr>
          </a:p>
          <a:p>
            <a:endParaRPr lang="en-US" sz="500" dirty="0">
              <a:latin typeface="Avenir Book" panose="02000503020000020003" pitchFamily="2" charset="0"/>
            </a:endParaRPr>
          </a:p>
          <a:p>
            <a:r>
              <a:rPr lang="en-US" sz="2400" dirty="0">
                <a:latin typeface="Avenir Book" panose="02000503020000020003" pitchFamily="2" charset="0"/>
              </a:rPr>
              <a:t>It’s nuanced understanding. Don’t make things up or repeat soundbites. Be thoughtful and well-informed.</a:t>
            </a:r>
          </a:p>
          <a:p>
            <a:endParaRPr lang="en-US" sz="2400" dirty="0">
              <a:effectLst/>
              <a:latin typeface="Avenir Book" panose="02000503020000020003" pitchFamily="2" charset="0"/>
            </a:endParaRPr>
          </a:p>
        </p:txBody>
      </p:sp>
      <p:pic>
        <p:nvPicPr>
          <p:cNvPr id="4" name="Picture 3">
            <a:extLst>
              <a:ext uri="{FF2B5EF4-FFF2-40B4-BE49-F238E27FC236}">
                <a16:creationId xmlns:a16="http://schemas.microsoft.com/office/drawing/2014/main" id="{F97C3276-6866-21B7-C757-D97268F69FFD}"/>
              </a:ext>
            </a:extLst>
          </p:cNvPr>
          <p:cNvPicPr>
            <a:picLocks noChangeAspect="1"/>
          </p:cNvPicPr>
          <p:nvPr/>
        </p:nvPicPr>
        <p:blipFill>
          <a:blip r:embed="rId3"/>
          <a:stretch>
            <a:fillRect/>
          </a:stretch>
        </p:blipFill>
        <p:spPr>
          <a:xfrm>
            <a:off x="1350460" y="3090984"/>
            <a:ext cx="6091325" cy="3226234"/>
          </a:xfrm>
          <a:prstGeom prst="rect">
            <a:avLst/>
          </a:prstGeom>
          <a:ln>
            <a:solidFill>
              <a:schemeClr val="tx1"/>
            </a:solidFill>
          </a:ln>
        </p:spPr>
      </p:pic>
    </p:spTree>
    <p:extLst>
      <p:ext uri="{BB962C8B-B14F-4D97-AF65-F5344CB8AC3E}">
        <p14:creationId xmlns:p14="http://schemas.microsoft.com/office/powerpoint/2010/main" val="49067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20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Your Note in the Song</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hape 423">
            <a:extLst>
              <a:ext uri="{FF2B5EF4-FFF2-40B4-BE49-F238E27FC236}">
                <a16:creationId xmlns:a16="http://schemas.microsoft.com/office/drawing/2014/main" id="{BA571E77-1D74-FEBB-0269-18FF83D69D06}"/>
              </a:ext>
            </a:extLst>
          </p:cNvPr>
          <p:cNvSpPr/>
          <p:nvPr/>
        </p:nvSpPr>
        <p:spPr>
          <a:xfrm>
            <a:off x="106693" y="634420"/>
            <a:ext cx="8930609" cy="526297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lang="en-US" sz="2400" dirty="0">
                <a:latin typeface="Avenir Book" panose="02000503020000020003" pitchFamily="2" charset="0"/>
              </a:rPr>
              <a:t>Above all, please don’t let fear or insecurity silence you. Remember that your unique point of view contains the seeds that could sprout the next great economic idea. Without your voice, our song is incomplete because it’s missing the key part that only you can contribute.</a:t>
            </a:r>
          </a:p>
          <a:p>
            <a:endParaRPr lang="en-US" sz="2400" dirty="0">
              <a:latin typeface="Avenir Book" panose="02000503020000020003" pitchFamily="2" charset="0"/>
            </a:endParaRPr>
          </a:p>
          <a:p>
            <a:pPr marL="342900" indent="-342900">
              <a:buFont typeface="Arial" panose="020B0604020202020204" pitchFamily="34" charset="0"/>
              <a:buChar char="•"/>
            </a:pPr>
            <a:r>
              <a:rPr lang="en-US" sz="2400" i="1" dirty="0">
                <a:latin typeface="Avenir Book" panose="02000503020000020003" pitchFamily="2" charset="0"/>
              </a:rPr>
              <a:t>Practice</a:t>
            </a:r>
            <a:r>
              <a:rPr lang="en-US" sz="2400" dirty="0">
                <a:latin typeface="Avenir Book" panose="02000503020000020003" pitchFamily="2" charset="0"/>
              </a:rPr>
              <a:t> hitting the right note at the dinner table. </a:t>
            </a:r>
          </a:p>
          <a:p>
            <a:pPr marL="342900" indent="-342900">
              <a:buFont typeface="Arial" panose="020B0604020202020204" pitchFamily="34" charset="0"/>
              <a:buChar char="•"/>
            </a:pPr>
            <a:endParaRPr lang="en-US" sz="2400" dirty="0">
              <a:latin typeface="Avenir Book" panose="02000503020000020003" pitchFamily="2" charset="0"/>
            </a:endParaRPr>
          </a:p>
          <a:p>
            <a:pPr marL="342900" indent="-342900">
              <a:buFont typeface="Arial" panose="020B0604020202020204" pitchFamily="34" charset="0"/>
              <a:buChar char="•"/>
            </a:pPr>
            <a:r>
              <a:rPr lang="en-US" sz="2400" i="1" dirty="0">
                <a:latin typeface="Avenir Book" panose="02000503020000020003" pitchFamily="2" charset="0"/>
              </a:rPr>
              <a:t>Polish</a:t>
            </a:r>
            <a:r>
              <a:rPr lang="en-US" sz="2400" dirty="0">
                <a:latin typeface="Avenir Book" panose="02000503020000020003" pitchFamily="2" charset="0"/>
              </a:rPr>
              <a:t> your persuasive skills in conversations with coworkers, classmates, neighbors, and strangers. </a:t>
            </a:r>
          </a:p>
          <a:p>
            <a:pPr marL="342900" indent="-342900">
              <a:buFont typeface="Arial" panose="020B0604020202020204" pitchFamily="34" charset="0"/>
              <a:buChar char="•"/>
            </a:pPr>
            <a:endParaRPr lang="en-US" sz="2400" dirty="0">
              <a:latin typeface="Avenir Book" panose="02000503020000020003" pitchFamily="2" charset="0"/>
            </a:endParaRPr>
          </a:p>
          <a:p>
            <a:pPr marL="342900" indent="-342900">
              <a:buFont typeface="Arial" panose="020B0604020202020204" pitchFamily="34" charset="0"/>
              <a:buChar char="•"/>
            </a:pPr>
            <a:r>
              <a:rPr lang="en-US" sz="2400" i="1" dirty="0">
                <a:latin typeface="Avenir Book" panose="02000503020000020003" pitchFamily="2" charset="0"/>
              </a:rPr>
              <a:t>Hone</a:t>
            </a:r>
            <a:r>
              <a:rPr lang="en-US" sz="2400" dirty="0">
                <a:latin typeface="Avenir Book" panose="02000503020000020003" pitchFamily="2" charset="0"/>
              </a:rPr>
              <a:t> your arguments so you can discuss ideas with strength and clarity.</a:t>
            </a:r>
          </a:p>
          <a:p>
            <a:endParaRPr lang="en-US" sz="2400" dirty="0">
              <a:latin typeface="Avenir Book" panose="02000503020000020003" pitchFamily="2" charset="0"/>
            </a:endParaRPr>
          </a:p>
        </p:txBody>
      </p:sp>
    </p:spTree>
    <p:extLst>
      <p:ext uri="{BB962C8B-B14F-4D97-AF65-F5344CB8AC3E}">
        <p14:creationId xmlns:p14="http://schemas.microsoft.com/office/powerpoint/2010/main" val="109426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20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07D707-D254-4B7C-8F31-5081416377D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400" dirty="0">
              <a:solidFill>
                <a:srgbClr val="000000"/>
              </a:solidFill>
              <a:latin typeface="Ayuthaya" pitchFamily="2" charset="-34"/>
              <a:ea typeface="Ayuthaya" pitchFamily="2" charset="-34"/>
              <a:cs typeface="Ayuthaya" pitchFamily="2" charset="-34"/>
            </a:endParaRPr>
          </a:p>
          <a:p>
            <a:pPr algn="ctr" defTabSz="457200" fontAlgn="auto">
              <a:spcBef>
                <a:spcPts val="0"/>
              </a:spcBef>
              <a:spcAft>
                <a:spcPts val="0"/>
              </a:spcAft>
              <a:defRPr/>
            </a:pPr>
            <a:r>
              <a:rPr lang="en-US" sz="1400" dirty="0">
                <a:solidFill>
                  <a:srgbClr val="000000"/>
                </a:solidFill>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Your Note in the Song</a:t>
            </a:r>
            <a:endParaRPr lang="en-US" sz="1400" i="1" dirty="0">
              <a:effectLst/>
              <a:latin typeface="Ayuthaya" pitchFamily="2" charset="-34"/>
              <a:ea typeface="Ayuthaya" pitchFamily="2" charset="-34"/>
              <a:cs typeface="Ayuthaya" pitchFamily="2" charset="-34"/>
            </a:endParaRPr>
          </a:p>
        </p:txBody>
      </p:sp>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hape 423">
            <a:extLst>
              <a:ext uri="{FF2B5EF4-FFF2-40B4-BE49-F238E27FC236}">
                <a16:creationId xmlns:a16="http://schemas.microsoft.com/office/drawing/2014/main" id="{BA571E77-1D74-FEBB-0269-18FF83D69D06}"/>
              </a:ext>
            </a:extLst>
          </p:cNvPr>
          <p:cNvSpPr/>
          <p:nvPr/>
        </p:nvSpPr>
        <p:spPr>
          <a:xfrm>
            <a:off x="106692" y="477881"/>
            <a:ext cx="8930609" cy="193899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r>
              <a:rPr lang="en-US" sz="2400" dirty="0">
                <a:latin typeface="Avenir Book" panose="02000503020000020003" pitchFamily="2" charset="0"/>
              </a:rPr>
              <a:t>Whether you are a student, plumber, comedian, baker, veterinarian, personal trainer, economist, or anything else, you have unique ideas and insights. Don’t count yourself out. This is your time to use the light of knowledge and open-mindedness to change the conversation.</a:t>
            </a:r>
          </a:p>
        </p:txBody>
      </p:sp>
      <p:pic>
        <p:nvPicPr>
          <p:cNvPr id="2" name="Picture 1">
            <a:extLst>
              <a:ext uri="{FF2B5EF4-FFF2-40B4-BE49-F238E27FC236}">
                <a16:creationId xmlns:a16="http://schemas.microsoft.com/office/drawing/2014/main" id="{DCD2C08A-7901-1B29-2190-2BCD37B3BBB2}"/>
              </a:ext>
            </a:extLst>
          </p:cNvPr>
          <p:cNvPicPr>
            <a:picLocks noChangeAspect="1"/>
          </p:cNvPicPr>
          <p:nvPr/>
        </p:nvPicPr>
        <p:blipFill>
          <a:blip r:embed="rId3"/>
          <a:stretch>
            <a:fillRect/>
          </a:stretch>
        </p:blipFill>
        <p:spPr>
          <a:xfrm>
            <a:off x="305969" y="2512973"/>
            <a:ext cx="8200648" cy="3620541"/>
          </a:xfrm>
          <a:prstGeom prst="rect">
            <a:avLst/>
          </a:prstGeom>
          <a:ln>
            <a:solidFill>
              <a:schemeClr val="tx1"/>
            </a:solidFill>
          </a:ln>
        </p:spPr>
      </p:pic>
    </p:spTree>
    <p:extLst>
      <p:ext uri="{BB962C8B-B14F-4D97-AF65-F5344CB8AC3E}">
        <p14:creationId xmlns:p14="http://schemas.microsoft.com/office/powerpoint/2010/main" val="3596476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21</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lang="en-US" sz="3200" dirty="0">
                <a:solidFill>
                  <a:srgbClr val="FFFFFF"/>
                </a:solidFill>
                <a:latin typeface="Avenir Book" panose="02000503020000020003" pitchFamily="2" charset="0"/>
                <a:ea typeface="Avenir Book" charset="0"/>
                <a:cs typeface="Avenir Book" charset="0"/>
              </a:rPr>
              <a:t>Thank you for a great journey. </a:t>
            </a:r>
            <a:endPar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FFFFFF"/>
                </a:solidFill>
                <a:latin typeface="Avenir Book" panose="02000503020000020003" pitchFamily="2" charset="0"/>
                <a:ea typeface="Avenir Book" charset="0"/>
                <a:cs typeface="Avenir Book" charset="0"/>
                <a:sym typeface="Arial" pitchFamily="-106" charset="0"/>
              </a:rPr>
              <a:t>Textbook</a:t>
            </a:r>
            <a:r>
              <a:rPr lang="de-DE" sz="800" kern="0" dirty="0">
                <a:solidFill>
                  <a:srgbClr val="FFFFFF"/>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7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47754</TotalTime>
  <Words>1355</Words>
  <Application>Microsoft Macintosh PowerPoint</Application>
  <PresentationFormat>On-screen Show (4:3)</PresentationFormat>
  <Paragraphs>187</Paragraphs>
  <Slides>25</Slides>
  <Notes>25</Notes>
  <HiddenSlides>0</HiddenSlides>
  <MMClips>3</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25</vt:i4>
      </vt:variant>
    </vt:vector>
  </HeadingPairs>
  <TitlesOfParts>
    <vt:vector size="40" baseType="lpstr">
      <vt:lpstr>ＭＳ Ｐゴシック</vt:lpstr>
      <vt:lpstr>American Typewriter</vt:lpstr>
      <vt:lpstr>Arial</vt:lpstr>
      <vt:lpstr>Avenir Black</vt:lpstr>
      <vt:lpstr>Avenir Book</vt:lpstr>
      <vt:lpstr>Ayuthaya</vt:lpstr>
      <vt:lpstr>Calibri Light</vt:lpstr>
      <vt:lpstr>Helvetica Neue</vt:lpstr>
      <vt:lpstr>Helvetica Neue Regular</vt:lpstr>
      <vt:lpstr>Office Theme</vt:lpstr>
      <vt:lpstr>1_Office Theme</vt:lpstr>
      <vt:lpstr>19_Blank Presentation</vt:lpstr>
      <vt:lpstr>12_Blank Presentation</vt:lpstr>
      <vt:lpstr>27_Blank Presentation</vt:lpstr>
      <vt:lpstr>29_Blank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1093</cp:revision>
  <cp:lastPrinted>2014-05-06T23:12:35Z</cp:lastPrinted>
  <dcterms:created xsi:type="dcterms:W3CDTF">2011-12-26T19:41:55Z</dcterms:created>
  <dcterms:modified xsi:type="dcterms:W3CDTF">2024-07-02T22:13:43Z</dcterms:modified>
  <cp:category/>
</cp:coreProperties>
</file>