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7.xml" ContentType="application/vnd.openxmlformats-officedocument.theme+xml"/>
  <Override PartName="/ppt/slideLayouts/slideLayout20.xml" ContentType="application/vnd.openxmlformats-officedocument.presentationml.slideLayout+xml"/>
  <Override PartName="/ppt/theme/theme8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9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10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11.xml" ContentType="application/vnd.openxmlformats-officedocument.theme+xml"/>
  <Override PartName="/ppt/slideLayouts/slideLayout56.xml" ContentType="application/vnd.openxmlformats-officedocument.presentationml.slideLayout+xml"/>
  <Override PartName="/ppt/theme/theme12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13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14.xml" ContentType="application/vnd.openxmlformats-officedocument.theme+xml"/>
  <Override PartName="/ppt/slideLayouts/slideLayout79.xml" ContentType="application/vnd.openxmlformats-officedocument.presentationml.slideLayout+xml"/>
  <Override PartName="/ppt/theme/theme15.xml" ContentType="application/vnd.openxmlformats-officedocument.theme+xml"/>
  <Override PartName="/ppt/slideLayouts/slideLayout80.xml" ContentType="application/vnd.openxmlformats-officedocument.presentationml.slideLayout+xml"/>
  <Override PartName="/ppt/theme/theme16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9157" r:id="rId1"/>
    <p:sldMasterId id="2147489159" r:id="rId2"/>
    <p:sldMasterId id="2147489161" r:id="rId3"/>
    <p:sldMasterId id="2147489163" r:id="rId4"/>
    <p:sldMasterId id="2147489175" r:id="rId5"/>
    <p:sldMasterId id="2147489177" r:id="rId6"/>
    <p:sldMasterId id="2147489196" r:id="rId7"/>
    <p:sldMasterId id="2147489199" r:id="rId8"/>
    <p:sldMasterId id="2147489227" r:id="rId9"/>
    <p:sldMasterId id="2147489240" r:id="rId10"/>
    <p:sldMasterId id="2147489354" r:id="rId11"/>
    <p:sldMasterId id="2147489409" r:id="rId12"/>
    <p:sldMasterId id="2147489412" r:id="rId13"/>
    <p:sldMasterId id="2147489424" r:id="rId14"/>
    <p:sldMasterId id="2147489436" r:id="rId15"/>
    <p:sldMasterId id="2147489438" r:id="rId16"/>
    <p:sldMasterId id="2147489440" r:id="rId17"/>
  </p:sldMasterIdLst>
  <p:notesMasterIdLst>
    <p:notesMasterId r:id="rId65"/>
  </p:notesMasterIdLst>
  <p:sldIdLst>
    <p:sldId id="2568" r:id="rId18"/>
    <p:sldId id="4221" r:id="rId19"/>
    <p:sldId id="4222" r:id="rId20"/>
    <p:sldId id="4223" r:id="rId21"/>
    <p:sldId id="4224" r:id="rId22"/>
    <p:sldId id="4225" r:id="rId23"/>
    <p:sldId id="4226" r:id="rId24"/>
    <p:sldId id="1418" r:id="rId25"/>
    <p:sldId id="3639" r:id="rId26"/>
    <p:sldId id="3638" r:id="rId27"/>
    <p:sldId id="1355" r:id="rId28"/>
    <p:sldId id="3641" r:id="rId29"/>
    <p:sldId id="1357" r:id="rId30"/>
    <p:sldId id="1361" r:id="rId31"/>
    <p:sldId id="1409" r:id="rId32"/>
    <p:sldId id="1359" r:id="rId33"/>
    <p:sldId id="3665" r:id="rId34"/>
    <p:sldId id="4199" r:id="rId35"/>
    <p:sldId id="4218" r:id="rId36"/>
    <p:sldId id="3642" r:id="rId37"/>
    <p:sldId id="1360" r:id="rId38"/>
    <p:sldId id="1358" r:id="rId39"/>
    <p:sldId id="1368" r:id="rId40"/>
    <p:sldId id="1371" r:id="rId41"/>
    <p:sldId id="1429" r:id="rId42"/>
    <p:sldId id="1372" r:id="rId43"/>
    <p:sldId id="3643" r:id="rId44"/>
    <p:sldId id="3644" r:id="rId45"/>
    <p:sldId id="1375" r:id="rId46"/>
    <p:sldId id="3645" r:id="rId47"/>
    <p:sldId id="1514" r:id="rId48"/>
    <p:sldId id="1435" r:id="rId49"/>
    <p:sldId id="3646" r:id="rId50"/>
    <p:sldId id="4219" r:id="rId51"/>
    <p:sldId id="4197" r:id="rId52"/>
    <p:sldId id="4220" r:id="rId53"/>
    <p:sldId id="1436" r:id="rId54"/>
    <p:sldId id="3648" r:id="rId55"/>
    <p:sldId id="1438" r:id="rId56"/>
    <p:sldId id="3649" r:id="rId57"/>
    <p:sldId id="1439" r:id="rId58"/>
    <p:sldId id="1442" r:id="rId59"/>
    <p:sldId id="3650" r:id="rId60"/>
    <p:sldId id="3651" r:id="rId61"/>
    <p:sldId id="1445" r:id="rId62"/>
    <p:sldId id="3653" r:id="rId63"/>
    <p:sldId id="4215" r:id="rId64"/>
  </p:sldIdLst>
  <p:sldSz cx="9144000" cy="6858000" type="screen4x3"/>
  <p:notesSz cx="6997700" cy="92837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1pPr>
    <a:lvl2pPr marL="457200" algn="ctr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2pPr>
    <a:lvl3pPr marL="914400" algn="ctr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3pPr>
    <a:lvl4pPr marL="1371600" algn="ctr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4pPr>
    <a:lvl5pPr marL="1828800" algn="ctr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9pPr>
  </p:defaultTextStyle>
  <p:modifyVerifier cryptProviderType="rsaAES" cryptAlgorithmClass="hash" cryptAlgorithmType="typeAny" cryptAlgorithmSid="14" spinCount="100000" saltData="GheY85EVRH0GAK8BFt5aHA==" hashData="+TcXogWcZ+poqbc+JaUhXpJW+/Cv1QVFbDTKHDgchO1avlFcXKN2OQBTdybZq5rvu7ky8Y1kylx3LpYm2K1oSg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clrMru>
    <a:srgbClr val="000000"/>
    <a:srgbClr val="343C80"/>
    <a:srgbClr val="FF9F5A"/>
    <a:srgbClr val="FFFFFF"/>
    <a:srgbClr val="C1C1C1"/>
    <a:srgbClr val="FF9300"/>
    <a:srgbClr val="FF7E79"/>
    <a:srgbClr val="D5FC79"/>
    <a:srgbClr val="D883FF"/>
    <a:srgbClr val="502D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1693" autoAdjust="0"/>
    <p:restoredTop sz="80476" autoAdjust="0"/>
  </p:normalViewPr>
  <p:slideViewPr>
    <p:cSldViewPr snapToGrid="0">
      <p:cViewPr varScale="1">
        <p:scale>
          <a:sx n="102" d="100"/>
          <a:sy n="102" d="100"/>
        </p:scale>
        <p:origin x="2072" y="168"/>
      </p:cViewPr>
      <p:guideLst>
        <p:guide orient="horz" pos="2160"/>
        <p:guide pos="2880"/>
      </p:guideLst>
    </p:cSldViewPr>
  </p:slideViewPr>
  <p:notesTextViewPr>
    <p:cViewPr>
      <p:scale>
        <a:sx n="120" d="100"/>
        <a:sy n="120" d="100"/>
      </p:scale>
      <p:origin x="0" y="0"/>
    </p:cViewPr>
  </p:notesTextViewPr>
  <p:sorterViewPr>
    <p:cViewPr>
      <p:scale>
        <a:sx n="1" d="1"/>
        <a:sy n="1" d="1"/>
      </p:scale>
      <p:origin x="0" y="52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slide" Target="slides/slide46.xml"/><Relationship Id="rId68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2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4.xml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slide" Target="slides/slide39.xml"/><Relationship Id="rId64" Type="http://schemas.openxmlformats.org/officeDocument/2006/relationships/slide" Target="slides/slide47.xml"/><Relationship Id="rId69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viewProps" Target="viewProps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l" defTabSz="930275" eaLnBrk="1" hangingPunct="1">
              <a:defRPr sz="1200" b="0" i="0">
                <a:latin typeface="Avenir Book" panose="02000503020000020003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 b="0" i="0">
                <a:latin typeface="Avenir Book" panose="02000503020000020003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2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55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410075"/>
            <a:ext cx="559752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55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l" defTabSz="930275" eaLnBrk="1" hangingPunct="1">
              <a:defRPr sz="1200" b="0" i="0">
                <a:latin typeface="Avenir Book" panose="02000503020000020003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55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 b="0" i="0">
                <a:latin typeface="Avenir Book" panose="02000503020000020003" pitchFamily="2" charset="0"/>
                <a:ea typeface="Avenir Book" panose="02000503020000020003" pitchFamily="2" charset="0"/>
                <a:cs typeface="Avenir Book" panose="02000503020000020003" pitchFamily="2" charset="0"/>
              </a:defRPr>
            </a:lvl1pPr>
          </a:lstStyle>
          <a:p>
            <a:fld id="{C8862A1D-3470-8D42-BBAC-C7CBBD1082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1772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b="0" i="0" kern="1200">
        <a:solidFill>
          <a:schemeClr val="tx1"/>
        </a:solidFill>
        <a:latin typeface="Avenir Book" panose="02000503020000020003" pitchFamily="2" charset="0"/>
        <a:ea typeface="Avenir Book" panose="02000503020000020003" pitchFamily="2" charset="0"/>
        <a:cs typeface="Avenir Book" panose="02000503020000020003" pitchFamily="2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b="0" i="0" kern="1200">
        <a:solidFill>
          <a:schemeClr val="tx1"/>
        </a:solidFill>
        <a:latin typeface="Avenir Book" panose="02000503020000020003" pitchFamily="2" charset="0"/>
        <a:ea typeface="Avenir Book" panose="02000503020000020003" pitchFamily="2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b="0" i="0" kern="1200">
        <a:solidFill>
          <a:schemeClr val="tx1"/>
        </a:solidFill>
        <a:latin typeface="Avenir Book" panose="02000503020000020003" pitchFamily="2" charset="0"/>
        <a:ea typeface="Avenir Book" panose="02000503020000020003" pitchFamily="2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b="0" i="0" kern="1200">
        <a:solidFill>
          <a:schemeClr val="tx1"/>
        </a:solidFill>
        <a:latin typeface="Avenir Book" panose="02000503020000020003" pitchFamily="2" charset="0"/>
        <a:ea typeface="Avenir Book" panose="02000503020000020003" pitchFamily="2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b="0" i="0" kern="1200">
        <a:solidFill>
          <a:schemeClr val="tx1"/>
        </a:solidFill>
        <a:latin typeface="Avenir Book" panose="02000503020000020003" pitchFamily="2" charset="0"/>
        <a:ea typeface="Avenir Book" panose="02000503020000020003" pitchFamily="2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F193BC-B700-794D-958A-F5CEC819043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-106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430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7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302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21D754-E8A4-F143-8230-9DC62A688C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Helvetica Neue"/>
                <a:cs typeface="Helvetica Neue"/>
                <a:sym typeface="Arial" charset="0"/>
              </a:rPr>
              <a:pPr marL="0" marR="0" lvl="0" indent="0" algn="r" defTabSz="9302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Helvetica Neue"/>
              <a:cs typeface="Helvetica Neue"/>
              <a:sym typeface="Arial" charset="0"/>
            </a:endParaRPr>
          </a:p>
        </p:txBody>
      </p:sp>
      <p:sp>
        <p:nvSpPr>
          <p:cNvPr id="131074" name="Rectangle 7"/>
          <p:cNvSpPr txBox="1">
            <a:spLocks noGrp="1" noChangeArrowheads="1"/>
          </p:cNvSpPr>
          <p:nvPr/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25" tIns="46513" rIns="93025" bIns="46513" anchor="b"/>
          <a:lstStyle>
            <a:lvl1pPr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302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7BBC940-3033-E440-983B-63FA76CC7CC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Helvetica Neue"/>
                <a:cs typeface="Helvetica Neue"/>
                <a:sym typeface="Arial" charset="0"/>
              </a:rPr>
              <a:pPr marL="0" marR="0" lvl="0" indent="0" algn="r" defTabSz="9302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Helvetica Neue"/>
              <a:cs typeface="Helvetica Neue"/>
              <a:sym typeface="Arial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609600" indent="-609600"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222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302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4BF9742-94A4-2642-9169-7C2BA70F5AB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ＭＳ Ｐゴシック" charset="0"/>
                <a:sym typeface="Arial" charset="0"/>
              </a:rPr>
              <a:pPr marL="0" marR="0" lvl="0" indent="0" algn="r" defTabSz="9302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ＭＳ Ｐゴシック" charset="0"/>
              <a:sym typeface="Arial" charset="0"/>
            </a:endParaRPr>
          </a:p>
        </p:txBody>
      </p:sp>
      <p:sp>
        <p:nvSpPr>
          <p:cNvPr id="120835" name="Rectangle 7"/>
          <p:cNvSpPr txBox="1">
            <a:spLocks noGrp="1" noChangeArrowheads="1"/>
          </p:cNvSpPr>
          <p:nvPr/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25" tIns="46513" rIns="93025" bIns="46513" anchor="b"/>
          <a:lstStyle>
            <a:lvl1pPr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302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9A8225-7ACF-6D45-B0E9-12189B9ABB8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ＭＳ Ｐゴシック" charset="0"/>
                <a:sym typeface="Arial" charset="0"/>
              </a:rPr>
              <a:pPr marL="0" marR="0" lvl="0" indent="0" algn="r" defTabSz="9302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ＭＳ Ｐゴシック" charset="0"/>
              <a:sym typeface="Arial" charset="0"/>
            </a:endParaRPr>
          </a:p>
        </p:txBody>
      </p:sp>
      <p:sp>
        <p:nvSpPr>
          <p:cNvPr id="1208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4786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302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4BF9742-94A4-2642-9169-7C2BA70F5AB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ＭＳ Ｐゴシック" charset="0"/>
                <a:sym typeface="Arial" charset="0"/>
              </a:rPr>
              <a:pPr marL="0" marR="0" lvl="0" indent="0" algn="r" defTabSz="9302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ＭＳ Ｐゴシック" charset="0"/>
              <a:sym typeface="Arial" charset="0"/>
            </a:endParaRPr>
          </a:p>
        </p:txBody>
      </p:sp>
      <p:sp>
        <p:nvSpPr>
          <p:cNvPr id="120835" name="Rectangle 7"/>
          <p:cNvSpPr txBox="1">
            <a:spLocks noGrp="1" noChangeArrowheads="1"/>
          </p:cNvSpPr>
          <p:nvPr/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25" tIns="46513" rIns="93025" bIns="46513" anchor="b"/>
          <a:lstStyle>
            <a:lvl1pPr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302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9A8225-7ACF-6D45-B0E9-12189B9ABB8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ＭＳ Ｐゴシック" charset="0"/>
                <a:sym typeface="Arial" charset="0"/>
              </a:rPr>
              <a:pPr marL="0" marR="0" lvl="0" indent="0" algn="r" defTabSz="9302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ＭＳ Ｐゴシック" charset="0"/>
              <a:sym typeface="Arial" charset="0"/>
            </a:endParaRPr>
          </a:p>
        </p:txBody>
      </p:sp>
      <p:sp>
        <p:nvSpPr>
          <p:cNvPr id="1208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9088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302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4BF9742-94A4-2642-9169-7C2BA70F5AB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ＭＳ Ｐゴシック" charset="0"/>
                <a:sym typeface="Arial" charset="0"/>
              </a:rPr>
              <a:pPr marL="0" marR="0" lvl="0" indent="0" algn="r" defTabSz="9302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ＭＳ Ｐゴシック" charset="0"/>
              <a:sym typeface="Arial" charset="0"/>
            </a:endParaRPr>
          </a:p>
        </p:txBody>
      </p:sp>
      <p:sp>
        <p:nvSpPr>
          <p:cNvPr id="120835" name="Rectangle 7"/>
          <p:cNvSpPr txBox="1">
            <a:spLocks noGrp="1" noChangeArrowheads="1"/>
          </p:cNvSpPr>
          <p:nvPr/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25" tIns="46513" rIns="93025" bIns="46513" anchor="b"/>
          <a:lstStyle>
            <a:lvl1pPr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302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9A8225-7ACF-6D45-B0E9-12189B9ABB8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ＭＳ Ｐゴシック" charset="0"/>
                <a:sym typeface="Arial" charset="0"/>
              </a:rPr>
              <a:pPr marL="0" marR="0" lvl="0" indent="0" algn="r" defTabSz="9302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ＭＳ Ｐゴシック" charset="0"/>
              <a:sym typeface="Arial" charset="0"/>
            </a:endParaRPr>
          </a:p>
        </p:txBody>
      </p:sp>
      <p:sp>
        <p:nvSpPr>
          <p:cNvPr id="1208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438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33C02E5-794F-D24B-879A-7B171EEC558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ＭＳ Ｐゴシック" pitchFamily="-106" charset="-128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ＭＳ Ｐゴシック" pitchFamily="-106" charset="-128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5721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862A1D-3470-8D42-BBAC-C7CBBD1082D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7663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AEEBD5-A5AF-A748-BFF3-8F0C1901B68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33994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02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862A1D-3470-8D42-BBAC-C7CBBD1082D2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302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02168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02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862A1D-3470-8D42-BBAC-C7CBBD1082D2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302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02669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AEEBD5-A5AF-A748-BFF3-8F0C1901B68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53155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302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E84C1DC-7B70-7748-AAD3-7676646B1543}" type="slidenum">
              <a:rPr kumimoji="0" lang="en-US" sz="120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pPr marL="0" marR="0" lvl="0" indent="0" algn="r" defTabSz="9302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0902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302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473277D-B073-F341-B536-E1CB56B28EA4}" type="slidenum">
              <a:rPr kumimoji="0" lang="en-US" sz="120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pPr marL="0" marR="0" lvl="0" indent="0" algn="r" defTabSz="9302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8242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302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492195-FBDC-9C48-8D81-B2082874A8E8}" type="slidenum">
              <a:rPr kumimoji="0" lang="en-US" sz="120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pPr marL="0" marR="0" lvl="0" indent="0" algn="r" defTabSz="9302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574953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302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492195-FBDC-9C48-8D81-B2082874A8E8}" type="slidenum">
              <a:rPr kumimoji="0" lang="en-US" sz="120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pPr marL="0" marR="0" lvl="0" indent="0" algn="r" defTabSz="9302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580214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302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142520-C186-CE48-86A3-B7AF94F32EC6}" type="slidenum">
              <a:rPr kumimoji="0" lang="en-US" sz="120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302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4379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302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5817D9B-3676-0E47-915C-9F8DE2DF6D41}" type="slidenum">
              <a:rPr kumimoji="0" lang="en-US" sz="120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pPr marL="0" marR="0" lvl="0" indent="0" algn="r" defTabSz="9302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2255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6338" y="695325"/>
            <a:ext cx="4645025" cy="3482975"/>
          </a:xfrm>
          <a:ln/>
        </p:spPr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2962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302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5817D9B-3676-0E47-915C-9F8DE2DF6D41}" type="slidenum">
              <a:rPr kumimoji="0" lang="en-US" sz="120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pPr marL="0" marR="0" lvl="0" indent="0" algn="r" defTabSz="9302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7472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302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5817D9B-3676-0E47-915C-9F8DE2DF6D41}" type="slidenum">
              <a:rPr kumimoji="0" lang="en-US" sz="120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pPr marL="0" marR="0" lvl="0" indent="0" algn="r" defTabSz="9302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479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302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4E5723-DB43-244B-B3FB-E27473D1F4D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charset="0"/>
                <a:ea typeface="Helvetica Neue"/>
                <a:cs typeface="Helvetica Neue"/>
              </a:rPr>
              <a:pPr marL="0" marR="0" lvl="0" indent="0" algn="r" defTabSz="9302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 charset="0"/>
              <a:ea typeface="Helvetica Neue"/>
              <a:cs typeface="Helvetica Neue"/>
            </a:endParaRPr>
          </a:p>
        </p:txBody>
      </p:sp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0086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302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9A95BF-0414-AF40-B90B-6C4696324FBD}" type="slidenum">
              <a:rPr kumimoji="0" lang="en-US" sz="120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pPr marL="0" marR="0" lvl="0" indent="0" algn="r" defTabSz="9302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7956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302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640B497-079A-0E48-9C2B-95FF6BF7864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charset="0"/>
                <a:ea typeface="Helvetica Neue"/>
                <a:cs typeface="Helvetica Neue"/>
              </a:rPr>
              <a:pPr marL="0" marR="0" lvl="0" indent="0" algn="r" defTabSz="9302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 charset="0"/>
              <a:ea typeface="Helvetica Neue"/>
              <a:cs typeface="Helvetica Neue"/>
            </a:endParaRPr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3874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302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7BA8F9-B1E2-4D42-825B-BDB6639AD2F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charset="0"/>
                <a:ea typeface="Helvetica Neue"/>
                <a:cs typeface="Helvetica Neue"/>
              </a:rPr>
              <a:pPr marL="0" marR="0" lvl="0" indent="0" algn="r" defTabSz="9302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 charset="0"/>
              <a:ea typeface="Helvetica Neue"/>
              <a:cs typeface="Helvetica Neue"/>
            </a:endParaRPr>
          </a:p>
        </p:txBody>
      </p:sp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4515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302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EF003BF-8760-EA4E-A52B-B6EBD3C7D86E}" type="slidenum">
              <a:rPr kumimoji="0" lang="en-US" sz="120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302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0262" cy="3479800"/>
          </a:xfrm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9770" y="4411370"/>
            <a:ext cx="5598160" cy="4177665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1440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862A1D-3470-8D42-BBAC-C7CBBD1082D2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7009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302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9A95BF-0414-AF40-B90B-6C4696324FBD}" type="slidenum">
              <a:rPr kumimoji="0" lang="en-US" sz="120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pPr marL="0" marR="0" lvl="0" indent="0" algn="r" defTabSz="9302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1515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302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8FFC66F-CC53-9C45-80C5-0EE4433F55FB}" type="slidenum">
              <a:rPr kumimoji="0" lang="en-US" sz="120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pPr marL="0" marR="0" lvl="0" indent="0" algn="r" defTabSz="9302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3064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302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8FFC66F-CC53-9C45-80C5-0EE4433F55FB}" type="slidenum">
              <a:rPr kumimoji="0" lang="en-US" sz="120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pPr marL="0" marR="0" lvl="0" indent="0" algn="r" defTabSz="9302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42352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302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029759-383F-BD4A-AA7C-B1CD0ED73814}" type="slidenum">
              <a:rPr kumimoji="0" lang="en-US" sz="120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pPr marL="0" marR="0" lvl="0" indent="0" algn="r" defTabSz="9302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59509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302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86008C1-4BAC-3A47-A90A-EDCE7C8192E4}" type="slidenum">
              <a:rPr kumimoji="0" lang="en-US" sz="120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pPr marL="0" marR="0" lvl="0" indent="0" algn="r" defTabSz="9302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5006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82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27959" indent="-37470804" defTabSz="930182"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154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309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46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619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r" defTabSz="93018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5535523-1E4B-A94B-8F1C-540987722EC4}" type="slidenum">
              <a:rPr kumimoji="0" lang="en-US" sz="1200" b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pPr marL="0" marR="0" lvl="0" indent="0" algn="r" defTabSz="93018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05687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8ED5F03-7BA7-314F-8145-8D2ED49A0D99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pitchFamily="-106" charset="-128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ＭＳ Ｐゴシック" pitchFamily="-106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7287490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6338" y="695325"/>
            <a:ext cx="4645025" cy="3482975"/>
          </a:xfrm>
          <a:ln/>
        </p:spPr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15045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8ED5F03-7BA7-314F-8145-8D2ED49A0D99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pitchFamily="-106" charset="-128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ＭＳ Ｐゴシック" pitchFamily="-106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7179964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302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8FFC66F-CC53-9C45-80C5-0EE4433F55FB}" type="slidenum">
              <a:rPr kumimoji="0" lang="en-US" sz="120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pPr marL="0" marR="0" lvl="0" indent="0" algn="r" defTabSz="9302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32449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defTabSz="930275"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r" defTabSz="9302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D1FB9E9-B5EE-E344-9D78-0B0581BE98A1}" type="slidenum">
              <a:rPr kumimoji="0" lang="en-US" sz="1200" b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pPr marL="0" marR="0" lvl="0" indent="0" algn="r" defTabSz="9302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13458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302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9A95BF-0414-AF40-B90B-6C4696324FBD}" type="slidenum">
              <a:rPr kumimoji="0" lang="en-US" sz="120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pPr marL="0" marR="0" lvl="0" indent="0" algn="r" defTabSz="9302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8716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82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27959" indent="-37470804" defTabSz="930182"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154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309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46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619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r" defTabSz="93018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D1FB9E9-B5EE-E344-9D78-0B0581BE98A1}" type="slidenum">
              <a:rPr kumimoji="0" lang="en-US" sz="1200" b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pPr marL="0" marR="0" lvl="0" indent="0" algn="r" defTabSz="93018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302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402542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82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27959" indent="-37470804" defTabSz="930182"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154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309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46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619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r" defTabSz="93018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D1FB9E9-B5EE-E344-9D78-0B0581BE98A1}" type="slidenum">
              <a:rPr kumimoji="0" lang="en-US" sz="1200" b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pPr marL="0" marR="0" lvl="0" indent="0" algn="r" defTabSz="93018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34558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302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5817D9B-3676-0E47-915C-9F8DE2DF6D41}" type="slidenum">
              <a:rPr kumimoji="0" lang="en-US" sz="120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pPr marL="0" marR="0" lvl="0" indent="0" algn="r" defTabSz="9302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2953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82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876" indent="-285722" defTabSz="930182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2886" indent="-228577" defTabSz="930182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042" indent="-228577" defTabSz="930182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196" indent="-228577" defTabSz="930182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350" indent="-228577" defTabSz="93018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505" indent="-228577" defTabSz="93018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8659" indent="-228577" defTabSz="93018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5814" indent="-228577" defTabSz="93018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3018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86008C1-4BAC-3A47-A90A-EDCE7C8192E4}" type="slidenum">
              <a:rPr kumimoji="0" lang="en-US" sz="120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pPr marL="0" marR="0" lvl="0" indent="0" algn="r" defTabSz="93018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68875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defTabSz="930275"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r" defTabSz="9302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D5E04B4-9667-2348-9D44-35E65C605B66}" type="slidenum">
              <a:rPr kumimoji="0" lang="en-US" sz="1200" b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pPr marL="0" marR="0" lvl="0" indent="0" algn="r" defTabSz="9302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28617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82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27959" indent="-37470804" defTabSz="930182"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154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309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46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619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r" defTabSz="93018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EC6D698-1024-F54D-9CBB-761612C95BB8}" type="slidenum">
              <a:rPr kumimoji="0" lang="en-US" sz="1200" b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pPr marL="0" marR="0" lvl="0" indent="0" algn="r" defTabSz="93018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/>
              <a:t>Buy photo</a:t>
            </a:r>
          </a:p>
        </p:txBody>
      </p:sp>
    </p:spTree>
    <p:extLst>
      <p:ext uri="{BB962C8B-B14F-4D97-AF65-F5344CB8AC3E}">
        <p14:creationId xmlns:p14="http://schemas.microsoft.com/office/powerpoint/2010/main" val="334765485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AEEBD5-A5AF-A748-BFF3-8F0C1901B68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-106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9573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00476" y="1789117"/>
            <a:ext cx="5340350" cy="5056187"/>
            <a:chOff x="2394" y="1127"/>
            <a:chExt cx="3364" cy="3185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26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27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28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29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30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31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32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33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36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</p:grpSp>
      <p:sp>
        <p:nvSpPr>
          <p:cNvPr id="135207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-106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5208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9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0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1A80511-2D5D-7F4C-99FF-7A163BFA87B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 advClick="0" advTm="10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BBDCB6-6568-8543-A2AB-D42617FE70F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4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en-US" b="0" i="0" dirty="0">
                  <a:solidFill>
                    <a:srgbClr val="FFFFFF"/>
                  </a:solidFill>
                  <a:latin typeface="Avenir Book" panose="02000503020000020003" pitchFamily="2" charset="0"/>
                  <a:ea typeface="Avenir Medium" charset="0"/>
                  <a:cs typeface="Avenir Medium" charset="0"/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en-US" b="0" i="0" dirty="0">
                  <a:solidFill>
                    <a:srgbClr val="FFFFFF"/>
                  </a:solidFill>
                  <a:latin typeface="Avenir Book" panose="02000503020000020003" pitchFamily="2" charset="0"/>
                  <a:ea typeface="Avenir Medium" charset="0"/>
                  <a:cs typeface="Avenir Medium" charset="0"/>
                </a:endParaRPr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en-US" b="0" i="0" dirty="0">
                  <a:solidFill>
                    <a:srgbClr val="FFFFFF"/>
                  </a:solidFill>
                  <a:latin typeface="Avenir Book" panose="02000503020000020003" pitchFamily="2" charset="0"/>
                  <a:ea typeface="Avenir Medium" charset="0"/>
                  <a:cs typeface="Avenir Medium" charset="0"/>
                </a:endParaRPr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l" eaLnBrk="1" hangingPunct="1"/>
                <a:endParaRPr lang="en-US" b="0" i="0" dirty="0">
                  <a:solidFill>
                    <a:srgbClr val="FFFFFF"/>
                  </a:solidFill>
                  <a:latin typeface="Avenir Book" panose="02000503020000020003" pitchFamily="2" charset="0"/>
                  <a:ea typeface="Avenir Medium" charset="0"/>
                  <a:cs typeface="Avenir Medium" charset="0"/>
                </a:endParaRPr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en-US" b="0" i="0" dirty="0">
                  <a:solidFill>
                    <a:srgbClr val="FFFFFF"/>
                  </a:solidFill>
                  <a:latin typeface="Avenir Book" panose="02000503020000020003" pitchFamily="2" charset="0"/>
                  <a:ea typeface="Avenir Medium" charset="0"/>
                  <a:cs typeface="Avenir Medium" charset="0"/>
                </a:endParaRPr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</p:grpSp>
      <p:sp>
        <p:nvSpPr>
          <p:cNvPr id="22539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9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540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-106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C15C6BF-3649-9246-A47E-EACD43993C1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692295-C9AF-794C-8A92-64C721CDD17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888A6D-0907-3E4F-AF03-4C926FE6E1A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CA044C-86CE-4A4D-B5E1-A707DF1BB53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5DAD3B-900A-A341-A48F-B163D7C6943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8A351A-CCE0-F849-843F-3952C4D33C7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667CC3-BFDF-6E43-BFE7-797E9197E7B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BD47A6-9178-BA42-8082-B265F5EEF94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515DE8-3E55-4A45-B245-10B317B8BC5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B78D40-B1F9-A241-88CC-F1701CB3656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29E2C-1D6E-F94F-B438-A305FBFA696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DEE3E7-EE53-604B-BE93-5F74464DA51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BBDCB6-6568-8543-A2AB-D42617FE70F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53093C-6CD8-A94F-80F1-31415137E0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888A6D-0907-3E4F-AF03-4C926FE6E1A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BC39EF-B823-434C-9B6C-B4D7629DD5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42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CF8C9B-02AE-2043-8B30-19B277659E8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42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A33F7D-7347-9945-9399-B77C84150E1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07D7FC-823F-EB43-AB17-CD33FB74CB1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E90052-FD63-3340-8FC1-796D08AAFC7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D4496C-6151-2C41-AFF8-C355A8E6E0F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A88E4A-38D1-BF4D-83F0-A51538C8D2F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D23CA1-5E03-204A-8A4B-E33FE1E7CC3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B8533E-82A0-824C-B486-B59B7B55BDC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6F208B-94E8-B94F-925F-1A14ED4C047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F58936-EABE-BC48-83EA-9FDD72F2605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3063A9-4B3F-F34E-8F7C-8458B0582F8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8F6088-A9F5-2241-977E-5DBCF397017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7DBB0F-7AD9-2F40-A042-0DA92AE4ADE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42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1B9B7E-FB20-2E4D-BD40-900749B4246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7B341F-7B26-0D4F-89F2-562FBF6A797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BFE678-E8F3-4242-9B13-0E3B921A943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2663BC-D06D-824A-9172-E3054F75D83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22348F-4D98-AE4E-A41D-B02FDBF3A89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AD72DA-2461-EE47-A71B-8D681A8BDA2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E80385-B393-014D-87F5-C2255EBCEE9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C5F732-C4F0-854A-9A15-4D24D5C3700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05D5B0-8EE4-5241-ADA2-7F49E3791C4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99DB56-EF46-7640-ADC4-9A288460E49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6A59DD-F2F3-3E4F-B39E-ED3A1DCFCE3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1446E4-306E-F445-ADA5-09580280ECF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CFF0F-C6B4-BA44-9D85-8B41AE8F8FF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6789-3A0A-7E49-8D78-814074B33A34}" type="datetimeFigureOut">
              <a:rPr lang="en-US" smtClean="0"/>
              <a:t>7/2/24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3F64-A645-F04D-A6A3-A378B9427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6162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6789-3A0A-7E49-8D78-814074B33A34}" type="datetimeFigureOut">
              <a:rPr lang="en-US" smtClean="0"/>
              <a:t>7/2/24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3F64-A645-F04D-A6A3-A378B9427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46839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6789-3A0A-7E49-8D78-814074B33A34}" type="datetimeFigureOut">
              <a:rPr lang="en-US" smtClean="0"/>
              <a:t>7/2/24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3F64-A645-F04D-A6A3-A378B9427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58056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6789-3A0A-7E49-8D78-814074B33A34}" type="datetimeFigureOut">
              <a:rPr lang="en-US" smtClean="0"/>
              <a:t>7/2/24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3F64-A645-F04D-A6A3-A378B9427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24072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6789-3A0A-7E49-8D78-814074B33A34}" type="datetimeFigureOut">
              <a:rPr lang="en-US" smtClean="0"/>
              <a:t>7/2/24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3F64-A645-F04D-A6A3-A378B9427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72994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6789-3A0A-7E49-8D78-814074B33A34}" type="datetimeFigureOut">
              <a:rPr lang="en-US" smtClean="0"/>
              <a:t>7/2/24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3F64-A645-F04D-A6A3-A378B9427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29859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6789-3A0A-7E49-8D78-814074B33A34}" type="datetimeFigureOut">
              <a:rPr lang="en-US" smtClean="0"/>
              <a:t>7/2/24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3F64-A645-F04D-A6A3-A378B9427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84527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6789-3A0A-7E49-8D78-814074B33A34}" type="datetimeFigureOut">
              <a:rPr lang="en-US" smtClean="0"/>
              <a:t>7/2/24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3F64-A645-F04D-A6A3-A378B9427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49872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6789-3A0A-7E49-8D78-814074B33A34}" type="datetimeFigureOut">
              <a:rPr lang="en-US" smtClean="0"/>
              <a:t>7/2/24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3F64-A645-F04D-A6A3-A378B9427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92147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6789-3A0A-7E49-8D78-814074B33A34}" type="datetimeFigureOut">
              <a:rPr lang="en-US" smtClean="0"/>
              <a:t>7/2/24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3F64-A645-F04D-A6A3-A378B9427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81491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6789-3A0A-7E49-8D78-814074B33A34}" type="datetimeFigureOut">
              <a:rPr lang="en-US" smtClean="0"/>
              <a:t>7/2/24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3F64-A645-F04D-A6A3-A378B9427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8617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venir Book" panose="02000503020000020003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venir Book" panose="02000503020000020003" pitchFamily="2" charset="0"/>
              </a:defRPr>
            </a:lvl1pPr>
            <a:lvl2pPr>
              <a:defRPr b="0" i="0">
                <a:latin typeface="Avenir Book" panose="02000503020000020003" pitchFamily="2" charset="0"/>
              </a:defRPr>
            </a:lvl2pPr>
            <a:lvl3pPr>
              <a:defRPr b="0" i="0">
                <a:latin typeface="Avenir Book" panose="02000503020000020003" pitchFamily="2" charset="0"/>
              </a:defRPr>
            </a:lvl3pPr>
            <a:lvl4pPr>
              <a:defRPr b="0" i="0">
                <a:latin typeface="Avenir Book" panose="02000503020000020003" pitchFamily="2" charset="0"/>
              </a:defRPr>
            </a:lvl4pPr>
            <a:lvl5pPr>
              <a:defRPr b="0" i="0">
                <a:latin typeface="Avenir Book" panose="02000503020000020003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b="0" i="0">
                <a:latin typeface="Avenir Book" panose="02000503020000020003" pitchFamily="2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DE6A3C-6580-2F42-BE50-21DFC71C2EF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275557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7A76789-3A0A-7E49-8D78-814074B33A34}" type="datetimeFigureOut">
              <a:rPr lang="en-US" smtClean="0"/>
              <a:t>7/2/24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EC3F64-A645-F04D-A6A3-A378B9427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90592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7A76789-3A0A-7E49-8D78-814074B33A34}" type="datetimeFigureOut">
              <a:rPr lang="en-US" smtClean="0"/>
              <a:t>7/2/24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EC3F64-A645-F04D-A6A3-A378B9427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96207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7A76789-3A0A-7E49-8D78-814074B33A34}" type="datetimeFigureOut">
              <a:rPr lang="en-US" smtClean="0"/>
              <a:t>7/2/24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EC3F64-A645-F04D-A6A3-A378B9427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58918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7A76789-3A0A-7E49-8D78-814074B33A34}" type="datetimeFigureOut">
              <a:rPr lang="en-US" smtClean="0"/>
              <a:t>7/2/24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EC3F64-A645-F04D-A6A3-A378B9427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7005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7A76789-3A0A-7E49-8D78-814074B33A34}" type="datetimeFigureOut">
              <a:rPr lang="en-US" smtClean="0"/>
              <a:t>7/2/24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EC3F64-A645-F04D-A6A3-A378B9427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78645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7A76789-3A0A-7E49-8D78-814074B33A34}" type="datetimeFigureOut">
              <a:rPr lang="en-US" smtClean="0"/>
              <a:t>7/2/24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EC3F64-A645-F04D-A6A3-A378B9427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40904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7A76789-3A0A-7E49-8D78-814074B33A34}" type="datetimeFigureOut">
              <a:rPr lang="en-US" smtClean="0"/>
              <a:t>7/2/24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EC3F64-A645-F04D-A6A3-A378B9427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40649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7A76789-3A0A-7E49-8D78-814074B33A34}" type="datetimeFigureOut">
              <a:rPr lang="en-US" smtClean="0"/>
              <a:t>7/2/24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EC3F64-A645-F04D-A6A3-A378B9427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28961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7A76789-3A0A-7E49-8D78-814074B33A34}" type="datetimeFigureOut">
              <a:rPr lang="en-US" smtClean="0"/>
              <a:t>7/2/24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EC3F64-A645-F04D-A6A3-A378B9427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45624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7A76789-3A0A-7E49-8D78-814074B33A34}" type="datetimeFigureOut">
              <a:rPr lang="en-US" smtClean="0"/>
              <a:t>7/2/24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EC3F64-A645-F04D-A6A3-A378B9427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41343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7A76789-3A0A-7E49-8D78-814074B33A34}" type="datetimeFigureOut">
              <a:rPr lang="en-US" smtClean="0"/>
              <a:t>7/2/24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EC3F64-A645-F04D-A6A3-A378B9427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26137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553"/>
            <a:ext cx="7772400" cy="1470025"/>
          </a:xfrm>
        </p:spPr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0" i="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fld id="{5DD18AB1-9A28-4E4A-9414-BD23F83D1BE4}" type="datetime1">
              <a:rPr lang="en-US" smtClean="0">
                <a:solidFill>
                  <a:srgbClr val="000000"/>
                </a:solidFill>
              </a:rPr>
              <a:pPr/>
              <a:t>7/2/24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fld id="{EB0E1715-0148-4E4A-8715-F9A2C4091A09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91423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fld id="{B5304892-B807-5F4C-8FAE-DD2AE45993D5}" type="datetime1">
              <a:rPr lang="en-US" smtClean="0">
                <a:solidFill>
                  <a:srgbClr val="000000"/>
                </a:solidFill>
              </a:rPr>
              <a:pPr/>
              <a:t>7/2/24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fld id="{A2A7F312-572F-AB41-8711-4849A7135DB7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44877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7028"/>
            <a:ext cx="7772400" cy="1362075"/>
          </a:xfrm>
        </p:spPr>
        <p:txBody>
          <a:bodyPr anchor="t"/>
          <a:lstStyle>
            <a:lvl1pPr algn="l">
              <a:defRPr sz="4000" b="0" i="0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b="0" i="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fld id="{642754BF-8C0C-9446-B7A6-5E8D949CB84D}" type="datetime1">
              <a:rPr lang="en-US" smtClean="0">
                <a:solidFill>
                  <a:srgbClr val="000000"/>
                </a:solidFill>
              </a:rPr>
              <a:pPr/>
              <a:t>7/2/24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fld id="{1CB9722F-ECA8-7444-838D-2C3ECD3013C0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992875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 b="0" i="0"/>
            </a:lvl1pPr>
            <a:lvl2pPr>
              <a:defRPr sz="2400" b="0" i="0"/>
            </a:lvl2pPr>
            <a:lvl3pPr>
              <a:defRPr sz="2000" b="0" i="0"/>
            </a:lvl3pPr>
            <a:lvl4pPr>
              <a:defRPr sz="1800" b="0" i="0"/>
            </a:lvl4pPr>
            <a:lvl5pPr>
              <a:defRPr sz="1800" b="0" i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 b="0" i="0"/>
            </a:lvl1pPr>
            <a:lvl2pPr>
              <a:defRPr sz="2400" b="0" i="0"/>
            </a:lvl2pPr>
            <a:lvl3pPr>
              <a:defRPr sz="2000" b="0" i="0"/>
            </a:lvl3pPr>
            <a:lvl4pPr>
              <a:defRPr sz="1800" b="0" i="0"/>
            </a:lvl4pPr>
            <a:lvl5pPr>
              <a:defRPr sz="1800" b="0" i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fld id="{270258B2-508B-464E-B072-C5C608353337}" type="datetime1">
              <a:rPr lang="en-US" smtClean="0">
                <a:solidFill>
                  <a:srgbClr val="000000"/>
                </a:solidFill>
              </a:rPr>
              <a:pPr/>
              <a:t>7/2/24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fld id="{FF4E5F49-A8F8-DC42-BE0F-0B9AF75FBC0F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528875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 b="0" i="0"/>
            </a:lvl1pPr>
            <a:lvl2pPr>
              <a:defRPr sz="2000" b="0" i="0"/>
            </a:lvl2pPr>
            <a:lvl3pPr>
              <a:defRPr sz="1800" b="0" i="0"/>
            </a:lvl3pPr>
            <a:lvl4pPr>
              <a:defRPr sz="1600" b="0" i="0"/>
            </a:lvl4pPr>
            <a:lvl5pPr>
              <a:defRPr sz="1600" b="0" i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8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89" y="2174875"/>
            <a:ext cx="4041775" cy="3951288"/>
          </a:xfrm>
        </p:spPr>
        <p:txBody>
          <a:bodyPr/>
          <a:lstStyle>
            <a:lvl1pPr>
              <a:defRPr sz="2400" b="0" i="0"/>
            </a:lvl1pPr>
            <a:lvl2pPr>
              <a:defRPr sz="2000" b="0" i="0"/>
            </a:lvl2pPr>
            <a:lvl3pPr>
              <a:defRPr sz="1800" b="0" i="0"/>
            </a:lvl3pPr>
            <a:lvl4pPr>
              <a:defRPr sz="1600" b="0" i="0"/>
            </a:lvl4pPr>
            <a:lvl5pPr>
              <a:defRPr sz="1600" b="0" i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fld id="{B2FFFB93-141E-B44F-B2F1-C9FE5F73302F}" type="datetime1">
              <a:rPr lang="en-US" smtClean="0">
                <a:solidFill>
                  <a:srgbClr val="000000"/>
                </a:solidFill>
              </a:rPr>
              <a:pPr/>
              <a:t>7/2/24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fld id="{55997777-F7BB-8844-8201-55B19482B22E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2067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fld id="{1C49F8F2-99CC-DF49-918C-2C58E6953C0F}" type="datetime1">
              <a:rPr lang="en-US" smtClean="0">
                <a:solidFill>
                  <a:srgbClr val="000000"/>
                </a:solidFill>
              </a:rPr>
              <a:pPr/>
              <a:t>7/2/24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fld id="{B2E692B3-68EA-6C4C-AB4D-592370CADE11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227639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fld id="{9250B0F0-A169-894D-87BF-DCEFD6D4AEFC}" type="datetime1">
              <a:rPr lang="en-US" smtClean="0">
                <a:solidFill>
                  <a:srgbClr val="000000"/>
                </a:solidFill>
              </a:rPr>
              <a:pPr/>
              <a:t>7/2/24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fld id="{BFA315BF-1FC6-D94F-9600-BD482A7F27C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86398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78"/>
            <a:ext cx="5111750" cy="5853113"/>
          </a:xfrm>
        </p:spPr>
        <p:txBody>
          <a:bodyPr/>
          <a:lstStyle>
            <a:lvl1pPr>
              <a:defRPr sz="3200" b="0" i="0"/>
            </a:lvl1pPr>
            <a:lvl2pPr>
              <a:defRPr sz="2800" b="0" i="0"/>
            </a:lvl2pPr>
            <a:lvl3pPr>
              <a:defRPr sz="2400" b="0" i="0"/>
            </a:lvl3pPr>
            <a:lvl4pPr>
              <a:defRPr sz="2000" b="0" i="0"/>
            </a:lvl4pPr>
            <a:lvl5pPr>
              <a:defRPr sz="2000" b="0" i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 b="0" i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fld id="{DB12C30E-6BB0-354C-9C94-F072A2881EFF}" type="datetime1">
              <a:rPr lang="en-US" smtClean="0">
                <a:solidFill>
                  <a:srgbClr val="000000"/>
                </a:solidFill>
              </a:rPr>
              <a:pPr/>
              <a:t>7/2/24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fld id="{0B59080E-DA74-3A47-80D9-0B109BF6D5F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881256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 b="0" i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 b="0" i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fld id="{149CDFBC-A2A2-3D44-8D90-430C4EA4DCE3}" type="datetime1">
              <a:rPr lang="en-US" smtClean="0">
                <a:solidFill>
                  <a:srgbClr val="000000"/>
                </a:solidFill>
              </a:rPr>
              <a:pPr/>
              <a:t>7/2/24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fld id="{AAD6AA30-A7C5-0242-ABD8-A28D5600400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494735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fld id="{FA49C951-AB97-B645-9296-672AF586FF1A}" type="datetime1">
              <a:rPr lang="en-US" smtClean="0">
                <a:solidFill>
                  <a:srgbClr val="000000"/>
                </a:solidFill>
              </a:rPr>
              <a:pPr/>
              <a:t>7/2/24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fld id="{C413D0FC-A80C-6049-B5B3-E90C692402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83734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fld id="{B3B8AAA6-5A01-D74B-B1FB-A1C310711FE1}" type="datetime1">
              <a:rPr lang="en-US" smtClean="0">
                <a:solidFill>
                  <a:srgbClr val="000000"/>
                </a:solidFill>
              </a:rPr>
              <a:pPr/>
              <a:t>7/2/24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fld id="{E2FB9350-1529-5648-9B38-107F5923A32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929798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fld id="{51F977AA-6EEB-F747-977A-21C20DE1D44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451032"/>
      </p:ext>
    </p:extLst>
  </p:cSld>
  <p:clrMapOvr>
    <a:masterClrMapping/>
  </p:clrMapOvr>
  <p:transition spd="slow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fld id="{4EF4F0C3-4583-D447-BC95-B1C7BE1432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4803"/>
      </p:ext>
    </p:extLst>
  </p:cSld>
  <p:clrMapOvr>
    <a:masterClrMapping/>
  </p:clrMapOvr>
  <p:transition spd="slow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0" i="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fld id="{A338B19C-CA18-5D4A-BB21-45A0217043A5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653808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fld id="{6ADE6A3C-6580-2F42-BE50-21DFC71C2EF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218799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i="0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b="0" i="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fld id="{8FBBDB10-5186-8640-A2F2-86012CCEF752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916594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 b="0" i="0"/>
            </a:lvl1pPr>
            <a:lvl2pPr>
              <a:defRPr sz="2400" b="0" i="0"/>
            </a:lvl2pPr>
            <a:lvl3pPr>
              <a:defRPr sz="2000" b="0" i="0"/>
            </a:lvl3pPr>
            <a:lvl4pPr>
              <a:defRPr sz="1800" b="0" i="0"/>
            </a:lvl4pPr>
            <a:lvl5pPr>
              <a:defRPr sz="1800" b="0" i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 b="0" i="0"/>
            </a:lvl1pPr>
            <a:lvl2pPr>
              <a:defRPr sz="2400" b="0" i="0"/>
            </a:lvl2pPr>
            <a:lvl3pPr>
              <a:defRPr sz="2000" b="0" i="0"/>
            </a:lvl3pPr>
            <a:lvl4pPr>
              <a:defRPr sz="1800" b="0" i="0"/>
            </a:lvl4pPr>
            <a:lvl5pPr>
              <a:defRPr sz="1800" b="0" i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fld id="{C2DBA1E4-85A8-6D43-AA89-4C2BF6BC2C28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55563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 b="0" i="0"/>
            </a:lvl1pPr>
            <a:lvl2pPr>
              <a:defRPr sz="2000" b="0" i="0"/>
            </a:lvl2pPr>
            <a:lvl3pPr>
              <a:defRPr sz="1800" b="0" i="0"/>
            </a:lvl3pPr>
            <a:lvl4pPr>
              <a:defRPr sz="1600" b="0" i="0"/>
            </a:lvl4pPr>
            <a:lvl5pPr>
              <a:defRPr sz="1600" b="0" i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 b="0" i="0"/>
            </a:lvl1pPr>
            <a:lvl2pPr>
              <a:defRPr sz="2000" b="0" i="0"/>
            </a:lvl2pPr>
            <a:lvl3pPr>
              <a:defRPr sz="1800" b="0" i="0"/>
            </a:lvl3pPr>
            <a:lvl4pPr>
              <a:defRPr sz="1600" b="0" i="0"/>
            </a:lvl4pPr>
            <a:lvl5pPr>
              <a:defRPr sz="1600" b="0" i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fld id="{A95D832C-6412-424C-B4A2-9DD236878758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92389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fld id="{4D23E0B9-F86E-B747-9521-BBC1E38490E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448036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fld id="{EF0690DD-3567-D74F-B6ED-383E09AFC285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19853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 b="0" i="0"/>
            </a:lvl1pPr>
            <a:lvl2pPr>
              <a:defRPr sz="2800" b="0" i="0"/>
            </a:lvl2pPr>
            <a:lvl3pPr>
              <a:defRPr sz="2400" b="0" i="0"/>
            </a:lvl3pPr>
            <a:lvl4pPr>
              <a:defRPr sz="2000" b="0" i="0"/>
            </a:lvl4pPr>
            <a:lvl5pPr>
              <a:defRPr sz="2000" b="0" i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 b="0" i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fld id="{698F4DEE-2CE6-9840-979B-CE31AE9334DF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100729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 b="0" i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 b="0" i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fld id="{42659D89-4E22-2643-8000-59D046A59377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47533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fld id="{5867C9A2-E465-714F-A77D-1CE1B73045AE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622536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fld id="{0B11EDC5-A7B2-C34D-8194-22793C8BCF3B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457019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b="0" i="0"/>
            </a:lvl1pPr>
          </a:lstStyle>
          <a:p>
            <a:pPr>
              <a:defRPr/>
            </a:pPr>
            <a:fld id="{EB4B7C31-2F51-7042-99F4-9B82AC81CD90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04441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2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56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1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79.xml"/></Relationships>
</file>

<file path=ppt/slideMasters/_rels/slideMaster1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80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theme" Target="../theme/theme17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3800476" y="1789117"/>
            <a:ext cx="5340350" cy="5056187"/>
            <a:chOff x="2394" y="1127"/>
            <a:chExt cx="3364" cy="3185"/>
          </a:xfrm>
        </p:grpSpPr>
        <p:sp>
          <p:nvSpPr>
            <p:cNvPr id="134147" name="Rectangle 3"/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34148" name="Oval 4"/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34149" name="Rectangle 5"/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34150" name="Freeform 6"/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34151" name="Rectangle 7"/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34152" name="Rectangle 8"/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34153" name="Rectangle 9"/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34154" name="Rectangle 10"/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34155" name="Rectangle 11"/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34156" name="Freeform 12"/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34157" name="Freeform 13"/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34158" name="Freeform 14"/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34159" name="Freeform 15"/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34160" name="Freeform 16"/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34161" name="Freeform 17"/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34162" name="Freeform 18"/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34163" name="Freeform 19"/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34164" name="Freeform 20"/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34165" name="Freeform 21"/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34166" name="Freeform 22"/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34167" name="Freeform 23"/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34168" name="Freeform 24"/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34169" name="Freeform 25"/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34170" name="Freeform 26"/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34171" name="Oval 27"/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34172" name="Oval 28"/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34173" name="Oval 29"/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34174" name="Freeform 30"/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34175" name="Freeform 31"/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34176" name="Rectangle 32"/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34177" name="Rectangle 33"/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34178" name="AutoShape 34"/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34179" name="Freeform 35"/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134180" name="Freeform 36"/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</p:grpSp>
      <p:sp>
        <p:nvSpPr>
          <p:cNvPr id="134181" name="Rectangle 3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34182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4183" name="Rectangle 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i="0">
                <a:latin typeface="Avenir Book" panose="02000503020000020003" pitchFamily="2" charset="0"/>
                <a:ea typeface="+mn-ea"/>
                <a:cs typeface="+mn-cs"/>
              </a:defRPr>
            </a:lvl1pPr>
          </a:lstStyle>
          <a:p>
            <a:pPr algn="l" eaLnBrk="1" hangingPunct="1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4184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 i="0">
                <a:latin typeface="Avenir Book" panose="02000503020000020003" pitchFamily="2" charset="0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4185" name="Rectangle 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i="0" smtClean="0">
                <a:latin typeface="Avenir Book" panose="02000503020000020003" pitchFamily="2" charset="0"/>
                <a:ea typeface="Avenir Book" panose="02000503020000020003" pitchFamily="2" charset="0"/>
                <a:cs typeface="Avenir Book" panose="02000503020000020003" pitchFamily="2" charset="0"/>
              </a:defRPr>
            </a:lvl1pPr>
          </a:lstStyle>
          <a:p>
            <a:pPr eaLnBrk="1" hangingPunct="1">
              <a:defRPr/>
            </a:pPr>
            <a:fld id="{57B38DBC-34AF-6A4E-9434-48CDB74C2BBD}" type="slidenum">
              <a:rPr lang="en-US" smtClean="0">
                <a:solidFill>
                  <a:srgbClr val="FFFFFF"/>
                </a:solidFill>
              </a:rPr>
              <a:pPr eaLnBrk="1" hangingPunct="1"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55629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9158" r:id="rId1"/>
  </p:sldLayoutIdLst>
  <p:transition spd="med" advClick="0" advTm="10000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0" i="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Helvetica Neue" charset="0"/>
          <a:ea typeface="ＭＳ Ｐゴシック" pitchFamily="-112" charset="-128"/>
          <a:cs typeface="ＭＳ Ｐゴシック" pitchFamily="-112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Helvetica Neue" charset="0"/>
          <a:ea typeface="ＭＳ Ｐゴシック" pitchFamily="-112" charset="-128"/>
          <a:cs typeface="ＭＳ Ｐゴシック" pitchFamily="-112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Helvetica Neue" charset="0"/>
          <a:ea typeface="ＭＳ Ｐゴシック" pitchFamily="-112" charset="-128"/>
          <a:cs typeface="ＭＳ Ｐゴシック" pitchFamily="-112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Helvetica Neue" charset="0"/>
          <a:ea typeface="ＭＳ Ｐゴシック" pitchFamily="-112" charset="-128"/>
          <a:cs typeface="ＭＳ Ｐゴシック" pitchFamily="-112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-10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-10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-10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charset="0"/>
        <a:buChar char="n"/>
        <a:defRPr sz="3200" b="0" i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charset="0"/>
        <a:buChar char="n"/>
        <a:defRPr sz="2800" b="0" i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venir Book" panose="02000503020000020003" pitchFamily="2" charset="0"/>
          <a:ea typeface="Avenir Book" panose="02000503020000020003" pitchFamily="2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charset="0"/>
        <a:buChar char="n"/>
        <a:defRPr sz="2400" b="0" i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venir Book" panose="02000503020000020003" pitchFamily="2" charset="0"/>
          <a:ea typeface="Avenir Book" panose="02000503020000020003" pitchFamily="2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charset="0"/>
        <a:buChar char="n"/>
        <a:defRPr sz="2000" b="0" i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venir Book" panose="02000503020000020003" pitchFamily="2" charset="0"/>
          <a:ea typeface="Avenir Book" panose="02000503020000020003" pitchFamily="2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charset="0"/>
        <a:buChar char="n"/>
        <a:defRPr sz="2000" b="0" i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venir Book" panose="02000503020000020003" pitchFamily="2" charset="0"/>
          <a:ea typeface="Avenir Book" panose="02000503020000020003" pitchFamily="2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-106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pitchFamily="-106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-106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pitchFamily="-106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-106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pitchFamily="-106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-106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i="0">
                <a:latin typeface="Avenir Book" panose="02000503020000020003" pitchFamily="2" charset="0"/>
                <a:ea typeface="Avenir Book" panose="02000503020000020003" pitchFamily="2" charset="0"/>
                <a:cs typeface="Avenir Book" panose="02000503020000020003" pitchFamily="2" charset="0"/>
              </a:defRPr>
            </a:lvl1pPr>
          </a:lstStyle>
          <a:p>
            <a:pPr algn="l" eaLnBrk="1" hangingPunct="1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i="0" smtClean="0">
                <a:latin typeface="Avenir Book" panose="02000503020000020003" pitchFamily="2" charset="0"/>
                <a:ea typeface="Avenir Book" panose="02000503020000020003" pitchFamily="2" charset="0"/>
                <a:cs typeface="Avenir Book" panose="02000503020000020003" pitchFamily="2" charset="0"/>
              </a:defRPr>
            </a:lvl1pPr>
          </a:lstStyle>
          <a:p>
            <a:pPr eaLnBrk="1" hangingPunct="1">
              <a:defRPr/>
            </a:pPr>
            <a:fld id="{A0B078F7-A0FE-0744-9701-4FDAD567D73D}" type="slidenum">
              <a:rPr lang="en-US" smtClean="0">
                <a:solidFill>
                  <a:srgbClr val="FFFFFF"/>
                </a:solidFill>
              </a:rPr>
              <a:pPr eaLnBrk="1" hangingPunct="1"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7172" name="Group 4"/>
          <p:cNvGrpSpPr>
            <a:grpSpLocks/>
          </p:cNvGrpSpPr>
          <p:nvPr/>
        </p:nvGrpSpPr>
        <p:grpSpPr bwMode="auto">
          <a:xfrm>
            <a:off x="2" y="4"/>
            <a:ext cx="9140825" cy="6850063"/>
            <a:chOff x="0" y="0"/>
            <a:chExt cx="5758" cy="4315"/>
          </a:xfrm>
        </p:grpSpPr>
        <p:grpSp>
          <p:nvGrpSpPr>
            <p:cNvPr id="7176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21510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en-US" b="0" i="0" dirty="0">
                  <a:solidFill>
                    <a:srgbClr val="FFFFFF"/>
                  </a:solidFill>
                  <a:latin typeface="Avenir Book" panose="02000503020000020003" pitchFamily="2" charset="0"/>
                  <a:ea typeface="Avenir Medium" charset="0"/>
                  <a:cs typeface="Avenir Medium" charset="0"/>
                </a:endParaRPr>
              </a:p>
            </p:txBody>
          </p:sp>
          <p:sp>
            <p:nvSpPr>
              <p:cNvPr id="21511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en-US" b="0" i="0" dirty="0">
                  <a:solidFill>
                    <a:srgbClr val="FFFFFF"/>
                  </a:solidFill>
                  <a:latin typeface="Avenir Book" panose="02000503020000020003" pitchFamily="2" charset="0"/>
                  <a:ea typeface="Avenir Medium" charset="0"/>
                  <a:cs typeface="Avenir Medium" charset="0"/>
                </a:endParaRPr>
              </a:p>
            </p:txBody>
          </p:sp>
          <p:sp>
            <p:nvSpPr>
              <p:cNvPr id="21512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en-US" b="0" i="0" dirty="0">
                  <a:solidFill>
                    <a:srgbClr val="FFFFFF"/>
                  </a:solidFill>
                  <a:latin typeface="Avenir Book" panose="02000503020000020003" pitchFamily="2" charset="0"/>
                  <a:ea typeface="Avenir Medium" charset="0"/>
                  <a:cs typeface="Avenir Medium" charset="0"/>
                </a:endParaRPr>
              </a:p>
            </p:txBody>
          </p:sp>
          <p:sp>
            <p:nvSpPr>
              <p:cNvPr id="7182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l" eaLnBrk="1" hangingPunct="1"/>
                <a:endParaRPr lang="en-US" b="0" i="0" dirty="0">
                  <a:solidFill>
                    <a:srgbClr val="FFFFFF"/>
                  </a:solidFill>
                  <a:latin typeface="Avenir Book" panose="02000503020000020003" pitchFamily="2" charset="0"/>
                  <a:ea typeface="Avenir Medium" charset="0"/>
                  <a:cs typeface="Avenir Medium" charset="0"/>
                </a:endParaRPr>
              </a:p>
            </p:txBody>
          </p:sp>
          <p:sp>
            <p:nvSpPr>
              <p:cNvPr id="21514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en-US" b="0" i="0" dirty="0">
                  <a:solidFill>
                    <a:srgbClr val="FFFFFF"/>
                  </a:solidFill>
                  <a:latin typeface="Avenir Book" panose="02000503020000020003" pitchFamily="2" charset="0"/>
                  <a:ea typeface="Avenir Medium" charset="0"/>
                  <a:cs typeface="Avenir Medium" charset="0"/>
                </a:endParaRPr>
              </a:p>
            </p:txBody>
          </p:sp>
        </p:grpSp>
        <p:sp>
          <p:nvSpPr>
            <p:cNvPr id="21515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7178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</p:grpSp>
      <p:sp>
        <p:nvSpPr>
          <p:cNvPr id="21517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151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 i="0">
                <a:latin typeface="Avenir Book" panose="02000503020000020003" pitchFamily="2" charset="0"/>
                <a:ea typeface="Avenir Book" panose="02000503020000020003" pitchFamily="2" charset="0"/>
                <a:cs typeface="Avenir Book" panose="02000503020000020003" pitchFamily="2" charset="0"/>
              </a:defRPr>
            </a:lvl1pPr>
          </a:lstStyle>
          <a:p>
            <a:pPr eaLnBrk="1" hangingPunct="1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151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359019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9160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0" i="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 Neue" charset="0"/>
          <a:ea typeface="ＭＳ Ｐゴシック" charset="0"/>
          <a:cs typeface="Helvetica Neu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 Neue" charset="0"/>
          <a:ea typeface="ＭＳ Ｐゴシック" charset="0"/>
          <a:cs typeface="Helvetica Neu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 Neue" charset="0"/>
          <a:ea typeface="ＭＳ Ｐゴシック" charset="0"/>
          <a:cs typeface="Helvetica Neu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 Neue" charset="0"/>
          <a:ea typeface="ＭＳ Ｐゴシック" charset="0"/>
          <a:cs typeface="Helvetica Neu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Garamond" pitchFamily="-106" charset="0"/>
          <a:ea typeface="Arial" pitchFamily="-106" charset="0"/>
          <a:cs typeface="Arial" pitchFamily="-10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Garamond" pitchFamily="-106" charset="0"/>
          <a:ea typeface="Arial" pitchFamily="-106" charset="0"/>
          <a:cs typeface="Arial" pitchFamily="-10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Garamond" pitchFamily="-106" charset="0"/>
          <a:ea typeface="Arial" pitchFamily="-106" charset="0"/>
          <a:cs typeface="Arial" pitchFamily="-10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Garamond" pitchFamily="-106" charset="0"/>
          <a:ea typeface="Arial" pitchFamily="-106" charset="0"/>
          <a:cs typeface="Arial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sz="3200" b="0" i="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n"/>
        <a:defRPr sz="2800" b="0" i="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charset="0"/>
        <a:buChar char="n"/>
        <a:defRPr sz="2400" b="0" i="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n"/>
        <a:defRPr sz="2000" b="0" i="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sz="2000" b="0" i="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-106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-106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-106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-106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i="0">
                <a:latin typeface="Avenir Book" panose="02000503020000020003" pitchFamily="2" charset="0"/>
                <a:ea typeface="Avenir Book" panose="02000503020000020003" pitchFamily="2" charset="0"/>
                <a:cs typeface="Avenir Book" panose="02000503020000020003" pitchFamily="2" charset="0"/>
              </a:defRPr>
            </a:lvl1pPr>
          </a:lstStyle>
          <a:p>
            <a:pPr algn="l" eaLnBrk="1" hangingPunct="1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i="0" smtClean="0">
                <a:latin typeface="Avenir Book" panose="02000503020000020003" pitchFamily="2" charset="0"/>
                <a:ea typeface="Avenir Book" panose="02000503020000020003" pitchFamily="2" charset="0"/>
                <a:cs typeface="Avenir Book" panose="02000503020000020003" pitchFamily="2" charset="0"/>
              </a:defRPr>
            </a:lvl1pPr>
          </a:lstStyle>
          <a:p>
            <a:pPr eaLnBrk="1" hangingPunct="1">
              <a:defRPr/>
            </a:pPr>
            <a:fld id="{A0B078F7-A0FE-0744-9701-4FDAD567D73D}" type="slidenum">
              <a:rPr lang="en-US" smtClean="0">
                <a:solidFill>
                  <a:srgbClr val="FFFFFF"/>
                </a:solidFill>
              </a:rPr>
              <a:pPr eaLnBrk="1" hangingPunct="1"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7172" name="Group 4"/>
          <p:cNvGrpSpPr>
            <a:grpSpLocks/>
          </p:cNvGrpSpPr>
          <p:nvPr/>
        </p:nvGrpSpPr>
        <p:grpSpPr bwMode="auto">
          <a:xfrm>
            <a:off x="2" y="4"/>
            <a:ext cx="9140825" cy="6850063"/>
            <a:chOff x="0" y="0"/>
            <a:chExt cx="5758" cy="4315"/>
          </a:xfrm>
        </p:grpSpPr>
        <p:grpSp>
          <p:nvGrpSpPr>
            <p:cNvPr id="7176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21510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en-US" b="0" i="0" dirty="0">
                  <a:solidFill>
                    <a:srgbClr val="FFFFFF"/>
                  </a:solidFill>
                  <a:latin typeface="Avenir Book" panose="02000503020000020003" pitchFamily="2" charset="0"/>
                  <a:ea typeface="Avenir Medium" charset="0"/>
                  <a:cs typeface="Avenir Medium" charset="0"/>
                </a:endParaRPr>
              </a:p>
            </p:txBody>
          </p:sp>
          <p:sp>
            <p:nvSpPr>
              <p:cNvPr id="21511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en-US" b="0" i="0" dirty="0">
                  <a:solidFill>
                    <a:srgbClr val="FFFFFF"/>
                  </a:solidFill>
                  <a:latin typeface="Avenir Book" panose="02000503020000020003" pitchFamily="2" charset="0"/>
                  <a:ea typeface="Avenir Medium" charset="0"/>
                  <a:cs typeface="Avenir Medium" charset="0"/>
                </a:endParaRPr>
              </a:p>
            </p:txBody>
          </p:sp>
          <p:sp>
            <p:nvSpPr>
              <p:cNvPr id="21512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en-US" b="0" i="0" dirty="0">
                  <a:solidFill>
                    <a:srgbClr val="FFFFFF"/>
                  </a:solidFill>
                  <a:latin typeface="Avenir Book" panose="02000503020000020003" pitchFamily="2" charset="0"/>
                  <a:ea typeface="Avenir Medium" charset="0"/>
                  <a:cs typeface="Avenir Medium" charset="0"/>
                </a:endParaRPr>
              </a:p>
            </p:txBody>
          </p:sp>
          <p:sp>
            <p:nvSpPr>
              <p:cNvPr id="7182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l" eaLnBrk="1" hangingPunct="1"/>
                <a:endParaRPr lang="en-US" b="0" i="0" dirty="0">
                  <a:solidFill>
                    <a:srgbClr val="FFFFFF"/>
                  </a:solidFill>
                  <a:latin typeface="Avenir Book" panose="02000503020000020003" pitchFamily="2" charset="0"/>
                  <a:ea typeface="Avenir Medium" charset="0"/>
                  <a:cs typeface="Avenir Medium" charset="0"/>
                </a:endParaRPr>
              </a:p>
            </p:txBody>
          </p:sp>
          <p:sp>
            <p:nvSpPr>
              <p:cNvPr id="21514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en-US" b="0" i="0" dirty="0">
                  <a:solidFill>
                    <a:srgbClr val="FFFFFF"/>
                  </a:solidFill>
                  <a:latin typeface="Avenir Book" panose="02000503020000020003" pitchFamily="2" charset="0"/>
                  <a:ea typeface="Avenir Medium" charset="0"/>
                  <a:cs typeface="Avenir Medium" charset="0"/>
                </a:endParaRPr>
              </a:p>
            </p:txBody>
          </p:sp>
        </p:grpSp>
        <p:sp>
          <p:nvSpPr>
            <p:cNvPr id="21515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  <p:sp>
          <p:nvSpPr>
            <p:cNvPr id="7178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en-US" b="0" i="0" dirty="0">
                <a:solidFill>
                  <a:srgbClr val="FFFFF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endParaRPr>
            </a:p>
          </p:txBody>
        </p:sp>
      </p:grpSp>
      <p:sp>
        <p:nvSpPr>
          <p:cNvPr id="21517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151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 i="0">
                <a:latin typeface="Avenir Book" panose="02000503020000020003" pitchFamily="2" charset="0"/>
                <a:ea typeface="Avenir Book" panose="02000503020000020003" pitchFamily="2" charset="0"/>
                <a:cs typeface="Avenir Book" panose="02000503020000020003" pitchFamily="2" charset="0"/>
              </a:defRPr>
            </a:lvl1pPr>
          </a:lstStyle>
          <a:p>
            <a:pPr eaLnBrk="1" hangingPunct="1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151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7921253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9162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0" i="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 Neue" charset="0"/>
          <a:ea typeface="ＭＳ Ｐゴシック" charset="0"/>
          <a:cs typeface="Helvetica Neu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 Neue" charset="0"/>
          <a:ea typeface="ＭＳ Ｐゴシック" charset="0"/>
          <a:cs typeface="Helvetica Neu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 Neue" charset="0"/>
          <a:ea typeface="ＭＳ Ｐゴシック" charset="0"/>
          <a:cs typeface="Helvetica Neu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 Neue" charset="0"/>
          <a:ea typeface="ＭＳ Ｐゴシック" charset="0"/>
          <a:cs typeface="Helvetica Neu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Garamond" pitchFamily="-106" charset="0"/>
          <a:ea typeface="Arial" pitchFamily="-106" charset="0"/>
          <a:cs typeface="Arial" pitchFamily="-10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Garamond" pitchFamily="-106" charset="0"/>
          <a:ea typeface="Arial" pitchFamily="-106" charset="0"/>
          <a:cs typeface="Arial" pitchFamily="-10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Garamond" pitchFamily="-106" charset="0"/>
          <a:ea typeface="Arial" pitchFamily="-106" charset="0"/>
          <a:cs typeface="Arial" pitchFamily="-10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Garamond" pitchFamily="-106" charset="0"/>
          <a:ea typeface="Arial" pitchFamily="-106" charset="0"/>
          <a:cs typeface="Arial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sz="3200" b="0" i="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n"/>
        <a:defRPr sz="2800" b="0" i="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charset="0"/>
        <a:buChar char="n"/>
        <a:defRPr sz="2400" b="0" i="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n"/>
        <a:defRPr sz="2000" b="0" i="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sz="2000" b="0" i="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-106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-106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-106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-106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i="0">
                <a:latin typeface="Avenir Book" panose="02000503020000020003" pitchFamily="2" charset="0"/>
              </a:defRPr>
            </a:lvl1pPr>
          </a:lstStyle>
          <a:p>
            <a:pPr algn="l" eaLnBrk="1" hangingPunct="1"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i="0">
                <a:latin typeface="Avenir Book" panose="02000503020000020003" pitchFamily="2" charset="0"/>
              </a:defRPr>
            </a:lvl1pPr>
          </a:lstStyle>
          <a:p>
            <a:pPr eaLnBrk="1" hangingPunct="1"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i="0">
                <a:latin typeface="Avenir Book" panose="02000503020000020003" pitchFamily="2" charset="0"/>
              </a:defRPr>
            </a:lvl1pPr>
          </a:lstStyle>
          <a:p>
            <a:pPr eaLnBrk="1" hangingPunct="1">
              <a:defRPr/>
            </a:pPr>
            <a:fld id="{DE13CBAB-BD6E-9747-882B-C23CD4220B65}" type="slidenum">
              <a:rPr lang="en-US" smtClean="0">
                <a:solidFill>
                  <a:srgbClr val="000000"/>
                </a:solidFill>
              </a:rPr>
              <a:pPr eaLnBrk="1" hangingPunct="1"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39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164" r:id="rId1"/>
    <p:sldLayoutId id="2147489165" r:id="rId2"/>
    <p:sldLayoutId id="2147489166" r:id="rId3"/>
    <p:sldLayoutId id="2147489167" r:id="rId4"/>
    <p:sldLayoutId id="2147489168" r:id="rId5"/>
    <p:sldLayoutId id="2147489169" r:id="rId6"/>
    <p:sldLayoutId id="2147489170" r:id="rId7"/>
    <p:sldLayoutId id="2147489171" r:id="rId8"/>
    <p:sldLayoutId id="2147489172" r:id="rId9"/>
    <p:sldLayoutId id="2147489173" r:id="rId10"/>
    <p:sldLayoutId id="21474891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0" i="0">
          <a:solidFill>
            <a:schemeClr val="tx2"/>
          </a:solidFill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 Neue" charset="0"/>
          <a:ea typeface="ＭＳ Ｐゴシック" pitchFamily="-112" charset="-128"/>
          <a:cs typeface="ＭＳ Ｐゴシック" pitchFamily="-112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 Neue" charset="0"/>
          <a:ea typeface="ＭＳ Ｐゴシック" pitchFamily="-112" charset="-128"/>
          <a:cs typeface="ＭＳ Ｐゴシック" pitchFamily="-112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 Neue" charset="0"/>
          <a:ea typeface="ＭＳ Ｐゴシック" pitchFamily="-112" charset="-128"/>
          <a:cs typeface="ＭＳ Ｐゴシック" pitchFamily="-112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 Neue" charset="0"/>
          <a:ea typeface="ＭＳ Ｐゴシック" pitchFamily="-112" charset="-128"/>
          <a:cs typeface="ＭＳ Ｐゴシック" pitchFamily="-112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0" i="0">
          <a:solidFill>
            <a:schemeClr val="tx1"/>
          </a:solidFill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0" i="0">
          <a:solidFill>
            <a:schemeClr val="tx1"/>
          </a:solidFill>
          <a:latin typeface="Avenir Book" panose="02000503020000020003" pitchFamily="2" charset="0"/>
          <a:ea typeface="Avenir Book" panose="02000503020000020003" pitchFamily="2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0" i="0">
          <a:solidFill>
            <a:schemeClr val="tx1"/>
          </a:solidFill>
          <a:latin typeface="Avenir Book" panose="02000503020000020003" pitchFamily="2" charset="0"/>
          <a:ea typeface="Avenir Book" panose="02000503020000020003" pitchFamily="2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0" i="0">
          <a:solidFill>
            <a:schemeClr val="tx1"/>
          </a:solidFill>
          <a:latin typeface="Avenir Book" panose="02000503020000020003" pitchFamily="2" charset="0"/>
          <a:ea typeface="Avenir Book" panose="02000503020000020003" pitchFamily="2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0" i="0">
          <a:solidFill>
            <a:schemeClr val="tx1"/>
          </a:solidFill>
          <a:latin typeface="Avenir Book" panose="02000503020000020003" pitchFamily="2" charset="0"/>
          <a:ea typeface="Avenir Book" panose="02000503020000020003" pitchFamily="2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Helvetica Neue" charset="0"/>
                <a:ea typeface="Helvetica Neue" charset="0"/>
                <a:cs typeface="Helvetica Neue" charset="0"/>
              </a:defRPr>
            </a:lvl1pPr>
          </a:lstStyle>
          <a:p>
            <a:pPr algn="l" eaLnBrk="1" hangingPunct="1">
              <a:defRPr/>
            </a:pPr>
            <a:endParaRPr lang="en-US" b="0">
              <a:solidFill>
                <a:srgbClr val="FFFFFF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Helvetica Neue" charset="0"/>
                <a:ea typeface="Helvetica Neue"/>
                <a:cs typeface="Helvetica Neue" charset="0"/>
              </a:defRPr>
            </a:lvl1pPr>
          </a:lstStyle>
          <a:p>
            <a:pPr eaLnBrk="1" hangingPunct="1">
              <a:defRPr/>
            </a:pPr>
            <a:fld id="{A0B078F7-A0FE-0744-9701-4FDAD567D73D}" type="slidenum">
              <a:rPr lang="en-US" b="0">
                <a:solidFill>
                  <a:srgbClr val="FFFFFF"/>
                </a:solidFill>
              </a:rPr>
              <a:pPr eaLnBrk="1" hangingPunct="1">
                <a:defRPr/>
              </a:pPr>
              <a:t>‹#›</a:t>
            </a:fld>
            <a:endParaRPr lang="en-US" b="0" dirty="0">
              <a:solidFill>
                <a:srgbClr val="FFFFFF"/>
              </a:solidFill>
            </a:endParaRPr>
          </a:p>
        </p:txBody>
      </p:sp>
      <p:grpSp>
        <p:nvGrpSpPr>
          <p:cNvPr id="7172" name="Group 4"/>
          <p:cNvGrpSpPr>
            <a:grpSpLocks/>
          </p:cNvGrpSpPr>
          <p:nvPr/>
        </p:nvGrpSpPr>
        <p:grpSpPr bwMode="auto">
          <a:xfrm>
            <a:off x="2" y="4"/>
            <a:ext cx="9140825" cy="6850063"/>
            <a:chOff x="0" y="0"/>
            <a:chExt cx="5758" cy="4315"/>
          </a:xfrm>
        </p:grpSpPr>
        <p:grpSp>
          <p:nvGrpSpPr>
            <p:cNvPr id="7176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21510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en-US" b="0">
                  <a:solidFill>
                    <a:srgbClr val="FFFFFF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21511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en-US" b="0">
                  <a:solidFill>
                    <a:srgbClr val="FFFFFF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21512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en-US" b="0">
                  <a:solidFill>
                    <a:srgbClr val="FFFFFF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7182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l" eaLnBrk="1" hangingPunct="1"/>
                <a:endParaRPr lang="en-US" b="0" dirty="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</a:endParaRPr>
              </a:p>
            </p:txBody>
          </p:sp>
          <p:sp>
            <p:nvSpPr>
              <p:cNvPr id="21514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en-US" b="0">
                  <a:solidFill>
                    <a:srgbClr val="FFFFFF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p:grpSp>
        <p:sp>
          <p:nvSpPr>
            <p:cNvPr id="21515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en-US" b="0">
                <a:solidFill>
                  <a:srgbClr val="FFFFFF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7178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en-US" b="0" dirty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21517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151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Helvetica Neue" charset="0"/>
                <a:ea typeface="Helvetica Neue" charset="0"/>
                <a:cs typeface="Helvetica Neue" charset="0"/>
              </a:defRPr>
            </a:lvl1pPr>
          </a:lstStyle>
          <a:p>
            <a:pPr eaLnBrk="1" hangingPunct="1">
              <a:defRPr/>
            </a:pPr>
            <a:endParaRPr lang="en-US" b="0">
              <a:solidFill>
                <a:srgbClr val="FFFFFF"/>
              </a:solidFill>
            </a:endParaRPr>
          </a:p>
        </p:txBody>
      </p:sp>
      <p:sp>
        <p:nvSpPr>
          <p:cNvPr id="2151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445044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9176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 Neue"/>
          <a:ea typeface="Helvetica Neue"/>
          <a:cs typeface="Helvetica Neue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 Neue" charset="0"/>
          <a:ea typeface="ＭＳ Ｐゴシック" charset="0"/>
          <a:cs typeface="Helvetica Neu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 Neue" charset="0"/>
          <a:ea typeface="ＭＳ Ｐゴシック" charset="0"/>
          <a:cs typeface="Helvetica Neu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 Neue" charset="0"/>
          <a:ea typeface="ＭＳ Ｐゴシック" charset="0"/>
          <a:cs typeface="Helvetica Neu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 Neue" charset="0"/>
          <a:ea typeface="ＭＳ Ｐゴシック" charset="0"/>
          <a:cs typeface="Helvetica Neu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Garamond" pitchFamily="-106" charset="0"/>
          <a:ea typeface="Arial" pitchFamily="-106" charset="0"/>
          <a:cs typeface="Arial" pitchFamily="-10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Garamond" pitchFamily="-106" charset="0"/>
          <a:ea typeface="Arial" pitchFamily="-106" charset="0"/>
          <a:cs typeface="Arial" pitchFamily="-10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Garamond" pitchFamily="-106" charset="0"/>
          <a:ea typeface="Arial" pitchFamily="-106" charset="0"/>
          <a:cs typeface="Arial" pitchFamily="-10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Garamond" pitchFamily="-106" charset="0"/>
          <a:ea typeface="Arial" pitchFamily="-106" charset="0"/>
          <a:cs typeface="Arial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Helvetica Neue"/>
          <a:ea typeface="Helvetica Neue"/>
          <a:cs typeface="Helvetica Neue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Helvetica Neue"/>
          <a:ea typeface="Helvetica Neue"/>
          <a:cs typeface="Helvetica Neue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charset="0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Helvetica Neue"/>
          <a:ea typeface="Helvetica Neue"/>
          <a:cs typeface="Helvetica Neue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Helvetica Neue"/>
          <a:ea typeface="Helvetica Neue"/>
          <a:cs typeface="Helvetica Neue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Helvetica Neue"/>
          <a:ea typeface="Helvetica Neue"/>
          <a:cs typeface="Helvetica Neue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-106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-106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-106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-106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051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 i="0">
                <a:latin typeface="Avenir Book" panose="02000503020000020003" pitchFamily="2" charset="0"/>
              </a:defRPr>
            </a:lvl1pPr>
          </a:lstStyle>
          <a:p>
            <a:pPr algn="l">
              <a:defRPr/>
            </a:pPr>
            <a:endParaRPr lang="en-US" dirty="0">
              <a:solidFill>
                <a:srgbClr val="000000"/>
              </a:solidFill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3051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 i="0">
                <a:latin typeface="Avenir Book" panose="02000503020000020003" pitchFamily="2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3051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 i="0">
                <a:latin typeface="Avenir Book" panose="02000503020000020003" pitchFamily="2" charset="0"/>
              </a:defRPr>
            </a:lvl1pPr>
          </a:lstStyle>
          <a:p>
            <a:pPr>
              <a:defRPr/>
            </a:pPr>
            <a:fld id="{571A56C6-D739-444E-8D69-7265677F00E6}" type="slidenum">
              <a:rPr lang="en-US" smtClean="0">
                <a:solidFill>
                  <a:srgbClr val="000000"/>
                </a:solidFill>
                <a:ea typeface="ＭＳ Ｐゴシック" pitchFamily="-106" charset="-128"/>
                <a:cs typeface="ＭＳ Ｐゴシック" pitchFamily="-106" charset="-128"/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  <a:ea typeface="ＭＳ Ｐゴシック" pitchFamily="-106" charset="-128"/>
              <a:cs typeface="ＭＳ Ｐゴシック" pitchFamily="-106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65789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178" r:id="rId1"/>
    <p:sldLayoutId id="2147489179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0" i="0">
          <a:solidFill>
            <a:schemeClr val="tx2"/>
          </a:solidFill>
          <a:latin typeface="Avenir Book" panose="02000503020000020003" pitchFamily="2" charset="0"/>
          <a:ea typeface="ＭＳ Ｐゴシック" pitchFamily="-106" charset="-128"/>
          <a:cs typeface="ＭＳ Ｐゴシック" pitchFamily="-106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06" charset="-128"/>
          <a:cs typeface="ＭＳ Ｐゴシック" pitchFamily="-106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06" charset="-128"/>
          <a:cs typeface="ＭＳ Ｐゴシック" pitchFamily="-106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06" charset="-128"/>
          <a:cs typeface="ＭＳ Ｐゴシック" pitchFamily="-106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06" charset="-128"/>
          <a:cs typeface="ＭＳ Ｐゴシック" pitchFamily="-106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0" i="0">
          <a:solidFill>
            <a:schemeClr val="tx1"/>
          </a:solidFill>
          <a:latin typeface="Avenir Book" panose="02000503020000020003" pitchFamily="2" charset="0"/>
          <a:ea typeface="ＭＳ Ｐゴシック" pitchFamily="-106" charset="-128"/>
          <a:cs typeface="ＭＳ Ｐゴシック" pitchFamily="-106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0" i="0">
          <a:solidFill>
            <a:schemeClr val="tx1"/>
          </a:solidFill>
          <a:latin typeface="Avenir Book" panose="02000503020000020003" pitchFamily="2" charset="0"/>
          <a:ea typeface="ＭＳ Ｐゴシック" pitchFamily="-106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0" i="0">
          <a:solidFill>
            <a:schemeClr val="tx1"/>
          </a:solidFill>
          <a:latin typeface="Avenir Book" panose="02000503020000020003" pitchFamily="2" charset="0"/>
          <a:ea typeface="ＭＳ Ｐゴシック" pitchFamily="-106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0" i="0">
          <a:solidFill>
            <a:schemeClr val="tx1"/>
          </a:solidFill>
          <a:latin typeface="Avenir Book" panose="02000503020000020003" pitchFamily="2" charset="0"/>
          <a:ea typeface="ＭＳ Ｐゴシック" pitchFamily="-106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0" i="0">
          <a:solidFill>
            <a:schemeClr val="tx1"/>
          </a:solidFill>
          <a:latin typeface="Avenir Book" panose="02000503020000020003" pitchFamily="2" charset="0"/>
          <a:ea typeface="ＭＳ Ｐゴシック" pitchFamily="-106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816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i="0">
                <a:latin typeface="Avenir Book" panose="02000503020000020003" pitchFamily="2" charset="0"/>
                <a:ea typeface="Avenir Book" panose="02000503020000020003" pitchFamily="2" charset="0"/>
                <a:cs typeface="Avenir Book" panose="02000503020000020003" pitchFamily="2" charset="0"/>
              </a:defRPr>
            </a:lvl1pPr>
          </a:lstStyle>
          <a:p>
            <a:pPr algn="l" eaLnBrk="1" hangingPunct="1"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816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i="0">
                <a:latin typeface="Avenir Book" panose="02000503020000020003" pitchFamily="2" charset="0"/>
                <a:ea typeface="Avenir Book" panose="02000503020000020003" pitchFamily="2" charset="0"/>
                <a:cs typeface="Avenir Book" panose="02000503020000020003" pitchFamily="2" charset="0"/>
              </a:defRPr>
            </a:lvl1pPr>
          </a:lstStyle>
          <a:p>
            <a:pPr eaLnBrk="1" hangingPunct="1"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816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i="0" smtClean="0">
                <a:latin typeface="Avenir Book" panose="02000503020000020003" pitchFamily="2" charset="0"/>
                <a:ea typeface="Avenir Book" panose="02000503020000020003" pitchFamily="2" charset="0"/>
                <a:cs typeface="Avenir Book" panose="02000503020000020003" pitchFamily="2" charset="0"/>
              </a:defRPr>
            </a:lvl1pPr>
          </a:lstStyle>
          <a:p>
            <a:pPr eaLnBrk="1" hangingPunct="1">
              <a:defRPr/>
            </a:pPr>
            <a:fld id="{936E9F9C-24C2-0844-9D8C-6C12772A6928}" type="slidenum">
              <a:rPr lang="en-US" smtClean="0">
                <a:solidFill>
                  <a:srgbClr val="000000"/>
                </a:solidFill>
              </a:rPr>
              <a:pPr eaLnBrk="1" hangingPunct="1"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084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197" r:id="rId1"/>
    <p:sldLayoutId id="2147489198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0" i="0">
          <a:solidFill>
            <a:schemeClr val="tx2"/>
          </a:solidFill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 Neue" charset="0"/>
          <a:ea typeface="ＭＳ Ｐゴシック" charset="0"/>
          <a:cs typeface="Helvetica Neu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 Neue" charset="0"/>
          <a:ea typeface="ＭＳ Ｐゴシック" charset="0"/>
          <a:cs typeface="Helvetica Neu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 Neue" charset="0"/>
          <a:ea typeface="ＭＳ Ｐゴシック" charset="0"/>
          <a:cs typeface="Helvetica Neu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 Neue" charset="0"/>
          <a:ea typeface="ＭＳ Ｐゴシック" charset="0"/>
          <a:cs typeface="Helvetica Neu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  <a:ea typeface="Arial" pitchFamily="-106" charset="0"/>
          <a:cs typeface="Arial" pitchFamily="-10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  <a:ea typeface="Arial" pitchFamily="-106" charset="0"/>
          <a:cs typeface="Arial" pitchFamily="-10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  <a:ea typeface="Arial" pitchFamily="-106" charset="0"/>
          <a:cs typeface="Arial" pitchFamily="-10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  <a:ea typeface="Arial" pitchFamily="-106" charset="0"/>
          <a:cs typeface="Arial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0" i="0">
          <a:solidFill>
            <a:schemeClr val="tx1"/>
          </a:solidFill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0" i="0">
          <a:solidFill>
            <a:schemeClr val="tx1"/>
          </a:solidFill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0" i="0">
          <a:solidFill>
            <a:schemeClr val="tx1"/>
          </a:solidFill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0" i="0">
          <a:solidFill>
            <a:schemeClr val="tx1"/>
          </a:solidFill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0" i="0">
          <a:solidFill>
            <a:schemeClr val="tx1"/>
          </a:solidFill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816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i="0">
                <a:latin typeface="Avenir Book" panose="02000503020000020003" pitchFamily="2" charset="0"/>
                <a:ea typeface="Avenir Book" panose="02000503020000020003" pitchFamily="2" charset="0"/>
                <a:cs typeface="Avenir Book" panose="02000503020000020003" pitchFamily="2" charset="0"/>
              </a:defRPr>
            </a:lvl1pPr>
          </a:lstStyle>
          <a:p>
            <a:pPr algn="l" eaLnBrk="1" hangingPunct="1"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816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i="0">
                <a:latin typeface="Avenir Book" panose="02000503020000020003" pitchFamily="2" charset="0"/>
                <a:ea typeface="Avenir Book" panose="02000503020000020003" pitchFamily="2" charset="0"/>
                <a:cs typeface="Avenir Book" panose="02000503020000020003" pitchFamily="2" charset="0"/>
              </a:defRPr>
            </a:lvl1pPr>
          </a:lstStyle>
          <a:p>
            <a:pPr eaLnBrk="1" hangingPunct="1"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816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i="0">
                <a:latin typeface="Avenir Book" panose="02000503020000020003" pitchFamily="2" charset="0"/>
                <a:ea typeface="Avenir Book" panose="02000503020000020003" pitchFamily="2" charset="0"/>
                <a:cs typeface="Avenir Book" panose="02000503020000020003" pitchFamily="2" charset="0"/>
              </a:defRPr>
            </a:lvl1pPr>
          </a:lstStyle>
          <a:p>
            <a:pPr eaLnBrk="1" hangingPunct="1"/>
            <a:fld id="{76544508-BC88-934E-B8B2-4756CE81666C}" type="slidenum">
              <a:rPr lang="en-US" smtClean="0">
                <a:solidFill>
                  <a:srgbClr val="000000"/>
                </a:solidFill>
              </a:rPr>
              <a:pPr eaLnBrk="1" hangingPunct="1"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468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201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0" i="0">
          <a:solidFill>
            <a:schemeClr val="tx2"/>
          </a:solidFill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 Neue" charset="0"/>
          <a:ea typeface="ＭＳ Ｐゴシック" charset="0"/>
          <a:cs typeface="Helvetica Neu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 Neue" charset="0"/>
          <a:ea typeface="ＭＳ Ｐゴシック" charset="0"/>
          <a:cs typeface="Helvetica Neu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 Neue" charset="0"/>
          <a:ea typeface="ＭＳ Ｐゴシック" charset="0"/>
          <a:cs typeface="Helvetica Neu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 Neue" charset="0"/>
          <a:ea typeface="ＭＳ Ｐゴシック" charset="0"/>
          <a:cs typeface="Helvetica Neu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  <a:ea typeface="Arial" pitchFamily="-106" charset="0"/>
          <a:cs typeface="Arial" pitchFamily="-10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  <a:ea typeface="Arial" pitchFamily="-106" charset="0"/>
          <a:cs typeface="Arial" pitchFamily="-10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  <a:ea typeface="Arial" pitchFamily="-106" charset="0"/>
          <a:cs typeface="Arial" pitchFamily="-10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  <a:ea typeface="Arial" pitchFamily="-106" charset="0"/>
          <a:cs typeface="Arial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0" i="0">
          <a:solidFill>
            <a:schemeClr val="tx1"/>
          </a:solidFill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0" i="0">
          <a:solidFill>
            <a:schemeClr val="tx1"/>
          </a:solidFill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0" i="0">
          <a:solidFill>
            <a:schemeClr val="tx1"/>
          </a:solidFill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0" i="0">
          <a:solidFill>
            <a:schemeClr val="tx1"/>
          </a:solidFill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0" i="0">
          <a:solidFill>
            <a:schemeClr val="tx1"/>
          </a:solidFill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i="0">
                <a:latin typeface="Avenir Book" panose="02000503020000020003" pitchFamily="2" charset="0"/>
                <a:ea typeface="Avenir Book" panose="02000503020000020003" pitchFamily="2" charset="0"/>
                <a:cs typeface="Avenir Book" panose="02000503020000020003" pitchFamily="2" charset="0"/>
              </a:defRPr>
            </a:lvl1pPr>
          </a:lstStyle>
          <a:p>
            <a:pPr algn="l" eaLnBrk="1" hangingPunct="1"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i="0">
                <a:latin typeface="Avenir Book" panose="02000503020000020003" pitchFamily="2" charset="0"/>
                <a:ea typeface="Avenir Book" panose="02000503020000020003" pitchFamily="2" charset="0"/>
                <a:cs typeface="Avenir Book" panose="02000503020000020003" pitchFamily="2" charset="0"/>
              </a:defRPr>
            </a:lvl1pPr>
          </a:lstStyle>
          <a:p>
            <a:pPr eaLnBrk="1" hangingPunct="1"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i="0">
                <a:latin typeface="Avenir Book" panose="02000503020000020003" pitchFamily="2" charset="0"/>
                <a:ea typeface="Avenir Book" panose="02000503020000020003" pitchFamily="2" charset="0"/>
                <a:cs typeface="Avenir Book" panose="02000503020000020003" pitchFamily="2" charset="0"/>
              </a:defRPr>
            </a:lvl1pPr>
          </a:lstStyle>
          <a:p>
            <a:pPr eaLnBrk="1" hangingPunct="1"/>
            <a:fld id="{1A64C18F-E85E-4F40-A62D-74BA93B6AC38}" type="slidenum">
              <a:rPr lang="en-US" smtClean="0">
                <a:solidFill>
                  <a:srgbClr val="000000"/>
                </a:solidFill>
              </a:rPr>
              <a:pPr eaLnBrk="1" hangingPunct="1"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205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228" r:id="rId1"/>
    <p:sldLayoutId id="2147489229" r:id="rId2"/>
    <p:sldLayoutId id="2147489230" r:id="rId3"/>
    <p:sldLayoutId id="2147489231" r:id="rId4"/>
    <p:sldLayoutId id="2147489232" r:id="rId5"/>
    <p:sldLayoutId id="2147489233" r:id="rId6"/>
    <p:sldLayoutId id="2147489234" r:id="rId7"/>
    <p:sldLayoutId id="2147489235" r:id="rId8"/>
    <p:sldLayoutId id="2147489236" r:id="rId9"/>
    <p:sldLayoutId id="2147489237" r:id="rId10"/>
    <p:sldLayoutId id="2147489238" r:id="rId11"/>
    <p:sldLayoutId id="214748923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0" i="0">
          <a:solidFill>
            <a:schemeClr val="tx2"/>
          </a:solidFill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 Neue" charset="0"/>
          <a:ea typeface="ＭＳ Ｐゴシック" charset="0"/>
          <a:cs typeface="Helvetica Neu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 Neue" charset="0"/>
          <a:ea typeface="ＭＳ Ｐゴシック" charset="0"/>
          <a:cs typeface="Helvetica Neu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 Neue" charset="0"/>
          <a:ea typeface="ＭＳ Ｐゴシック" charset="0"/>
          <a:cs typeface="Helvetica Neu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 Neue" charset="0"/>
          <a:ea typeface="ＭＳ Ｐゴシック" charset="0"/>
          <a:cs typeface="Helvetica Neu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0" i="0">
          <a:solidFill>
            <a:schemeClr val="tx1"/>
          </a:solidFill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0" i="0">
          <a:solidFill>
            <a:schemeClr val="tx1"/>
          </a:solidFill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0" i="0">
          <a:solidFill>
            <a:schemeClr val="tx1"/>
          </a:solidFill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0" i="0">
          <a:solidFill>
            <a:schemeClr val="tx1"/>
          </a:solidFill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0" i="0">
          <a:solidFill>
            <a:schemeClr val="tx1"/>
          </a:solidFill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i="0">
                <a:latin typeface="Avenir Book" panose="02000503020000020003" pitchFamily="2" charset="0"/>
                <a:ea typeface="Avenir Book" panose="02000503020000020003" pitchFamily="2" charset="0"/>
                <a:cs typeface="Avenir Book" panose="02000503020000020003" pitchFamily="2" charset="0"/>
              </a:defRPr>
            </a:lvl1pPr>
          </a:lstStyle>
          <a:p>
            <a:pPr algn="l" eaLnBrk="1" hangingPunct="1"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i="0">
                <a:latin typeface="Avenir Book" panose="02000503020000020003" pitchFamily="2" charset="0"/>
                <a:ea typeface="Avenir Book" panose="02000503020000020003" pitchFamily="2" charset="0"/>
                <a:cs typeface="Avenir Book" panose="02000503020000020003" pitchFamily="2" charset="0"/>
              </a:defRPr>
            </a:lvl1pPr>
          </a:lstStyle>
          <a:p>
            <a:pPr eaLnBrk="1" hangingPunct="1"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i="0">
                <a:latin typeface="Avenir Book" panose="02000503020000020003" pitchFamily="2" charset="0"/>
                <a:ea typeface="Avenir Book" panose="02000503020000020003" pitchFamily="2" charset="0"/>
                <a:cs typeface="Avenir Book" panose="02000503020000020003" pitchFamily="2" charset="0"/>
              </a:defRPr>
            </a:lvl1pPr>
          </a:lstStyle>
          <a:p>
            <a:pPr eaLnBrk="1" hangingPunct="1">
              <a:defRPr/>
            </a:pPr>
            <a:fld id="{A580AA15-2AE3-1041-A56B-7F82F03B2A9C}" type="slidenum">
              <a:rPr lang="en-US" smtClean="0">
                <a:solidFill>
                  <a:srgbClr val="000000"/>
                </a:solidFill>
              </a:rPr>
              <a:pPr eaLnBrk="1" hangingPunct="1"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716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241" r:id="rId1"/>
    <p:sldLayoutId id="2147489242" r:id="rId2"/>
    <p:sldLayoutId id="2147489243" r:id="rId3"/>
    <p:sldLayoutId id="2147489244" r:id="rId4"/>
    <p:sldLayoutId id="2147489245" r:id="rId5"/>
    <p:sldLayoutId id="2147489246" r:id="rId6"/>
    <p:sldLayoutId id="2147489247" r:id="rId7"/>
    <p:sldLayoutId id="2147489248" r:id="rId8"/>
    <p:sldLayoutId id="2147489249" r:id="rId9"/>
    <p:sldLayoutId id="2147489250" r:id="rId10"/>
    <p:sldLayoutId id="2147489251" r:id="rId11"/>
    <p:sldLayoutId id="214748925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0" i="0">
          <a:solidFill>
            <a:schemeClr val="tx2"/>
          </a:solidFill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 Neue" charset="0"/>
          <a:ea typeface="Helvetica Neue" charset="0"/>
          <a:cs typeface="Helvetica Neu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 Neue" charset="0"/>
          <a:ea typeface="Helvetica Neue" charset="0"/>
          <a:cs typeface="Helvetica Neu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 Neue" charset="0"/>
          <a:ea typeface="Helvetica Neue" charset="0"/>
          <a:cs typeface="Helvetica Neu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 Neue" charset="0"/>
          <a:ea typeface="Helvetica Neue" charset="0"/>
          <a:cs typeface="Helvetica Neu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0" i="0">
          <a:solidFill>
            <a:schemeClr val="tx1"/>
          </a:solidFill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0" i="0">
          <a:solidFill>
            <a:schemeClr val="tx1"/>
          </a:solidFill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0" i="0">
          <a:solidFill>
            <a:schemeClr val="tx1"/>
          </a:solidFill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0" i="0">
          <a:solidFill>
            <a:schemeClr val="tx1"/>
          </a:solidFill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0" i="0">
          <a:solidFill>
            <a:schemeClr val="tx1"/>
          </a:solidFill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76789-3A0A-7E49-8D78-814074B33A34}" type="datetimeFigureOut">
              <a:rPr lang="en-US" smtClean="0"/>
              <a:t>7/2/24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C3F64-A645-F04D-A6A3-A378B9427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10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355" r:id="rId1"/>
    <p:sldLayoutId id="2147489356" r:id="rId2"/>
    <p:sldLayoutId id="2147489357" r:id="rId3"/>
    <p:sldLayoutId id="2147489358" r:id="rId4"/>
    <p:sldLayoutId id="2147489359" r:id="rId5"/>
    <p:sldLayoutId id="2147489360" r:id="rId6"/>
    <p:sldLayoutId id="2147489361" r:id="rId7"/>
    <p:sldLayoutId id="2147489362" r:id="rId8"/>
    <p:sldLayoutId id="2147489363" r:id="rId9"/>
    <p:sldLayoutId id="2147489364" r:id="rId10"/>
    <p:sldLayoutId id="214748936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978400" y="6426200"/>
            <a:ext cx="4064000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 i="0">
                <a:solidFill>
                  <a:schemeClr val="tx1"/>
                </a:solidFill>
                <a:latin typeface="Helvetica Neue Regular" charset="0"/>
                <a:ea typeface="Helvetica Neue Regular" charset="0"/>
                <a:cs typeface="Helvetica Neue Regular" charset="0"/>
              </a:defRPr>
            </a:lvl1pPr>
          </a:lstStyle>
          <a:p>
            <a:pPr>
              <a:defRPr/>
            </a:pPr>
            <a:r>
              <a:rPr lang="de-DE" kern="0" dirty="0"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© Voices On The Economy. All Rights </a:t>
            </a:r>
            <a:r>
              <a:rPr lang="de-DE" kern="0" dirty="0" err="1"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Reserved</a:t>
            </a:r>
            <a:r>
              <a:rPr lang="de-DE" kern="0" dirty="0"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.</a:t>
            </a:r>
            <a:endParaRPr lang="en-US" dirty="0">
              <a:latin typeface="Avenir Book" panose="02000503020000020003" pitchFamily="2" charset="0"/>
            </a:endParaRPr>
          </a:p>
          <a:p>
            <a:pPr>
              <a:defRPr/>
            </a:pPr>
            <a:endParaRPr lang="en-US" dirty="0"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567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410" r:id="rId1"/>
  </p:sldLayoutIdLst>
  <p:transition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0" i="0">
          <a:solidFill>
            <a:schemeClr val="tx2"/>
          </a:solidFill>
          <a:latin typeface="Helvetica Neue Regular" charset="0"/>
          <a:ea typeface="+mj-ea"/>
          <a:cs typeface="Helvetica Neue Regular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 Neue" charset="0"/>
          <a:ea typeface="ＭＳ Ｐゴシック" pitchFamily="-96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 Neue" charset="0"/>
          <a:ea typeface="ＭＳ Ｐゴシック" pitchFamily="-96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 Neue" charset="0"/>
          <a:ea typeface="ＭＳ Ｐゴシック" pitchFamily="-96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 Neue" charset="0"/>
          <a:ea typeface="ＭＳ Ｐゴシック" pitchFamily="-96" charset="-128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0" i="0">
          <a:solidFill>
            <a:schemeClr val="tx1"/>
          </a:solidFill>
          <a:latin typeface="Helvetica Neue Regular" charset="0"/>
          <a:ea typeface="+mn-ea"/>
          <a:cs typeface="Helvetica Neue Regular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0" i="0">
          <a:solidFill>
            <a:schemeClr val="tx1"/>
          </a:solidFill>
          <a:latin typeface="Helvetica Neue Regular" charset="0"/>
          <a:ea typeface="+mn-ea"/>
          <a:cs typeface="Helvetica Neue Regular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0" i="0">
          <a:solidFill>
            <a:schemeClr val="tx1"/>
          </a:solidFill>
          <a:latin typeface="Helvetica Neue Regular" charset="0"/>
          <a:ea typeface="+mn-ea"/>
          <a:cs typeface="Helvetica Neue Regular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0" i="0">
          <a:solidFill>
            <a:schemeClr val="tx1"/>
          </a:solidFill>
          <a:latin typeface="Helvetica Neue Regular" charset="0"/>
          <a:ea typeface="+mn-ea"/>
          <a:cs typeface="Helvetica Neue Regular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0" i="0">
          <a:solidFill>
            <a:schemeClr val="tx1"/>
          </a:solidFill>
          <a:latin typeface="Helvetica Neue Regular" charset="0"/>
          <a:ea typeface="+mn-ea"/>
          <a:cs typeface="Helvetica Neue Regular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17920" y="6488431"/>
            <a:ext cx="2926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b="0" kern="0" dirty="0"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© Voices On The Economy. All Rights </a:t>
            </a:r>
            <a:r>
              <a:rPr lang="de-DE" b="0" kern="0" dirty="0" err="1"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Reserved</a:t>
            </a:r>
            <a:r>
              <a:rPr lang="de-DE" b="0" kern="0" dirty="0"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853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413" r:id="rId1"/>
    <p:sldLayoutId id="2147489414" r:id="rId2"/>
    <p:sldLayoutId id="2147489415" r:id="rId3"/>
    <p:sldLayoutId id="2147489416" r:id="rId4"/>
    <p:sldLayoutId id="2147489417" r:id="rId5"/>
    <p:sldLayoutId id="2147489418" r:id="rId6"/>
    <p:sldLayoutId id="2147489419" r:id="rId7"/>
    <p:sldLayoutId id="2147489420" r:id="rId8"/>
    <p:sldLayoutId id="2147489421" r:id="rId9"/>
    <p:sldLayoutId id="2147489422" r:id="rId10"/>
    <p:sldLayoutId id="21474894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645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b="0" i="0">
                <a:latin typeface="Avenir Book" panose="02000503020000020003" pitchFamily="2" charset="0"/>
                <a:ea typeface="Helvetica Neue Regular" charset="0"/>
                <a:cs typeface="Helvetica Neue Regular" charset="0"/>
              </a:defRPr>
            </a:lvl1pPr>
          </a:lstStyle>
          <a:p>
            <a:pPr algn="l"/>
            <a:fld id="{136B73BB-8CA9-9E4A-9452-839C11CE8BFB}" type="datetime1">
              <a:rPr lang="en-US" smtClean="0">
                <a:solidFill>
                  <a:srgbClr val="000000"/>
                </a:solidFill>
              </a:rPr>
              <a:pPr algn="l"/>
              <a:t>7/2/24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645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 i="0">
                <a:latin typeface="Avenir Book" panose="02000503020000020003" pitchFamily="2" charset="0"/>
                <a:ea typeface="Helvetica Neue Regular" charset="0"/>
                <a:cs typeface="Helvetica Neue Regular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645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 b="0" i="0">
                <a:latin typeface="Avenir Book" panose="02000503020000020003" pitchFamily="2" charset="0"/>
                <a:ea typeface="Helvetica Neue Regular" charset="0"/>
                <a:cs typeface="Helvetica Neue Regular" charset="0"/>
              </a:defRPr>
            </a:lvl1pPr>
          </a:lstStyle>
          <a:p>
            <a:fld id="{CBC7C61A-05A2-D244-B488-60C863184CE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480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425" r:id="rId1"/>
    <p:sldLayoutId id="2147489426" r:id="rId2"/>
    <p:sldLayoutId id="2147489427" r:id="rId3"/>
    <p:sldLayoutId id="2147489428" r:id="rId4"/>
    <p:sldLayoutId id="2147489429" r:id="rId5"/>
    <p:sldLayoutId id="2147489430" r:id="rId6"/>
    <p:sldLayoutId id="2147489431" r:id="rId7"/>
    <p:sldLayoutId id="2147489432" r:id="rId8"/>
    <p:sldLayoutId id="2147489433" r:id="rId9"/>
    <p:sldLayoutId id="2147489434" r:id="rId10"/>
    <p:sldLayoutId id="2147489435" r:id="rId11"/>
  </p:sldLayoutIdLst>
  <p:transition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0" i="0">
          <a:solidFill>
            <a:schemeClr val="tx2"/>
          </a:solidFill>
          <a:latin typeface="Avenir Book" panose="02000503020000020003" pitchFamily="2" charset="0"/>
          <a:ea typeface="Helvetica Neue Regular" charset="0"/>
          <a:cs typeface="Helvetica Neue Regular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merican Typewriter" pitchFamily="1" charset="0"/>
          <a:ea typeface="ＭＳ Ｐゴシック" pitchFamily="-96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merican Typewriter" pitchFamily="1" charset="0"/>
          <a:ea typeface="ＭＳ Ｐゴシック" pitchFamily="-96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merican Typewriter" pitchFamily="1" charset="0"/>
          <a:ea typeface="ＭＳ Ｐゴシック" pitchFamily="-96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merican Typewriter" pitchFamily="1" charset="0"/>
          <a:ea typeface="ＭＳ Ｐゴシック" pitchFamily="-96" charset="-128"/>
          <a:cs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  <a:cs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  <a:cs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  <a:cs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0" i="0">
          <a:solidFill>
            <a:schemeClr val="tx1"/>
          </a:solidFill>
          <a:latin typeface="Avenir Book" panose="02000503020000020003" pitchFamily="2" charset="0"/>
          <a:ea typeface="Helvetica Neue Regular" charset="0"/>
          <a:cs typeface="Helvetica Neue Regular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0" i="0">
          <a:solidFill>
            <a:schemeClr val="tx1"/>
          </a:solidFill>
          <a:latin typeface="Avenir Book" panose="02000503020000020003" pitchFamily="2" charset="0"/>
          <a:ea typeface="Helvetica Neue Regular" charset="0"/>
          <a:cs typeface="Helvetica Neue Regular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0" i="0">
          <a:solidFill>
            <a:schemeClr val="tx1"/>
          </a:solidFill>
          <a:latin typeface="Avenir Book" panose="02000503020000020003" pitchFamily="2" charset="0"/>
          <a:ea typeface="Helvetica Neue Regular" charset="0"/>
          <a:cs typeface="Helvetica Neue Regular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0" i="0">
          <a:solidFill>
            <a:schemeClr val="tx1"/>
          </a:solidFill>
          <a:latin typeface="Avenir Book" panose="02000503020000020003" pitchFamily="2" charset="0"/>
          <a:ea typeface="Helvetica Neue Regular" charset="0"/>
          <a:cs typeface="Helvetica Neue Regular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0" i="0">
          <a:solidFill>
            <a:schemeClr val="tx1"/>
          </a:solidFill>
          <a:latin typeface="Avenir Book" panose="02000503020000020003" pitchFamily="2" charset="0"/>
          <a:ea typeface="Helvetica Neue Regular" charset="0"/>
          <a:cs typeface="Helvetica Neue Regular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b="0" i="0">
                <a:solidFill>
                  <a:srgbClr val="000000"/>
                </a:solidFill>
                <a:latin typeface="Avenir Book" panose="02000503020000020003" pitchFamily="2" charset="0"/>
                <a:ea typeface="Helvetica Neue"/>
                <a:cs typeface="Helvetica Neue"/>
                <a:sym typeface="Arial" pitchFamily="-106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b="0" i="0">
                <a:solidFill>
                  <a:srgbClr val="000000"/>
                </a:solidFill>
                <a:latin typeface="Avenir Book" panose="02000503020000020003" pitchFamily="2" charset="0"/>
                <a:ea typeface="Helvetica Neue"/>
                <a:cs typeface="Helvetica Neue"/>
                <a:sym typeface="Arial" pitchFamily="-106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 b="0" i="0" smtClean="0">
                <a:solidFill>
                  <a:srgbClr val="000000"/>
                </a:solidFill>
                <a:latin typeface="Avenir Book" panose="02000503020000020003" pitchFamily="2" charset="0"/>
                <a:ea typeface="Helvetica Neue"/>
                <a:cs typeface="Helvetica Neue"/>
                <a:sym typeface="Arial" charset="0"/>
              </a:defRPr>
            </a:lvl1pPr>
          </a:lstStyle>
          <a:p>
            <a:pPr>
              <a:defRPr/>
            </a:pPr>
            <a:fld id="{D4EF604B-1DA3-CE49-9366-D619D7FEBBA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241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437" r:id="rId1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0" i="0">
          <a:solidFill>
            <a:schemeClr val="tx2"/>
          </a:solidFill>
          <a:latin typeface="Avenir Book" panose="02000503020000020003" pitchFamily="2" charset="0"/>
          <a:ea typeface="Helvetica Neue"/>
          <a:cs typeface="Helvetica Neue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merican Typewriter" pitchFamily="1" charset="0"/>
          <a:ea typeface="ＭＳ Ｐゴシック" pitchFamily="-96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merican Typewriter" pitchFamily="1" charset="0"/>
          <a:ea typeface="ＭＳ Ｐゴシック" pitchFamily="-96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merican Typewriter" pitchFamily="1" charset="0"/>
          <a:ea typeface="ＭＳ Ｐゴシック" pitchFamily="-96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merican Typewriter" pitchFamily="1" charset="0"/>
          <a:ea typeface="ＭＳ Ｐゴシック" pitchFamily="-96" charset="-128"/>
          <a:cs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  <a:cs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  <a:cs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  <a:cs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0" i="0">
          <a:solidFill>
            <a:schemeClr val="tx1"/>
          </a:solidFill>
          <a:latin typeface="Avenir Book" panose="02000503020000020003" pitchFamily="2" charset="0"/>
          <a:ea typeface="Helvetica Neue"/>
          <a:cs typeface="Helvetica Neue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0" i="0">
          <a:solidFill>
            <a:schemeClr val="tx1"/>
          </a:solidFill>
          <a:latin typeface="Avenir Book" panose="02000503020000020003" pitchFamily="2" charset="0"/>
          <a:ea typeface="Helvetica Neue"/>
          <a:cs typeface="Helvetica Neue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0" i="0">
          <a:solidFill>
            <a:schemeClr val="tx1"/>
          </a:solidFill>
          <a:latin typeface="Avenir Book" panose="02000503020000020003" pitchFamily="2" charset="0"/>
          <a:ea typeface="Helvetica Neue"/>
          <a:cs typeface="Helvetica Neue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0" i="0">
          <a:solidFill>
            <a:schemeClr val="tx1"/>
          </a:solidFill>
          <a:latin typeface="Avenir Book" panose="02000503020000020003" pitchFamily="2" charset="0"/>
          <a:ea typeface="Helvetica Neue"/>
          <a:cs typeface="Helvetica Neue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0" i="0">
          <a:solidFill>
            <a:schemeClr val="tx1"/>
          </a:solidFill>
          <a:latin typeface="Avenir Book" panose="02000503020000020003" pitchFamily="2" charset="0"/>
          <a:ea typeface="Helvetica Neue"/>
          <a:cs typeface="Helvetica Neue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b="0" i="0">
                <a:solidFill>
                  <a:srgbClr val="000000"/>
                </a:solidFill>
                <a:latin typeface="Avenir Book" panose="02000503020000020003" pitchFamily="2" charset="0"/>
                <a:ea typeface="Helvetica Neue" pitchFamily="1" charset="0"/>
                <a:cs typeface="Helvetica Neue" pitchFamily="1" charset="0"/>
                <a:sym typeface="Arial" pitchFamily="1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b="0" i="0">
                <a:solidFill>
                  <a:srgbClr val="000000"/>
                </a:solidFill>
                <a:latin typeface="Avenir Book" panose="02000503020000020003" pitchFamily="2" charset="0"/>
                <a:ea typeface="Helvetica Neue" pitchFamily="1" charset="0"/>
                <a:cs typeface="Helvetica Neue" pitchFamily="1" charset="0"/>
                <a:sym typeface="Arial" pitchFamily="1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 b="0" i="0">
                <a:solidFill>
                  <a:srgbClr val="000000"/>
                </a:solidFill>
                <a:latin typeface="Avenir Book" panose="02000503020000020003" pitchFamily="2" charset="0"/>
                <a:cs typeface="Helvetica Neue" charset="0"/>
                <a:sym typeface="Arial" charset="0"/>
              </a:defRPr>
            </a:lvl1pPr>
          </a:lstStyle>
          <a:p>
            <a:fld id="{712E1AF3-ED95-DA48-87FC-4744D1E6FB13}" type="slidenum">
              <a:rPr lang="en-US" smtClean="0">
                <a:ea typeface="ＭＳ Ｐゴシック" charset="0"/>
              </a:rPr>
              <a:pPr/>
              <a:t>‹#›</a:t>
            </a:fld>
            <a:endParaRPr lang="en-US" dirty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825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439" r:id="rId1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0" i="0">
          <a:solidFill>
            <a:schemeClr val="tx2"/>
          </a:solidFill>
          <a:latin typeface="Avenir Book" panose="02000503020000020003" pitchFamily="2" charset="0"/>
          <a:ea typeface="+mj-ea"/>
          <a:cs typeface="Helvetica Neue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 Neue" charset="0"/>
          <a:ea typeface="ＭＳ Ｐゴシック" pitchFamily="-96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 Neue" charset="0"/>
          <a:ea typeface="ＭＳ Ｐゴシック" pitchFamily="-96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 Neue" charset="0"/>
          <a:ea typeface="ＭＳ Ｐゴシック" pitchFamily="-96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 Neue" charset="0"/>
          <a:ea typeface="ＭＳ Ｐゴシック" pitchFamily="-96" charset="-128"/>
          <a:cs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  <a:cs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  <a:cs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  <a:cs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0" i="0">
          <a:solidFill>
            <a:schemeClr val="tx1"/>
          </a:solidFill>
          <a:latin typeface="Avenir Book" panose="02000503020000020003" pitchFamily="2" charset="0"/>
          <a:ea typeface="+mn-ea"/>
          <a:cs typeface="Helvetica Neue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0" i="0">
          <a:solidFill>
            <a:schemeClr val="tx1"/>
          </a:solidFill>
          <a:latin typeface="Avenir Book" panose="02000503020000020003" pitchFamily="2" charset="0"/>
          <a:ea typeface="+mn-ea"/>
          <a:cs typeface="Helvetica Neue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0" i="0">
          <a:solidFill>
            <a:schemeClr val="tx1"/>
          </a:solidFill>
          <a:latin typeface="Avenir Book" panose="02000503020000020003" pitchFamily="2" charset="0"/>
          <a:ea typeface="+mn-ea"/>
          <a:cs typeface="Helvetica Neue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0" i="0">
          <a:solidFill>
            <a:schemeClr val="tx1"/>
          </a:solidFill>
          <a:latin typeface="Avenir Book" panose="02000503020000020003" pitchFamily="2" charset="0"/>
          <a:ea typeface="+mn-ea"/>
          <a:cs typeface="Helvetica Neue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0" i="0">
          <a:solidFill>
            <a:schemeClr val="tx1"/>
          </a:solidFill>
          <a:latin typeface="Avenir Book" panose="02000503020000020003" pitchFamily="2" charset="0"/>
          <a:ea typeface="+mn-ea"/>
          <a:cs typeface="Helvetica Neue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b="0" i="0">
                <a:latin typeface="Avenir Book" panose="02000503020000020003" pitchFamily="2" charset="0"/>
                <a:ea typeface="Helvetica Neue Regular" charset="0"/>
                <a:cs typeface="Helvetica Neue Regular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 i="0">
                <a:latin typeface="Avenir Book" panose="02000503020000020003" pitchFamily="2" charset="0"/>
                <a:ea typeface="Helvetica Neue Regular" charset="0"/>
                <a:cs typeface="Helvetica Neue Regular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 b="0" i="0">
                <a:latin typeface="Avenir Book" panose="02000503020000020003" pitchFamily="2" charset="0"/>
                <a:ea typeface="Helvetica Neue Regular" charset="0"/>
                <a:cs typeface="Helvetica Neue Regular" charset="0"/>
              </a:defRPr>
            </a:lvl1pPr>
          </a:lstStyle>
          <a:p>
            <a:pPr>
              <a:defRPr/>
            </a:pPr>
            <a:fld id="{CFD5BD68-9ED9-2B4D-8131-0713FD745E2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221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441" r:id="rId1"/>
    <p:sldLayoutId id="2147489442" r:id="rId2"/>
    <p:sldLayoutId id="2147489443" r:id="rId3"/>
    <p:sldLayoutId id="2147489444" r:id="rId4"/>
    <p:sldLayoutId id="2147489445" r:id="rId5"/>
    <p:sldLayoutId id="2147489446" r:id="rId6"/>
    <p:sldLayoutId id="2147489447" r:id="rId7"/>
    <p:sldLayoutId id="2147489448" r:id="rId8"/>
    <p:sldLayoutId id="2147489449" r:id="rId9"/>
    <p:sldLayoutId id="2147489450" r:id="rId10"/>
    <p:sldLayoutId id="2147489451" r:id="rId11"/>
    <p:sldLayoutId id="2147489452" r:id="rId12"/>
  </p:sldLayoutIdLst>
  <p:transition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0" i="0">
          <a:solidFill>
            <a:schemeClr val="tx2"/>
          </a:solidFill>
          <a:latin typeface="Avenir Book" panose="02000503020000020003" pitchFamily="2" charset="0"/>
          <a:ea typeface="+mj-ea"/>
          <a:cs typeface="Helvetica Neue Regular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 Neue" charset="0"/>
          <a:ea typeface="ＭＳ Ｐゴシック" pitchFamily="-96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 Neue" charset="0"/>
          <a:ea typeface="ＭＳ Ｐゴシック" pitchFamily="-96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 Neue" charset="0"/>
          <a:ea typeface="ＭＳ Ｐゴシック" pitchFamily="-96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 Neue" charset="0"/>
          <a:ea typeface="ＭＳ Ｐゴシック" pitchFamily="-96" charset="-128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0" i="0">
          <a:solidFill>
            <a:schemeClr val="tx1"/>
          </a:solidFill>
          <a:latin typeface="Avenir Book" panose="02000503020000020003" pitchFamily="2" charset="0"/>
          <a:ea typeface="+mn-ea"/>
          <a:cs typeface="Helvetica Neue Regular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0" i="0">
          <a:solidFill>
            <a:schemeClr val="tx1"/>
          </a:solidFill>
          <a:latin typeface="Avenir Book" panose="02000503020000020003" pitchFamily="2" charset="0"/>
          <a:ea typeface="+mn-ea"/>
          <a:cs typeface="Helvetica Neue Regular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0" i="0">
          <a:solidFill>
            <a:schemeClr val="tx1"/>
          </a:solidFill>
          <a:latin typeface="Avenir Book" panose="02000503020000020003" pitchFamily="2" charset="0"/>
          <a:ea typeface="+mn-ea"/>
          <a:cs typeface="Helvetica Neue Regular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0" i="0">
          <a:solidFill>
            <a:schemeClr val="tx1"/>
          </a:solidFill>
          <a:latin typeface="Avenir Book" panose="02000503020000020003" pitchFamily="2" charset="0"/>
          <a:ea typeface="+mn-ea"/>
          <a:cs typeface="Helvetica Neue Regular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0" i="0">
          <a:solidFill>
            <a:schemeClr val="tx1"/>
          </a:solidFill>
          <a:latin typeface="Avenir Book" panose="02000503020000020003" pitchFamily="2" charset="0"/>
          <a:ea typeface="+mn-ea"/>
          <a:cs typeface="Helvetica Neue Regular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0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1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3.png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4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8.xml"/><Relationship Id="rId7" Type="http://schemas.openxmlformats.org/officeDocument/2006/relationships/image" Target="../media/image3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1.jpg"/><Relationship Id="rId5" Type="http://schemas.openxmlformats.org/officeDocument/2006/relationships/image" Target="../media/image2.jpg"/><Relationship Id="rId4" Type="http://schemas.openxmlformats.org/officeDocument/2006/relationships/notesSlide" Target="../notesSlides/notesSlide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sparklers&#10;&#10;Description automatically generated with medium confidence">
            <a:extLst>
              <a:ext uri="{FF2B5EF4-FFF2-40B4-BE49-F238E27FC236}">
                <a16:creationId xmlns:a16="http://schemas.microsoft.com/office/drawing/2014/main" id="{28331498-57D3-54CF-C793-F938ECACD2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166" y="543631"/>
            <a:ext cx="4467669" cy="577073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2C29947-E618-3FD5-B4EE-77D22A395B15}"/>
              </a:ext>
            </a:extLst>
          </p:cNvPr>
          <p:cNvSpPr/>
          <p:nvPr/>
        </p:nvSpPr>
        <p:spPr>
          <a:xfrm>
            <a:off x="6096001" y="6577704"/>
            <a:ext cx="29893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lang="de-DE" sz="800" b="0" kern="0" dirty="0" err="1">
                <a:solidFill>
                  <a:prstClr val="black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lang="de-DE" sz="800" b="0" kern="0" dirty="0">
                <a:solidFill>
                  <a:prstClr val="black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Second Edition Copyright © 2023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720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5430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6324B07-F66E-278C-08F7-B5D9A04D6C81}"/>
              </a:ext>
            </a:extLst>
          </p:cNvPr>
          <p:cNvSpPr/>
          <p:nvPr/>
        </p:nvSpPr>
        <p:spPr>
          <a:xfrm>
            <a:off x="6096001" y="6589896"/>
            <a:ext cx="29893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kumimoji="0" lang="de-DE" sz="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kumimoji="0" lang="de-DE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Second Edition Copyright © 2023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Book" panose="02000503020000020003" pitchFamily="2" charset="0"/>
              <a:ea typeface="ＭＳ Ｐゴシック" pitchFamily="-106" charset="-128"/>
              <a:cs typeface="Arial"/>
            </a:endParaRPr>
          </a:p>
        </p:txBody>
      </p:sp>
      <p:pic>
        <p:nvPicPr>
          <p:cNvPr id="4" name="VOTE Theme Song">
            <a:hlinkClick r:id="" action="ppaction://media"/>
            <a:extLst>
              <a:ext uri="{FF2B5EF4-FFF2-40B4-BE49-F238E27FC236}">
                <a16:creationId xmlns:a16="http://schemas.microsoft.com/office/drawing/2014/main" id="{CB74731B-D02A-45C8-6828-A7D4B10F2D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42249" y="619780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485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:zoom/>
      </p:transition>
    </mc:Choice>
    <mc:Fallback xmlns="">
      <p:transition spd="slow" advTm="5000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5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5430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4F5700DF-AE89-AF0E-0432-294A31568B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27" name="AutoShape 7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47BD2C5F-7FDD-9B00-361E-39989F993C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86" y="3717"/>
            <a:ext cx="1298448" cy="2258568"/>
          </a:xfrm>
          <a:prstGeom prst="actionButtonBlank">
            <a:avLst/>
          </a:prstGeom>
          <a:noFill/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29" name="AutoShape 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74C78B0A-931E-F335-6235-AC25DAFD7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6419" y="12526"/>
            <a:ext cx="1298448" cy="2258568"/>
          </a:xfrm>
          <a:prstGeom prst="actionButtonBlank">
            <a:avLst/>
          </a:prstGeom>
          <a:noFill/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30" name="AutoShape 9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BF764B47-A424-9BE5-CAF9-27AC398C90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5794" y="18500"/>
            <a:ext cx="1298448" cy="2258568"/>
          </a:xfrm>
          <a:prstGeom prst="actionButtonBlank">
            <a:avLst/>
          </a:prstGeom>
          <a:noFill/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53" name="AutoShape 1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F51ADBF0-6457-611F-E023-076257913D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9218" y="18500"/>
            <a:ext cx="1298448" cy="2258568"/>
          </a:xfrm>
          <a:prstGeom prst="actionButtonBlank">
            <a:avLst/>
          </a:prstGeom>
          <a:noFill/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54" name="AutoShape 1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83E6B610-399C-B4CC-73C4-BBE58FEA9C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7780" y="18500"/>
            <a:ext cx="1298448" cy="2258568"/>
          </a:xfrm>
          <a:prstGeom prst="actionButtonBlank">
            <a:avLst/>
          </a:prstGeom>
          <a:noFill/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55" name="AutoShape 7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11635CA1-BFF3-E239-E1F1-14E7C1333B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6228" y="31844"/>
            <a:ext cx="1298448" cy="2258568"/>
          </a:xfrm>
          <a:prstGeom prst="actionButtonBlank">
            <a:avLst/>
          </a:prstGeom>
          <a:noFill/>
          <a:ln w="57150" cmpd="sng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56" name="AutoShape 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FA052D1F-EDB4-FB59-CE78-24A48B4980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5465" y="28735"/>
            <a:ext cx="1298448" cy="2258568"/>
          </a:xfrm>
          <a:prstGeom prst="actionButtonBlank">
            <a:avLst/>
          </a:prstGeom>
          <a:noFill/>
          <a:ln w="57150" cmpd="sng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57" name="AutoShape 7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0CF35A11-F369-CEF1-781A-03F3669AA6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22" y="2310589"/>
            <a:ext cx="1298448" cy="2258568"/>
          </a:xfrm>
          <a:prstGeom prst="actionButtonBlank">
            <a:avLst/>
          </a:prstGeom>
          <a:noFill/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58" name="AutoShape 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AAE721E2-9BB7-7D97-FCC1-803E25091D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1033" y="2319398"/>
            <a:ext cx="1298448" cy="2258568"/>
          </a:xfrm>
          <a:prstGeom prst="actionButtonBlank">
            <a:avLst/>
          </a:prstGeom>
          <a:noFill/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59" name="AutoShape 9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3A03D0AC-3CDC-B6F7-4624-B7FE7341C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0408" y="2325372"/>
            <a:ext cx="1298448" cy="2258568"/>
          </a:xfrm>
          <a:prstGeom prst="actionButtonBlank">
            <a:avLst/>
          </a:prstGeom>
          <a:noFill/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60" name="AutoShape 1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FD105F06-413E-96B8-36B1-F6D2A643E1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3832" y="2325372"/>
            <a:ext cx="1298448" cy="2258568"/>
          </a:xfrm>
          <a:prstGeom prst="actionButtonBlank">
            <a:avLst/>
          </a:prstGeom>
          <a:noFill/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61" name="AutoShape 1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46453C66-5DF1-74D7-B03D-C8BD22B8E5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2394" y="2325372"/>
            <a:ext cx="1298448" cy="2258568"/>
          </a:xfrm>
          <a:prstGeom prst="actionButtonBlank">
            <a:avLst/>
          </a:prstGeom>
          <a:noFill/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62" name="AutoShape 7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436933AD-6D6B-9CE3-9FEC-5A852F5BAC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842" y="2338716"/>
            <a:ext cx="1298448" cy="2258568"/>
          </a:xfrm>
          <a:prstGeom prst="actionButtonBlank">
            <a:avLst/>
          </a:prstGeom>
          <a:noFill/>
          <a:ln w="57150" cmpd="sng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63" name="AutoShape 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7D5779DF-5E88-7E08-F75A-AB0A74871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0079" y="2335607"/>
            <a:ext cx="1298448" cy="2258568"/>
          </a:xfrm>
          <a:prstGeom prst="actionButtonBlank">
            <a:avLst/>
          </a:prstGeom>
          <a:noFill/>
          <a:ln w="57150" cmpd="sng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64" name="AutoShape 7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7FAE6503-DC64-0ED0-AA04-29965F177F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10" y="4604935"/>
            <a:ext cx="1298448" cy="2258568"/>
          </a:xfrm>
          <a:prstGeom prst="actionButtonBlank">
            <a:avLst/>
          </a:prstGeom>
          <a:noFill/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65" name="AutoShape 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84EBB3E1-CCD1-92A4-961A-F413C0E28B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3121" y="4613744"/>
            <a:ext cx="1298448" cy="2258568"/>
          </a:xfrm>
          <a:prstGeom prst="actionButtonBlank">
            <a:avLst/>
          </a:prstGeom>
          <a:noFill/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66" name="AutoShape 9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F011B256-1EFB-A06F-D7AC-BA9CB3C4E1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2496" y="4619718"/>
            <a:ext cx="1298448" cy="2258568"/>
          </a:xfrm>
          <a:prstGeom prst="actionButtonBlank">
            <a:avLst/>
          </a:prstGeom>
          <a:noFill/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67" name="AutoShape 1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F76E4639-EF2E-6EAD-BEF1-C774FEC47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5920" y="4619718"/>
            <a:ext cx="1298448" cy="2258568"/>
          </a:xfrm>
          <a:prstGeom prst="actionButtonBlank">
            <a:avLst/>
          </a:prstGeom>
          <a:noFill/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68" name="AutoShape 1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08737F14-67FF-9C40-1568-C73124D7A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4482" y="4619718"/>
            <a:ext cx="1298448" cy="2258568"/>
          </a:xfrm>
          <a:prstGeom prst="actionButtonBlank">
            <a:avLst/>
          </a:prstGeom>
          <a:noFill/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69" name="AutoShape 7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00AD207A-A6E8-DD6C-D8D3-F0B8915D5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2930" y="4621773"/>
            <a:ext cx="1298448" cy="2258568"/>
          </a:xfrm>
          <a:prstGeom prst="actionButtonBlank">
            <a:avLst/>
          </a:prstGeom>
          <a:noFill/>
          <a:ln w="57150" cmpd="sng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70" name="AutoShape 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38BA3F5D-8343-C249-A556-A419CBB0A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2167" y="4623468"/>
            <a:ext cx="1298448" cy="2258568"/>
          </a:xfrm>
          <a:prstGeom prst="actionButtonBlank">
            <a:avLst/>
          </a:prstGeom>
          <a:noFill/>
          <a:ln w="57150" cmpd="sng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74AF25-C2F8-1A4F-35A1-16FA222ED63B}"/>
              </a:ext>
            </a:extLst>
          </p:cNvPr>
          <p:cNvSpPr/>
          <p:nvPr/>
        </p:nvSpPr>
        <p:spPr>
          <a:xfrm>
            <a:off x="6096001" y="6589896"/>
            <a:ext cx="29893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kumimoji="0" lang="de-DE" sz="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kumimoji="0" lang="de-DE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Second Edition Copyright © 2023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Book" panose="02000503020000020003" pitchFamily="2" charset="0"/>
              <a:ea typeface="ＭＳ Ｐゴシック" pitchFamily="-106" charset="-128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24746150"/>
      </p:ext>
    </p:extLst>
  </p:cSld>
  <p:clrMapOvr>
    <a:masterClrMapping/>
  </p:clrMapOvr>
  <p:transition spd="slow" advTm="5000">
    <p:zo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5430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7086" y="3717"/>
            <a:ext cx="1298448" cy="2258568"/>
          </a:xfrm>
          <a:prstGeom prst="actionButtonBlank">
            <a:avLst/>
          </a:prstGeom>
          <a:solidFill>
            <a:srgbClr val="543018"/>
          </a:solidFill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65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276419" y="12526"/>
            <a:ext cx="1298448" cy="2258568"/>
          </a:xfrm>
          <a:prstGeom prst="actionButtonBlank">
            <a:avLst/>
          </a:prstGeom>
          <a:solidFill>
            <a:srgbClr val="543018"/>
          </a:solidFill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66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585794" y="18500"/>
            <a:ext cx="1298448" cy="2258568"/>
          </a:xfrm>
          <a:prstGeom prst="actionButtonBlank">
            <a:avLst/>
          </a:prstGeom>
          <a:solidFill>
            <a:srgbClr val="543018"/>
          </a:solidFill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67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889218" y="18500"/>
            <a:ext cx="1298448" cy="2258568"/>
          </a:xfrm>
          <a:prstGeom prst="actionButtonBlank">
            <a:avLst/>
          </a:prstGeom>
          <a:solidFill>
            <a:srgbClr val="543018"/>
          </a:solidFill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68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197780" y="18500"/>
            <a:ext cx="1298448" cy="2258568"/>
          </a:xfrm>
          <a:prstGeom prst="actionButtonBlank">
            <a:avLst/>
          </a:prstGeom>
          <a:solidFill>
            <a:srgbClr val="543018"/>
          </a:solidFill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69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96228" y="31844"/>
            <a:ext cx="1298448" cy="2258568"/>
          </a:xfrm>
          <a:prstGeom prst="actionButtonBlank">
            <a:avLst/>
          </a:prstGeom>
          <a:solidFill>
            <a:srgbClr val="543018"/>
          </a:solidFill>
          <a:ln w="57150" cmpd="sng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70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805465" y="28735"/>
            <a:ext cx="1298448" cy="2258568"/>
          </a:xfrm>
          <a:prstGeom prst="actionButtonBlank">
            <a:avLst/>
          </a:prstGeom>
          <a:solidFill>
            <a:srgbClr val="543018"/>
          </a:solidFill>
          <a:ln w="57150" cmpd="sng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779624" y="4338918"/>
            <a:ext cx="184731" cy="369332"/>
          </a:xfrm>
          <a:prstGeom prst="rect">
            <a:avLst/>
          </a:prstGeom>
          <a:solidFill>
            <a:srgbClr val="543018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Book" panose="02000503020000020003" pitchFamily="2" charset="0"/>
              <a:ea typeface="ＭＳ Ｐゴシック" pitchFamily="-106" charset="-128"/>
              <a:cs typeface="Arial"/>
            </a:endParaRPr>
          </a:p>
        </p:txBody>
      </p:sp>
      <p:sp>
        <p:nvSpPr>
          <p:cNvPr id="74" name="AutoShape 7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8E505CCB-E1AB-5C3A-B3B3-39A6BF52DB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22" y="2310589"/>
            <a:ext cx="1298448" cy="2258568"/>
          </a:xfrm>
          <a:prstGeom prst="actionButtonBlank">
            <a:avLst/>
          </a:prstGeom>
          <a:solidFill>
            <a:srgbClr val="543018"/>
          </a:solidFill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75" name="AutoShape 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1927F825-257A-00EF-7AC2-9937B7076B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1033" y="2319398"/>
            <a:ext cx="1298448" cy="2258568"/>
          </a:xfrm>
          <a:prstGeom prst="actionButtonBlank">
            <a:avLst/>
          </a:prstGeom>
          <a:solidFill>
            <a:srgbClr val="543018"/>
          </a:solidFill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76" name="AutoShape 9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D6D2A8CA-0A4C-334E-9620-ABF8AAEC60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0408" y="2325372"/>
            <a:ext cx="1298448" cy="2258568"/>
          </a:xfrm>
          <a:prstGeom prst="actionButtonBlank">
            <a:avLst/>
          </a:prstGeom>
          <a:solidFill>
            <a:srgbClr val="543018"/>
          </a:solidFill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77" name="AutoShape 1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3FCB0AB9-72BF-DACC-7E8D-7BA44A4AC1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3832" y="2325372"/>
            <a:ext cx="1298448" cy="2258568"/>
          </a:xfrm>
          <a:prstGeom prst="actionButtonBlank">
            <a:avLst/>
          </a:prstGeom>
          <a:solidFill>
            <a:srgbClr val="543018"/>
          </a:solidFill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78" name="AutoShape 1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AD9939FD-54DE-5D06-271F-D73081B649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2394" y="2325372"/>
            <a:ext cx="1298448" cy="2258568"/>
          </a:xfrm>
          <a:prstGeom prst="actionButtonBlank">
            <a:avLst/>
          </a:prstGeom>
          <a:solidFill>
            <a:srgbClr val="543018"/>
          </a:solidFill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79" name="AutoShape 7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5E1EB832-6EAD-0E79-E6FE-1ADC063892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842" y="2338716"/>
            <a:ext cx="1298448" cy="2258568"/>
          </a:xfrm>
          <a:prstGeom prst="actionButtonBlank">
            <a:avLst/>
          </a:prstGeom>
          <a:solidFill>
            <a:srgbClr val="543018"/>
          </a:solidFill>
          <a:ln w="57150" cmpd="sng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80" name="AutoShape 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DF90E1B8-3C30-ACE8-FC7B-9023B2216A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0079" y="2335607"/>
            <a:ext cx="1298448" cy="2258568"/>
          </a:xfrm>
          <a:prstGeom prst="actionButtonBlank">
            <a:avLst/>
          </a:prstGeom>
          <a:solidFill>
            <a:srgbClr val="543018"/>
          </a:solidFill>
          <a:ln w="57150" cmpd="sng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117" name="AutoShape 7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447351E1-F5A4-82E5-2F41-7B4556AC43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10" y="4604935"/>
            <a:ext cx="1298448" cy="2258568"/>
          </a:xfrm>
          <a:prstGeom prst="actionButtonBlank">
            <a:avLst/>
          </a:prstGeom>
          <a:solidFill>
            <a:srgbClr val="543018"/>
          </a:solidFill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118" name="AutoShape 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FFAED7E9-10F0-1F12-F2DB-00A2CC290D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3121" y="4613744"/>
            <a:ext cx="1298448" cy="2258568"/>
          </a:xfrm>
          <a:prstGeom prst="actionButtonBlank">
            <a:avLst/>
          </a:prstGeom>
          <a:solidFill>
            <a:srgbClr val="543018"/>
          </a:solidFill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119" name="AutoShape 9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B9630943-C6CD-C639-011C-E93A3B144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2496" y="4619718"/>
            <a:ext cx="1298448" cy="2258568"/>
          </a:xfrm>
          <a:prstGeom prst="actionButtonBlank">
            <a:avLst/>
          </a:prstGeom>
          <a:solidFill>
            <a:srgbClr val="543018"/>
          </a:solidFill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120" name="AutoShape 1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B6294C56-689D-3379-FA8B-ED34A60C63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5920" y="4619718"/>
            <a:ext cx="1298448" cy="2258568"/>
          </a:xfrm>
          <a:prstGeom prst="actionButtonBlank">
            <a:avLst/>
          </a:prstGeom>
          <a:solidFill>
            <a:srgbClr val="543018"/>
          </a:solidFill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121" name="AutoShape 1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2D202936-728C-0663-FDA5-8BB45C6D66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4482" y="4619718"/>
            <a:ext cx="1298448" cy="2258568"/>
          </a:xfrm>
          <a:prstGeom prst="actionButtonBlank">
            <a:avLst/>
          </a:prstGeom>
          <a:solidFill>
            <a:srgbClr val="543018"/>
          </a:solidFill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122" name="AutoShape 7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98011BE8-BE3D-3716-8F2E-99EF6A7669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2930" y="4619810"/>
            <a:ext cx="1298448" cy="2258568"/>
          </a:xfrm>
          <a:prstGeom prst="actionButtonBlank">
            <a:avLst/>
          </a:prstGeom>
          <a:solidFill>
            <a:srgbClr val="543018"/>
          </a:solidFill>
          <a:ln w="57150" cmpd="sng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123" name="AutoShape 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B2DACDD0-1384-5381-BD16-E8E0EC5D8A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2167" y="4616701"/>
            <a:ext cx="1298448" cy="2258568"/>
          </a:xfrm>
          <a:prstGeom prst="actionButtonBlank">
            <a:avLst/>
          </a:prstGeom>
          <a:solidFill>
            <a:srgbClr val="543018"/>
          </a:solidFill>
          <a:ln w="57150" cmpd="sng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131" name="Text Box 35">
            <a:extLst>
              <a:ext uri="{FF2B5EF4-FFF2-40B4-BE49-F238E27FC236}">
                <a16:creationId xmlns:a16="http://schemas.microsoft.com/office/drawing/2014/main" id="{E4293E62-85E6-A3AD-D3A7-4D72FFDE0B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819400"/>
            <a:ext cx="7848600" cy="711200"/>
          </a:xfrm>
          <a:prstGeom prst="rect">
            <a:avLst/>
          </a:prstGeom>
          <a:solidFill>
            <a:srgbClr val="D9CFC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543018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  <a:sym typeface="Arial" charset="0"/>
              </a:rPr>
              <a:t>The VOTE Textbook Chapters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6E77F15-BA73-FA44-BF2C-7D86B46CC8C9}"/>
              </a:ext>
            </a:extLst>
          </p:cNvPr>
          <p:cNvSpPr/>
          <p:nvPr/>
        </p:nvSpPr>
        <p:spPr>
          <a:xfrm>
            <a:off x="6096001" y="6589896"/>
            <a:ext cx="29893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kumimoji="0" lang="de-DE" sz="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kumimoji="0" lang="de-DE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Second Edition Copyright © 2023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Book" panose="02000503020000020003" pitchFamily="2" charset="0"/>
              <a:ea typeface="ＭＳ Ｐゴシック" pitchFamily="-106" charset="-128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6302852"/>
      </p:ext>
    </p:extLst>
  </p:cSld>
  <p:clrMapOvr>
    <a:masterClrMapping/>
  </p:clrMapOvr>
  <p:transition spd="slow" advTm="5000"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5430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7086" y="3717"/>
            <a:ext cx="1298448" cy="2258568"/>
          </a:xfrm>
          <a:prstGeom prst="actionButtonBlank">
            <a:avLst/>
          </a:prstGeom>
          <a:solidFill>
            <a:srgbClr val="543018"/>
          </a:solidFill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65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276419" y="12526"/>
            <a:ext cx="1298448" cy="2258568"/>
          </a:xfrm>
          <a:prstGeom prst="actionButtonBlank">
            <a:avLst/>
          </a:prstGeom>
          <a:solidFill>
            <a:srgbClr val="543018"/>
          </a:solidFill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66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585794" y="18500"/>
            <a:ext cx="1298448" cy="2258568"/>
          </a:xfrm>
          <a:prstGeom prst="actionButtonBlank">
            <a:avLst/>
          </a:prstGeom>
          <a:solidFill>
            <a:srgbClr val="543018"/>
          </a:solidFill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67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889218" y="30692"/>
            <a:ext cx="1298448" cy="2258568"/>
          </a:xfrm>
          <a:prstGeom prst="actionButtonBlank">
            <a:avLst/>
          </a:prstGeom>
          <a:solidFill>
            <a:srgbClr val="543018"/>
          </a:solidFill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68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197780" y="30692"/>
            <a:ext cx="1298448" cy="2258568"/>
          </a:xfrm>
          <a:prstGeom prst="actionButtonBlank">
            <a:avLst/>
          </a:prstGeom>
          <a:solidFill>
            <a:srgbClr val="543018"/>
          </a:solidFill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69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96228" y="27258"/>
            <a:ext cx="1298448" cy="2258568"/>
          </a:xfrm>
          <a:prstGeom prst="actionButtonBlank">
            <a:avLst/>
          </a:prstGeom>
          <a:solidFill>
            <a:srgbClr val="543018"/>
          </a:solidFill>
          <a:ln w="57150" cmpd="sng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70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805465" y="20346"/>
            <a:ext cx="1298448" cy="2258568"/>
          </a:xfrm>
          <a:prstGeom prst="actionButtonBlank">
            <a:avLst/>
          </a:prstGeom>
          <a:solidFill>
            <a:srgbClr val="543018"/>
          </a:solidFill>
          <a:ln w="57150" cmpd="sng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119820" name="Text Box 12">
            <a:hlinkClick r:id="" action="ppaction://hlinkshowjump?jump=nextslide"/>
          </p:cNvPr>
          <p:cNvSpPr txBox="1">
            <a:spLocks noChangeArrowheads="1"/>
          </p:cNvSpPr>
          <p:nvPr/>
        </p:nvSpPr>
        <p:spPr bwMode="auto">
          <a:xfrm>
            <a:off x="211335" y="805975"/>
            <a:ext cx="804672" cy="704088"/>
          </a:xfrm>
          <a:prstGeom prst="rect">
            <a:avLst/>
          </a:prstGeom>
          <a:solidFill>
            <a:srgbClr val="543018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D9CFC1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  <a:sym typeface="Arial" charset="0"/>
              </a:rPr>
              <a:t>1</a:t>
            </a:r>
          </a:p>
        </p:txBody>
      </p:sp>
      <p:sp>
        <p:nvSpPr>
          <p:cNvPr id="93248" name="AutoShape 64"/>
          <p:cNvSpPr>
            <a:spLocks noChangeArrowheads="1"/>
          </p:cNvSpPr>
          <p:nvPr/>
        </p:nvSpPr>
        <p:spPr bwMode="auto">
          <a:xfrm>
            <a:off x="1802335" y="42783"/>
            <a:ext cx="268470" cy="726367"/>
          </a:xfrm>
          <a:prstGeom prst="downArrow">
            <a:avLst>
              <a:gd name="adj1" fmla="val 50000"/>
              <a:gd name="adj2" fmla="val 58333"/>
            </a:avLst>
          </a:prstGeom>
          <a:solidFill>
            <a:srgbClr val="D9CFC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Book" panose="02000503020000020003" pitchFamily="2" charset="0"/>
              <a:ea typeface="ＭＳ Ｐゴシック" charset="0"/>
              <a:cs typeface="Helvetica Neue" charset="0"/>
              <a:sym typeface="Arial" charset="0"/>
            </a:endParaRPr>
          </a:p>
        </p:txBody>
      </p:sp>
      <p:sp>
        <p:nvSpPr>
          <p:cNvPr id="84" name="Text Box 12">
            <a:hlinkClick r:id="" action="ppaction://hlinkshowjump?jump=nextslide"/>
          </p:cNvPr>
          <p:cNvSpPr txBox="1">
            <a:spLocks noChangeArrowheads="1"/>
          </p:cNvSpPr>
          <p:nvPr/>
        </p:nvSpPr>
        <p:spPr bwMode="auto">
          <a:xfrm>
            <a:off x="1505298" y="832647"/>
            <a:ext cx="804672" cy="704088"/>
          </a:xfrm>
          <a:prstGeom prst="rect">
            <a:avLst/>
          </a:prstGeom>
          <a:solidFill>
            <a:srgbClr val="543018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D9CFC1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  <a:sym typeface="Arial" charset="0"/>
              </a:rPr>
              <a:t>2</a:t>
            </a:r>
          </a:p>
        </p:txBody>
      </p:sp>
      <p:sp>
        <p:nvSpPr>
          <p:cNvPr id="85" name="Text Box 12">
            <a:hlinkClick r:id="" action="ppaction://hlinkshowjump?jump=nextslide"/>
          </p:cNvPr>
          <p:cNvSpPr txBox="1">
            <a:spLocks noChangeArrowheads="1"/>
          </p:cNvSpPr>
          <p:nvPr/>
        </p:nvSpPr>
        <p:spPr bwMode="auto">
          <a:xfrm>
            <a:off x="2781793" y="828933"/>
            <a:ext cx="804672" cy="704088"/>
          </a:xfrm>
          <a:prstGeom prst="rect">
            <a:avLst/>
          </a:prstGeom>
          <a:solidFill>
            <a:srgbClr val="543018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D9CFC1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  <a:sym typeface="Arial" charset="0"/>
              </a:rPr>
              <a:t>3</a:t>
            </a:r>
          </a:p>
        </p:txBody>
      </p:sp>
      <p:sp>
        <p:nvSpPr>
          <p:cNvPr id="86" name="Text Box 12">
            <a:hlinkClick r:id="" action="ppaction://hlinkshowjump?jump=nextslide"/>
          </p:cNvPr>
          <p:cNvSpPr txBox="1">
            <a:spLocks noChangeArrowheads="1"/>
          </p:cNvSpPr>
          <p:nvPr/>
        </p:nvSpPr>
        <p:spPr bwMode="auto">
          <a:xfrm>
            <a:off x="4089398" y="828863"/>
            <a:ext cx="804672" cy="704088"/>
          </a:xfrm>
          <a:prstGeom prst="rect">
            <a:avLst/>
          </a:prstGeom>
          <a:solidFill>
            <a:srgbClr val="543018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D9CFC1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  <a:sym typeface="Arial" charset="0"/>
              </a:rPr>
              <a:t>4</a:t>
            </a:r>
          </a:p>
        </p:txBody>
      </p:sp>
      <p:sp>
        <p:nvSpPr>
          <p:cNvPr id="87" name="Text Box 12">
            <a:hlinkClick r:id="" action="ppaction://hlinkshowjump?jump=nextslide"/>
          </p:cNvPr>
          <p:cNvSpPr txBox="1">
            <a:spLocks noChangeArrowheads="1"/>
          </p:cNvSpPr>
          <p:nvPr/>
        </p:nvSpPr>
        <p:spPr bwMode="auto">
          <a:xfrm>
            <a:off x="5467508" y="820016"/>
            <a:ext cx="804672" cy="704088"/>
          </a:xfrm>
          <a:prstGeom prst="rect">
            <a:avLst/>
          </a:prstGeom>
          <a:solidFill>
            <a:srgbClr val="543018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D9CFC1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  <a:sym typeface="Arial" charset="0"/>
              </a:rPr>
              <a:t>5</a:t>
            </a:r>
          </a:p>
        </p:txBody>
      </p:sp>
      <p:sp>
        <p:nvSpPr>
          <p:cNvPr id="88" name="Text Box 12">
            <a:hlinkClick r:id="" action="ppaction://hlinkshowjump?jump=nextslide"/>
          </p:cNvPr>
          <p:cNvSpPr txBox="1">
            <a:spLocks noChangeArrowheads="1"/>
          </p:cNvSpPr>
          <p:nvPr/>
        </p:nvSpPr>
        <p:spPr bwMode="auto">
          <a:xfrm>
            <a:off x="6747881" y="820016"/>
            <a:ext cx="804672" cy="704088"/>
          </a:xfrm>
          <a:prstGeom prst="rect">
            <a:avLst/>
          </a:prstGeom>
          <a:solidFill>
            <a:srgbClr val="543018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D9CFC1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  <a:sym typeface="Arial" charset="0"/>
              </a:rPr>
              <a:t>6</a:t>
            </a:r>
          </a:p>
        </p:txBody>
      </p:sp>
      <p:sp>
        <p:nvSpPr>
          <p:cNvPr id="89" name="Text Box 12">
            <a:hlinkClick r:id="" action="ppaction://hlinkshowjump?jump=nextslide"/>
          </p:cNvPr>
          <p:cNvSpPr txBox="1">
            <a:spLocks noChangeArrowheads="1"/>
          </p:cNvSpPr>
          <p:nvPr/>
        </p:nvSpPr>
        <p:spPr bwMode="auto">
          <a:xfrm>
            <a:off x="8033375" y="820016"/>
            <a:ext cx="804672" cy="704088"/>
          </a:xfrm>
          <a:prstGeom prst="rect">
            <a:avLst/>
          </a:prstGeom>
          <a:solidFill>
            <a:srgbClr val="543018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D9CFC1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  <a:sym typeface="Arial" charset="0"/>
              </a:rPr>
              <a:t>7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779624" y="4338918"/>
            <a:ext cx="184731" cy="369332"/>
          </a:xfrm>
          <a:prstGeom prst="rect">
            <a:avLst/>
          </a:prstGeom>
          <a:solidFill>
            <a:srgbClr val="543018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Book" panose="02000503020000020003" pitchFamily="2" charset="0"/>
              <a:ea typeface="ＭＳ Ｐゴシック" pitchFamily="-106" charset="-128"/>
              <a:cs typeface="Arial"/>
            </a:endParaRPr>
          </a:p>
        </p:txBody>
      </p:sp>
      <p:sp>
        <p:nvSpPr>
          <p:cNvPr id="74" name="AutoShape 7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8E505CCB-E1AB-5C3A-B3B3-39A6BF52DB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22" y="2310589"/>
            <a:ext cx="1298448" cy="2258568"/>
          </a:xfrm>
          <a:prstGeom prst="actionButtonBlank">
            <a:avLst/>
          </a:prstGeom>
          <a:solidFill>
            <a:srgbClr val="543018"/>
          </a:solidFill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75" name="AutoShape 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1927F825-257A-00EF-7AC2-9937B7076B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1033" y="2319398"/>
            <a:ext cx="1298448" cy="2258568"/>
          </a:xfrm>
          <a:prstGeom prst="actionButtonBlank">
            <a:avLst/>
          </a:prstGeom>
          <a:solidFill>
            <a:srgbClr val="543018"/>
          </a:solidFill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76" name="AutoShape 9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D6D2A8CA-0A4C-334E-9620-ABF8AAEC60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0408" y="2325372"/>
            <a:ext cx="1298448" cy="2258568"/>
          </a:xfrm>
          <a:prstGeom prst="actionButtonBlank">
            <a:avLst/>
          </a:prstGeom>
          <a:solidFill>
            <a:srgbClr val="543018"/>
          </a:solidFill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77" name="AutoShape 1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3FCB0AB9-72BF-DACC-7E8D-7BA44A4AC1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3832" y="2325372"/>
            <a:ext cx="1298448" cy="2258568"/>
          </a:xfrm>
          <a:prstGeom prst="actionButtonBlank">
            <a:avLst/>
          </a:prstGeom>
          <a:solidFill>
            <a:srgbClr val="543018"/>
          </a:solidFill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78" name="AutoShape 1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AD9939FD-54DE-5D06-271F-D73081B649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2394" y="2325372"/>
            <a:ext cx="1298448" cy="2258568"/>
          </a:xfrm>
          <a:prstGeom prst="actionButtonBlank">
            <a:avLst/>
          </a:prstGeom>
          <a:solidFill>
            <a:srgbClr val="543018"/>
          </a:solidFill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79" name="AutoShape 7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5E1EB832-6EAD-0E79-E6FE-1ADC063892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842" y="2338716"/>
            <a:ext cx="1298448" cy="2258568"/>
          </a:xfrm>
          <a:prstGeom prst="actionButtonBlank">
            <a:avLst/>
          </a:prstGeom>
          <a:solidFill>
            <a:srgbClr val="543018"/>
          </a:solidFill>
          <a:ln w="57150" cmpd="sng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80" name="AutoShape 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DF90E1B8-3C30-ACE8-FC7B-9023B2216A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0079" y="2335607"/>
            <a:ext cx="1298448" cy="2258568"/>
          </a:xfrm>
          <a:prstGeom prst="actionButtonBlank">
            <a:avLst/>
          </a:prstGeom>
          <a:solidFill>
            <a:srgbClr val="543018"/>
          </a:solidFill>
          <a:ln w="57150" cmpd="sng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81" name="Text Box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C096D5F-74B0-B802-D0FE-2C0DF31053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949" y="3112847"/>
            <a:ext cx="804672" cy="704088"/>
          </a:xfrm>
          <a:prstGeom prst="rect">
            <a:avLst/>
          </a:prstGeom>
          <a:solidFill>
            <a:srgbClr val="543018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D9CFC1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  <a:sym typeface="Arial" charset="0"/>
              </a:rPr>
              <a:t>8</a:t>
            </a:r>
          </a:p>
        </p:txBody>
      </p:sp>
      <p:sp>
        <p:nvSpPr>
          <p:cNvPr id="82" name="Text Box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E11FA91-B3F8-98CD-6663-9B27B42533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9912" y="3139519"/>
            <a:ext cx="804672" cy="704088"/>
          </a:xfrm>
          <a:prstGeom prst="rect">
            <a:avLst/>
          </a:prstGeom>
          <a:solidFill>
            <a:srgbClr val="543018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D9CFC1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  <a:sym typeface="Arial" charset="0"/>
              </a:rPr>
              <a:t>9</a:t>
            </a:r>
          </a:p>
        </p:txBody>
      </p:sp>
      <p:sp>
        <p:nvSpPr>
          <p:cNvPr id="83" name="Text Box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3C652D8-C318-BEBA-EEA7-6A2A514578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6407" y="3135805"/>
            <a:ext cx="804672" cy="704088"/>
          </a:xfrm>
          <a:prstGeom prst="rect">
            <a:avLst/>
          </a:prstGeom>
          <a:solidFill>
            <a:srgbClr val="543018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D9CFC1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  <a:sym typeface="Arial" charset="0"/>
              </a:rPr>
              <a:t>10</a:t>
            </a:r>
          </a:p>
        </p:txBody>
      </p:sp>
      <p:sp>
        <p:nvSpPr>
          <p:cNvPr id="113" name="Text Box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BC446E9-7386-8D79-7D32-728B2DD0AA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4012" y="3135735"/>
            <a:ext cx="804672" cy="704088"/>
          </a:xfrm>
          <a:prstGeom prst="rect">
            <a:avLst/>
          </a:prstGeom>
          <a:solidFill>
            <a:srgbClr val="543018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D9CFC1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  <a:sym typeface="Arial" charset="0"/>
              </a:rPr>
              <a:t>11</a:t>
            </a:r>
          </a:p>
        </p:txBody>
      </p:sp>
      <p:sp>
        <p:nvSpPr>
          <p:cNvPr id="114" name="Text Box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2BBEDF4-A2FD-B2A8-8473-6FEDF70898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2122" y="3126888"/>
            <a:ext cx="804672" cy="704088"/>
          </a:xfrm>
          <a:prstGeom prst="rect">
            <a:avLst/>
          </a:prstGeom>
          <a:solidFill>
            <a:srgbClr val="543018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D9CFC1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  <a:sym typeface="Arial" charset="0"/>
              </a:rPr>
              <a:t>12</a:t>
            </a:r>
          </a:p>
        </p:txBody>
      </p:sp>
      <p:sp>
        <p:nvSpPr>
          <p:cNvPr id="115" name="Text Box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E84DBD4-6114-56BA-C1DC-DE0A1C2921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2495" y="3126888"/>
            <a:ext cx="804672" cy="704088"/>
          </a:xfrm>
          <a:prstGeom prst="rect">
            <a:avLst/>
          </a:prstGeom>
          <a:solidFill>
            <a:srgbClr val="543018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D9CFC1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  <a:sym typeface="Arial" charset="0"/>
              </a:rPr>
              <a:t>13</a:t>
            </a:r>
          </a:p>
        </p:txBody>
      </p:sp>
      <p:sp>
        <p:nvSpPr>
          <p:cNvPr id="116" name="Text Box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524E336-1913-4F53-35B7-B5FD2F6985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7989" y="3126888"/>
            <a:ext cx="804672" cy="704088"/>
          </a:xfrm>
          <a:prstGeom prst="rect">
            <a:avLst/>
          </a:prstGeom>
          <a:solidFill>
            <a:srgbClr val="543018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D9CFC1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  <a:sym typeface="Arial" charset="0"/>
              </a:rPr>
              <a:t>14</a:t>
            </a:r>
          </a:p>
        </p:txBody>
      </p:sp>
      <p:sp>
        <p:nvSpPr>
          <p:cNvPr id="117" name="AutoShape 7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447351E1-F5A4-82E5-2F41-7B4556AC43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10" y="4604935"/>
            <a:ext cx="1298448" cy="2258568"/>
          </a:xfrm>
          <a:prstGeom prst="actionButtonBlank">
            <a:avLst/>
          </a:prstGeom>
          <a:solidFill>
            <a:srgbClr val="543018"/>
          </a:solidFill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118" name="AutoShape 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FFAED7E9-10F0-1F12-F2DB-00A2CC290D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3121" y="4613744"/>
            <a:ext cx="1298448" cy="2258568"/>
          </a:xfrm>
          <a:prstGeom prst="actionButtonBlank">
            <a:avLst/>
          </a:prstGeom>
          <a:solidFill>
            <a:srgbClr val="543018"/>
          </a:solidFill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119" name="AutoShape 9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B9630943-C6CD-C639-011C-E93A3B144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2496" y="4619718"/>
            <a:ext cx="1298448" cy="2258568"/>
          </a:xfrm>
          <a:prstGeom prst="actionButtonBlank">
            <a:avLst/>
          </a:prstGeom>
          <a:solidFill>
            <a:srgbClr val="543018"/>
          </a:solidFill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120" name="AutoShape 1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B6294C56-689D-3379-FA8B-ED34A60C63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5920" y="4619718"/>
            <a:ext cx="1298448" cy="2258568"/>
          </a:xfrm>
          <a:prstGeom prst="actionButtonBlank">
            <a:avLst/>
          </a:prstGeom>
          <a:solidFill>
            <a:srgbClr val="543018"/>
          </a:solidFill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121" name="AutoShape 1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2D202936-728C-0663-FDA5-8BB45C6D66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4482" y="4619718"/>
            <a:ext cx="1298448" cy="2258568"/>
          </a:xfrm>
          <a:prstGeom prst="actionButtonBlank">
            <a:avLst/>
          </a:prstGeom>
          <a:solidFill>
            <a:srgbClr val="543018"/>
          </a:solidFill>
          <a:ln w="57150" cmpd="sng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122" name="AutoShape 7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98011BE8-BE3D-3716-8F2E-99EF6A7669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2930" y="4619810"/>
            <a:ext cx="1298448" cy="2258568"/>
          </a:xfrm>
          <a:prstGeom prst="actionButtonBlank">
            <a:avLst/>
          </a:prstGeom>
          <a:solidFill>
            <a:srgbClr val="543018"/>
          </a:solidFill>
          <a:ln w="57150" cmpd="sng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123" name="AutoShape 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B2DACDD0-1384-5381-BD16-E8E0EC5D8A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2167" y="4616701"/>
            <a:ext cx="1298448" cy="2258568"/>
          </a:xfrm>
          <a:prstGeom prst="actionButtonBlank">
            <a:avLst/>
          </a:prstGeom>
          <a:solidFill>
            <a:srgbClr val="543018"/>
          </a:solidFill>
          <a:ln w="57150" cmpd="sng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venir Book" panose="02000503020000020003" pitchFamily="2" charset="0"/>
              <a:ea typeface="Helvetica Neue" pitchFamily="1" charset="0"/>
              <a:cs typeface="Helvetica Neue" pitchFamily="1" charset="0"/>
              <a:sym typeface="Arial" pitchFamily="1" charset="0"/>
            </a:endParaRPr>
          </a:p>
        </p:txBody>
      </p:sp>
      <p:sp>
        <p:nvSpPr>
          <p:cNvPr id="124" name="Text Box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C317FD0-2805-8A81-FB92-442DF72D3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037" y="5407193"/>
            <a:ext cx="804672" cy="704088"/>
          </a:xfrm>
          <a:prstGeom prst="rect">
            <a:avLst/>
          </a:prstGeom>
          <a:solidFill>
            <a:srgbClr val="543018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D9CFC1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  <a:sym typeface="Arial" charset="0"/>
              </a:rPr>
              <a:t>15</a:t>
            </a:r>
          </a:p>
        </p:txBody>
      </p:sp>
      <p:sp>
        <p:nvSpPr>
          <p:cNvPr id="125" name="Text Box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3B70D08-6B34-E071-3224-616E8E3BC5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2000" y="5433865"/>
            <a:ext cx="804672" cy="704088"/>
          </a:xfrm>
          <a:prstGeom prst="rect">
            <a:avLst/>
          </a:prstGeom>
          <a:solidFill>
            <a:srgbClr val="543018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D9CFC1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  <a:sym typeface="Arial" charset="0"/>
              </a:rPr>
              <a:t>16</a:t>
            </a:r>
          </a:p>
        </p:txBody>
      </p:sp>
      <p:sp>
        <p:nvSpPr>
          <p:cNvPr id="126" name="Text Box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0046DFC-A235-01E0-D296-7D3F86E4E9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8495" y="5430151"/>
            <a:ext cx="804672" cy="704088"/>
          </a:xfrm>
          <a:prstGeom prst="rect">
            <a:avLst/>
          </a:prstGeom>
          <a:solidFill>
            <a:srgbClr val="543018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D9CFC1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  <a:sym typeface="Arial" charset="0"/>
              </a:rPr>
              <a:t>17</a:t>
            </a:r>
          </a:p>
        </p:txBody>
      </p:sp>
      <p:sp>
        <p:nvSpPr>
          <p:cNvPr id="127" name="Text Box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5B3532C-0A95-A34F-D57E-FBBB7D6FC3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6100" y="5430081"/>
            <a:ext cx="804672" cy="704088"/>
          </a:xfrm>
          <a:prstGeom prst="rect">
            <a:avLst/>
          </a:prstGeom>
          <a:solidFill>
            <a:srgbClr val="543018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D9CFC1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  <a:sym typeface="Arial" charset="0"/>
              </a:rPr>
              <a:t>18</a:t>
            </a:r>
          </a:p>
        </p:txBody>
      </p:sp>
      <p:sp>
        <p:nvSpPr>
          <p:cNvPr id="128" name="Text Box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26BAFFE-1999-E103-9400-65CF6242C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4210" y="5421234"/>
            <a:ext cx="804672" cy="704088"/>
          </a:xfrm>
          <a:prstGeom prst="rect">
            <a:avLst/>
          </a:prstGeom>
          <a:solidFill>
            <a:srgbClr val="543018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D9CFC1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  <a:sym typeface="Arial" charset="0"/>
              </a:rPr>
              <a:t>19</a:t>
            </a:r>
          </a:p>
        </p:txBody>
      </p:sp>
      <p:sp>
        <p:nvSpPr>
          <p:cNvPr id="129" name="Text Box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6D5E0F6-86EF-F3AD-2B81-6009B2A642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4583" y="5421234"/>
            <a:ext cx="804672" cy="704088"/>
          </a:xfrm>
          <a:prstGeom prst="rect">
            <a:avLst/>
          </a:prstGeom>
          <a:solidFill>
            <a:srgbClr val="543018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D9CFC1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  <a:sym typeface="Arial" charset="0"/>
              </a:rPr>
              <a:t>20</a:t>
            </a:r>
          </a:p>
        </p:txBody>
      </p:sp>
      <p:sp>
        <p:nvSpPr>
          <p:cNvPr id="130" name="Text Box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8930BDA-57CD-3C71-4B12-360D3A69B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0077" y="5421234"/>
            <a:ext cx="804672" cy="704088"/>
          </a:xfrm>
          <a:prstGeom prst="rect">
            <a:avLst/>
          </a:prstGeom>
          <a:solidFill>
            <a:srgbClr val="543018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D9CFC1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  <a:sym typeface="Arial" charset="0"/>
              </a:rPr>
              <a:t>21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AF7B89-EA49-EF45-07CA-4ADB575E3D98}"/>
              </a:ext>
            </a:extLst>
          </p:cNvPr>
          <p:cNvSpPr/>
          <p:nvPr/>
        </p:nvSpPr>
        <p:spPr>
          <a:xfrm>
            <a:off x="6096001" y="6589896"/>
            <a:ext cx="29893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kumimoji="0" lang="de-DE" sz="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kumimoji="0" lang="de-DE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Second Edition Copyright © 2023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Book" panose="02000503020000020003" pitchFamily="2" charset="0"/>
              <a:ea typeface="ＭＳ Ｐゴシック" pitchFamily="-106" charset="-128"/>
              <a:cs typeface="Arial"/>
            </a:endParaRPr>
          </a:p>
        </p:txBody>
      </p:sp>
      <p:pic>
        <p:nvPicPr>
          <p:cNvPr id="4" name="VOTE Click Sound">
            <a:hlinkClick r:id="" action="ppaction://media"/>
            <a:extLst>
              <a:ext uri="{FF2B5EF4-FFF2-40B4-BE49-F238E27FC236}">
                <a16:creationId xmlns:a16="http://schemas.microsoft.com/office/drawing/2014/main" id="{F4268F1C-9F56-F725-E7CC-3464670F9E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30919" y="605070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36850"/>
      </p:ext>
    </p:extLst>
  </p:cSld>
  <p:clrMapOvr>
    <a:masterClrMapping/>
  </p:clrMapOvr>
  <p:transition spd="slow"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93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93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9324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E76D00-846C-093F-B307-F737340FBE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276022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FA0F040-6335-6C17-9573-CABB4F1128B7}"/>
              </a:ext>
            </a:extLst>
          </p:cNvPr>
          <p:cNvSpPr/>
          <p:nvPr/>
        </p:nvSpPr>
        <p:spPr>
          <a:xfrm>
            <a:off x="6096001" y="6577704"/>
            <a:ext cx="29893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lang="de-DE" sz="800" b="0" kern="0" dirty="0" err="1">
                <a:solidFill>
                  <a:prstClr val="black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lang="de-DE" sz="800" b="0" kern="0" dirty="0">
                <a:solidFill>
                  <a:prstClr val="black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Second Edition Copyright © 2023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+mn-cs"/>
            </a:endParaRPr>
          </a:p>
        </p:txBody>
      </p:sp>
      <p:pic>
        <p:nvPicPr>
          <p:cNvPr id="4" name="Picture 3" descr="A close-up of a text&#10;&#10;Description automatically generated">
            <a:extLst>
              <a:ext uri="{FF2B5EF4-FFF2-40B4-BE49-F238E27FC236}">
                <a16:creationId xmlns:a16="http://schemas.microsoft.com/office/drawing/2014/main" id="{1E4107EC-C6C0-B100-0587-BC63D5BAFA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1975981"/>
            <a:ext cx="36576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50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F175019-F257-8045-A7A3-68F4F9312496}"/>
              </a:ext>
            </a:extLst>
          </p:cNvPr>
          <p:cNvSpPr/>
          <p:nvPr/>
        </p:nvSpPr>
        <p:spPr>
          <a:xfrm>
            <a:off x="-2" y="12449"/>
            <a:ext cx="9144001" cy="36933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Opening story: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Reading the newspaper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E69105-7DE8-DAFB-82B1-BACB55498A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875" y="670333"/>
            <a:ext cx="3230791" cy="2158502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AC2DE29-7B82-C2F5-C2CA-EC132C7D0F45}"/>
              </a:ext>
            </a:extLst>
          </p:cNvPr>
          <p:cNvCxnSpPr/>
          <p:nvPr/>
        </p:nvCxnSpPr>
        <p:spPr>
          <a:xfrm>
            <a:off x="0" y="371493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D4AF319A-5970-3475-E75C-02897061FB83}"/>
              </a:ext>
            </a:extLst>
          </p:cNvPr>
          <p:cNvSpPr txBox="1"/>
          <p:nvPr/>
        </p:nvSpPr>
        <p:spPr>
          <a:xfrm>
            <a:off x="9480904" y="2511016"/>
            <a:ext cx="71112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dobe Caslon Pro Bold" charset="0"/>
                <a:ea typeface="Adobe Caslon Pro Bold" charset="0"/>
                <a:cs typeface="Adobe Caslon Pro Bold" charset="0"/>
              </a:rPr>
              <a:t>Highway rest areas closed due to state budget shortfall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AC4447-37CD-9EA5-E2BC-2A76D4F783F4}"/>
              </a:ext>
            </a:extLst>
          </p:cNvPr>
          <p:cNvSpPr txBox="1"/>
          <p:nvPr/>
        </p:nvSpPr>
        <p:spPr>
          <a:xfrm>
            <a:off x="11440420" y="2908105"/>
            <a:ext cx="63546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28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Bell MT" charset="0"/>
                <a:cs typeface="Arial" panose="020B0604020202020204" pitchFamily="34" charset="0"/>
              </a:rPr>
              <a:t>Salmonella found in romaine lettuce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69317A0-A19A-BC16-844C-E3AC08FB47AD}"/>
              </a:ext>
            </a:extLst>
          </p:cNvPr>
          <p:cNvSpPr txBox="1"/>
          <p:nvPr/>
        </p:nvSpPr>
        <p:spPr>
          <a:xfrm>
            <a:off x="9480904" y="3369770"/>
            <a:ext cx="47916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Book Antiqua" charset="0"/>
                <a:cs typeface="Times New Roman" panose="02020603050405020304" pitchFamily="18" charset="0"/>
              </a:rPr>
              <a:t>Biotech firm develops cure for common cold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EF3AE53-9784-A4B2-0827-96F9A510897F}"/>
              </a:ext>
            </a:extLst>
          </p:cNvPr>
          <p:cNvSpPr txBox="1"/>
          <p:nvPr/>
        </p:nvSpPr>
        <p:spPr>
          <a:xfrm>
            <a:off x="10384997" y="3695678"/>
            <a:ext cx="62071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3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4020202020204" pitchFamily="34" charset="0"/>
                <a:ea typeface="American Typewriter" charset="0"/>
                <a:cs typeface="Arial Narrow" panose="020B0604020202020204" pitchFamily="34" charset="0"/>
              </a:rPr>
              <a:t>National parks less crowded this year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A73928F-85F5-9DA0-2067-322E3C8A09E1}"/>
              </a:ext>
            </a:extLst>
          </p:cNvPr>
          <p:cNvSpPr txBox="1"/>
          <p:nvPr/>
        </p:nvSpPr>
        <p:spPr>
          <a:xfrm>
            <a:off x="12751100" y="4141106"/>
            <a:ext cx="50439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3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Kailasa" charset="0"/>
                <a:cs typeface="Times New Roman" panose="02020603050405020304" pitchFamily="18" charset="0"/>
              </a:rPr>
              <a:t>Downtown rental prices fall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021E7D6-3E10-EF3B-FC72-16E0B36359DF}"/>
              </a:ext>
            </a:extLst>
          </p:cNvPr>
          <p:cNvSpPr/>
          <p:nvPr/>
        </p:nvSpPr>
        <p:spPr>
          <a:xfrm>
            <a:off x="152400" y="6368496"/>
            <a:ext cx="295407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Second Edition Copyright © 2023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69F591-0619-020C-87F3-A893040680AE}"/>
              </a:ext>
            </a:extLst>
          </p:cNvPr>
          <p:cNvSpPr/>
          <p:nvPr/>
        </p:nvSpPr>
        <p:spPr>
          <a:xfrm>
            <a:off x="-28740" y="2940439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The news is brimming with information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relevant to 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your</a:t>
            </a:r>
            <a:r>
              <a:rPr kumimoji="0" lang="en-US" sz="36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life. 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936BB6-A86C-CF3A-281F-D885F37D5D92}"/>
              </a:ext>
            </a:extLst>
          </p:cNvPr>
          <p:cNvSpPr txBox="1"/>
          <p:nvPr/>
        </p:nvSpPr>
        <p:spPr>
          <a:xfrm>
            <a:off x="299071" y="5454652"/>
            <a:ext cx="482963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dobe Caslon Pro" charset="0"/>
                <a:ea typeface="Adobe Caslon Pro" charset="0"/>
                <a:cs typeface="Adobe Caslon Pro" charset="0"/>
              </a:rPr>
              <a:t>Highway rest a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dobe Caslon Pro" charset="0"/>
                <a:ea typeface="Adobe Caslon Pro" charset="0"/>
                <a:cs typeface="Adobe Caslon Pro" charset="0"/>
              </a:rPr>
              <a:t>reas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dobe Caslon Pro" charset="0"/>
                <a:ea typeface="Adobe Caslon Pro" charset="0"/>
                <a:cs typeface="Adobe Caslon Pro" charset="0"/>
              </a:rPr>
              <a:t> c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dobe Caslon Pro" charset="0"/>
                <a:ea typeface="Adobe Caslon Pro" charset="0"/>
                <a:cs typeface="Adobe Caslon Pro" charset="0"/>
              </a:rPr>
              <a:t>losed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dobe Caslon Pro" charset="0"/>
                <a:ea typeface="Adobe Caslon Pro" charset="0"/>
                <a:cs typeface="Adobe Caslon Pro" charset="0"/>
              </a:rPr>
              <a:t> d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dobe Caslon Pro" charset="0"/>
                <a:ea typeface="Adobe Caslon Pro" charset="0"/>
                <a:cs typeface="Adobe Caslon Pro" charset="0"/>
              </a:rPr>
              <a:t>ue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dobe Caslon Pro" charset="0"/>
                <a:ea typeface="Adobe Caslon Pro" charset="0"/>
                <a:cs typeface="Adobe Caslon Pro" charset="0"/>
              </a:rPr>
              <a:t> to state b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dobe Caslon Pro" charset="0"/>
                <a:ea typeface="Adobe Caslon Pro" charset="0"/>
                <a:cs typeface="Adobe Caslon Pro" charset="0"/>
              </a:rPr>
              <a:t>udget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dobe Caslon Pro" charset="0"/>
                <a:ea typeface="Adobe Caslon Pro" charset="0"/>
                <a:cs typeface="Adobe Caslon Pro" charset="0"/>
              </a:rPr>
              <a:t> s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dobe Caslon Pro" charset="0"/>
                <a:ea typeface="Adobe Caslon Pro" charset="0"/>
                <a:cs typeface="Adobe Caslon Pro" charset="0"/>
              </a:rPr>
              <a:t>hortfall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dobe Caslon Pro" charset="0"/>
              <a:ea typeface="Adobe Caslon Pro" charset="0"/>
              <a:cs typeface="Adobe Caslon Pro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B2CF45-5DCE-E248-8B3E-902998348D9D}"/>
              </a:ext>
            </a:extLst>
          </p:cNvPr>
          <p:cNvSpPr txBox="1"/>
          <p:nvPr/>
        </p:nvSpPr>
        <p:spPr>
          <a:xfrm>
            <a:off x="1629436" y="4900959"/>
            <a:ext cx="4829636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erican Typewriter" charset="0"/>
                <a:ea typeface="American Typewriter" charset="0"/>
                <a:cs typeface="American Typewriter" charset="0"/>
              </a:rPr>
              <a:t>National parks less c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erican Typewriter" charset="0"/>
                <a:ea typeface="American Typewriter" charset="0"/>
                <a:cs typeface="American Typewriter" charset="0"/>
              </a:rPr>
              <a:t>rowded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erican Typewriter" charset="0"/>
                <a:ea typeface="American Typewriter" charset="0"/>
                <a:cs typeface="American Typewriter" charset="0"/>
              </a:rPr>
              <a:t> this year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28EBA0-C8A1-5D40-FA31-E327747881E2}"/>
              </a:ext>
            </a:extLst>
          </p:cNvPr>
          <p:cNvSpPr txBox="1"/>
          <p:nvPr/>
        </p:nvSpPr>
        <p:spPr>
          <a:xfrm>
            <a:off x="44230" y="4193444"/>
            <a:ext cx="4654561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charset="0"/>
                <a:ea typeface="Bell MT" charset="0"/>
                <a:cs typeface="Bell MT" charset="0"/>
              </a:rPr>
              <a:t>Salmonella found in romaine l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charset="0"/>
                <a:ea typeface="Bell MT" charset="0"/>
                <a:cs typeface="Bell MT" charset="0"/>
              </a:rPr>
              <a:t>ettuce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charset="0"/>
              <a:ea typeface="Bell MT" charset="0"/>
              <a:cs typeface="Bell MT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2DD5F6-44E2-D630-1685-EE3ACA816250}"/>
              </a:ext>
            </a:extLst>
          </p:cNvPr>
          <p:cNvSpPr txBox="1"/>
          <p:nvPr/>
        </p:nvSpPr>
        <p:spPr>
          <a:xfrm>
            <a:off x="4061096" y="5876054"/>
            <a:ext cx="427482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 Antiqua" charset="0"/>
                <a:ea typeface="Book Antiqua" charset="0"/>
                <a:cs typeface="Book Antiqua" charset="0"/>
              </a:rPr>
              <a:t>Biotech firm d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 Antiqua" charset="0"/>
                <a:ea typeface="Book Antiqua" charset="0"/>
                <a:cs typeface="Book Antiqua" charset="0"/>
              </a:rPr>
              <a:t>evelops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 Antiqua" charset="0"/>
                <a:ea typeface="Book Antiqua" charset="0"/>
                <a:cs typeface="Book Antiqua" charset="0"/>
              </a:rPr>
              <a:t> c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 Antiqua" charset="0"/>
                <a:ea typeface="Book Antiqua" charset="0"/>
                <a:cs typeface="Book Antiqua" charset="0"/>
              </a:rPr>
              <a:t>ure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 Antiqua" charset="0"/>
                <a:ea typeface="Book Antiqua" charset="0"/>
                <a:cs typeface="Book Antiqua" charset="0"/>
              </a:rPr>
              <a:t> for common cold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2422E9-A820-1D1E-1839-C72336CFA13B}"/>
              </a:ext>
            </a:extLst>
          </p:cNvPr>
          <p:cNvSpPr txBox="1"/>
          <p:nvPr/>
        </p:nvSpPr>
        <p:spPr>
          <a:xfrm>
            <a:off x="4308074" y="4450541"/>
            <a:ext cx="4791696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ilasa" charset="0"/>
                <a:ea typeface="Kailasa" charset="0"/>
                <a:cs typeface="Kailasa" charset="0"/>
              </a:rPr>
              <a:t>Downtown rental p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ilasa" charset="0"/>
                <a:ea typeface="Kailasa" charset="0"/>
                <a:cs typeface="Kailasa" charset="0"/>
              </a:rPr>
              <a:t>rices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ilasa" charset="0"/>
                <a:ea typeface="Kailasa" charset="0"/>
                <a:cs typeface="Kailasa" charset="0"/>
              </a:rPr>
              <a:t> fall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9B2E1A-07C8-B200-4FF9-7CE527B70E52}"/>
              </a:ext>
            </a:extLst>
          </p:cNvPr>
          <p:cNvCxnSpPr/>
          <p:nvPr/>
        </p:nvCxnSpPr>
        <p:spPr>
          <a:xfrm>
            <a:off x="-2" y="3988065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732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42724"/>
            <a:ext cx="9352344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Everyone wants material well-being (a decent </a:t>
            </a:r>
            <a:r>
              <a:rPr kumimoji="0" lang="en-US" sz="26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lack" charset="0"/>
                <a:cs typeface="Avenir Black" charset="0"/>
              </a:rPr>
              <a:t>standard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lack" charset="0"/>
                <a:cs typeface="Avenir Black" charset="0"/>
              </a:rPr>
              <a:t>of living</a:t>
            </a:r>
            <a:r>
              <a:rPr kumimoji="0" lang="en-US" sz="26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). That’s why the news focuses on: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12700" marR="0" lvl="0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Medium" panose="02000503020000020003" pitchFamily="2" charset="0"/>
                <a:ea typeface="Avenir Medium" charset="0"/>
                <a:cs typeface="Avenir Medium" charset="0"/>
              </a:rPr>
              <a:t> </a:t>
            </a:r>
            <a:r>
              <a:rPr kumimoji="0" lang="en-US" sz="23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 panose="02000503020000020003" pitchFamily="2" charset="0"/>
                <a:ea typeface="Avenir Medium" charset="0"/>
                <a:cs typeface="Avenir Medium" charset="0"/>
              </a:rPr>
              <a:t>Are we making enough products that people want and need?</a:t>
            </a:r>
          </a:p>
          <a:p>
            <a:pPr marL="12700" marR="0" lvl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defRPr/>
            </a:pPr>
            <a:endParaRPr kumimoji="0" lang="en-US" sz="2400" u="none" strike="noStrike" kern="1200" cap="none" spc="0" normalizeH="0" baseline="0" noProof="0" dirty="0">
              <a:ln>
                <a:noFill/>
              </a:ln>
              <a:solidFill>
                <a:srgbClr val="543018"/>
              </a:solidFill>
              <a:effectLst/>
              <a:uLnTx/>
              <a:uFillTx/>
              <a:latin typeface="Avenir Black" panose="02000503020000020003" pitchFamily="2" charset="0"/>
              <a:ea typeface="Avenir Medium" charset="0"/>
              <a:cs typeface="Avenir Medium" charset="0"/>
            </a:endParaRPr>
          </a:p>
          <a:p>
            <a:pPr marL="12700" marR="0" lvl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defRPr/>
            </a:pPr>
            <a:r>
              <a:rPr kumimoji="0" lang="en-US" sz="2400" u="none" strike="noStrike" kern="1200" cap="none" spc="0" normalizeH="0" baseline="0" noProof="0" dirty="0">
                <a:ln>
                  <a:noFill/>
                </a:ln>
                <a:solidFill>
                  <a:srgbClr val="543018"/>
                </a:solidFill>
                <a:effectLst/>
                <a:uLnTx/>
                <a:uFillTx/>
                <a:latin typeface="Avenir Black" panose="02000503020000020003" pitchFamily="2" charset="0"/>
                <a:ea typeface="Avenir Medium" charset="0"/>
                <a:cs typeface="Avenir Medium" charset="0"/>
              </a:rPr>
              <a:t>“Gross Domestic Product”</a:t>
            </a:r>
          </a:p>
          <a:p>
            <a:pPr marL="12700" marR="0" lvl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defRPr/>
            </a:pPr>
            <a:endParaRPr kumimoji="0" lang="en-US" sz="16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12700" marR="0" lvl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defRPr/>
            </a:pPr>
            <a:r>
              <a:rPr kumimoji="0" lang="en-US" sz="23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</a:t>
            </a:r>
            <a:r>
              <a:rPr kumimoji="0" lang="en-US" sz="23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 panose="02000503020000020003" pitchFamily="2" charset="0"/>
                <a:ea typeface="Avenir Medium" charset="0"/>
                <a:cs typeface="Avenir Medium" charset="0"/>
              </a:rPr>
              <a:t>Are there enough jobs for the people who want them?</a:t>
            </a:r>
          </a:p>
          <a:p>
            <a:pPr marL="12700" marR="0" lvl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2400" u="none" strike="noStrike" kern="1200" cap="none" spc="0" normalizeH="0" baseline="0" noProof="0" dirty="0">
              <a:ln>
                <a:noFill/>
              </a:ln>
              <a:solidFill>
                <a:srgbClr val="543018"/>
              </a:solidFill>
              <a:effectLst/>
              <a:uLnTx/>
              <a:uFillTx/>
              <a:latin typeface="Avenir Black" panose="02000503020000020003" pitchFamily="2" charset="0"/>
              <a:ea typeface="Avenir Medium" charset="0"/>
              <a:cs typeface="Avenir Medium" charset="0"/>
            </a:endParaRPr>
          </a:p>
          <a:p>
            <a:pPr marL="12700" marR="0" lvl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u="none" strike="noStrike" kern="1200" cap="none" spc="0" normalizeH="0" baseline="0" noProof="0" dirty="0">
                <a:ln>
                  <a:noFill/>
                </a:ln>
                <a:solidFill>
                  <a:srgbClr val="543018"/>
                </a:solidFill>
                <a:effectLst/>
                <a:uLnTx/>
                <a:uFillTx/>
                <a:latin typeface="Avenir Black" panose="02000503020000020003" pitchFamily="2" charset="0"/>
                <a:ea typeface="Avenir Medium" charset="0"/>
                <a:cs typeface="Avenir Medium" charset="0"/>
              </a:rPr>
              <a:t>“Unemployment”</a:t>
            </a:r>
          </a:p>
          <a:p>
            <a:pPr marL="12700" marR="0" lvl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defRPr/>
            </a:pPr>
            <a:endParaRPr kumimoji="0" lang="en-US" sz="16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12700" marR="0" lvl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</a:t>
            </a:r>
            <a:r>
              <a:rPr kumimoji="0" lang="en-US" sz="23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 panose="02000503020000020003" pitchFamily="2" charset="0"/>
                <a:ea typeface="Avenir Medium" charset="0"/>
                <a:cs typeface="Avenir Medium" charset="0"/>
              </a:rPr>
              <a:t>Are prices stable enough so people can afford what they need?</a:t>
            </a:r>
          </a:p>
          <a:p>
            <a:pPr marL="12700" marR="0" lvl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defRPr/>
            </a:pPr>
            <a:endParaRPr lang="en-US" sz="2400" b="0" dirty="0">
              <a:solidFill>
                <a:srgbClr val="000000"/>
              </a:solidFill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12700" marR="0" lvl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defRPr/>
            </a:pPr>
            <a:r>
              <a:rPr kumimoji="0" lang="en-US" sz="2400" u="none" strike="noStrike" kern="1200" cap="none" spc="0" normalizeH="0" baseline="0" noProof="0" dirty="0">
                <a:ln>
                  <a:noFill/>
                </a:ln>
                <a:solidFill>
                  <a:srgbClr val="543018"/>
                </a:solidFill>
                <a:effectLst/>
                <a:uLnTx/>
                <a:uFillTx/>
                <a:latin typeface="Avenir Black" panose="02000503020000020003" pitchFamily="2" charset="0"/>
                <a:ea typeface="Avenir Medium" charset="0"/>
                <a:cs typeface="Avenir Medium" charset="0"/>
              </a:rPr>
              <a:t>“Inflation”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C25CF5-4717-AA48-A74F-D16AABC53D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8032"/>
          <a:stretch/>
        </p:blipFill>
        <p:spPr>
          <a:xfrm>
            <a:off x="163713" y="5284936"/>
            <a:ext cx="2570709" cy="1465244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B9B3E5D-6FE7-B691-B690-04BBEA83948D}"/>
              </a:ext>
            </a:extLst>
          </p:cNvPr>
          <p:cNvSpPr/>
          <p:nvPr/>
        </p:nvSpPr>
        <p:spPr>
          <a:xfrm>
            <a:off x="6096001" y="6577704"/>
            <a:ext cx="29893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lang="de-DE" sz="800" b="0" kern="0" dirty="0" err="1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lang="de-DE" sz="800" b="0" kern="0" dirty="0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Second Edition Copyright © 2023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5ECB56-8E34-7198-599B-5922170A489A}"/>
              </a:ext>
            </a:extLst>
          </p:cNvPr>
          <p:cNvSpPr/>
          <p:nvPr/>
        </p:nvSpPr>
        <p:spPr>
          <a:xfrm>
            <a:off x="-2" y="12449"/>
            <a:ext cx="9144001" cy="36933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Opening story: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Reading the newspaper</a:t>
            </a:r>
            <a:r>
              <a:rPr kumimoji="0" lang="en-US" sz="1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, cont’d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406BC56-CD74-0E1C-2305-075F209B13E4}"/>
              </a:ext>
            </a:extLst>
          </p:cNvPr>
          <p:cNvCxnSpPr/>
          <p:nvPr/>
        </p:nvCxnSpPr>
        <p:spPr>
          <a:xfrm>
            <a:off x="0" y="371493"/>
            <a:ext cx="9144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308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58645" y="3801469"/>
            <a:ext cx="9026710" cy="246221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0" dirty="0">
                <a:solidFill>
                  <a:srgbClr val="000000"/>
                </a:solidFill>
                <a:latin typeface="Avenir Book" panose="02000503020000020003" pitchFamily="2" charset="0"/>
                <a:ea typeface="+mn-ea"/>
                <a:cs typeface="+mn-cs"/>
              </a:rPr>
              <a:t>Human 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beings have made up every single definition that exists. Whether we’re defining endangered species, wetlands, life, unemployment, GDP, inflation, or anything else,</a:t>
            </a:r>
            <a:r>
              <a:rPr kumimoji="0" lang="en-US" sz="2400" b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 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we invented it. Those definitions </a:t>
            </a:r>
            <a:r>
              <a:rPr kumimoji="0" lang="en-US" sz="2400" b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weren’t handed down from on high. 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When</a:t>
            </a:r>
            <a:r>
              <a:rPr kumimoji="0" lang="en-US" sz="2400" b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 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assessing economic data, we need to know the definitions to</a:t>
            </a:r>
            <a:r>
              <a:rPr kumimoji="0" lang="en-US" sz="2400" b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 know what was counted and what was left out. </a:t>
            </a:r>
            <a:endParaRPr kumimoji="0" lang="en-US" sz="2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7EEA7C6-1097-924E-89AA-13D62745A0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7479" y="594318"/>
            <a:ext cx="4789037" cy="309546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D5D6F0C-64B2-1D10-8319-EA0F48C18ECA}"/>
              </a:ext>
            </a:extLst>
          </p:cNvPr>
          <p:cNvSpPr/>
          <p:nvPr/>
        </p:nvSpPr>
        <p:spPr>
          <a:xfrm>
            <a:off x="6096001" y="6577704"/>
            <a:ext cx="29893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lang="de-DE" sz="800" b="0" kern="0" dirty="0" err="1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lang="de-DE" sz="800" b="0" kern="0" dirty="0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Second Edition Copyright © 2023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EE92E4-A4F2-D621-400D-EDE044D02BF8}"/>
              </a:ext>
            </a:extLst>
          </p:cNvPr>
          <p:cNvSpPr/>
          <p:nvPr/>
        </p:nvSpPr>
        <p:spPr>
          <a:xfrm>
            <a:off x="-2" y="12449"/>
            <a:ext cx="9144001" cy="36933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Section: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We Make It Up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C0AF099-5EFE-9711-5B31-FD8BDDE5A349}"/>
              </a:ext>
            </a:extLst>
          </p:cNvPr>
          <p:cNvCxnSpPr/>
          <p:nvPr/>
        </p:nvCxnSpPr>
        <p:spPr>
          <a:xfrm>
            <a:off x="0" y="371493"/>
            <a:ext cx="9144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3569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4118784" y="1005133"/>
            <a:ext cx="4689278" cy="526297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0" dirty="0">
                <a:solidFill>
                  <a:srgbClr val="000000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rPr>
              <a:t>For example, the terms 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”economic plunge” and ”jobs numbers” have specific meanings.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algn="l">
              <a:defRPr/>
            </a:pPr>
            <a:r>
              <a:rPr lang="en-US" sz="2400" b="0" dirty="0">
                <a:solidFill>
                  <a:srgbClr val="000000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rPr>
              <a:t>Once you know the definitions, you can join the conversations about what should be done.</a:t>
            </a:r>
          </a:p>
          <a:p>
            <a:pPr algn="l">
              <a:defRPr/>
            </a:pPr>
            <a:endParaRPr lang="en-US" sz="2400" b="0" dirty="0">
              <a:solidFill>
                <a:srgbClr val="000000"/>
              </a:solidFill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algn="l">
              <a:defRPr/>
            </a:pPr>
            <a:r>
              <a:rPr lang="en-US" sz="2400" b="0" dirty="0">
                <a:solidFill>
                  <a:srgbClr val="000000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rPr>
              <a:t>In other words, we need to understand the definitions before we can intelligently discuss possible solutions.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A3CB28-22E5-BD07-D117-6E9DBE491793}"/>
              </a:ext>
            </a:extLst>
          </p:cNvPr>
          <p:cNvSpPr/>
          <p:nvPr/>
        </p:nvSpPr>
        <p:spPr>
          <a:xfrm>
            <a:off x="6096001" y="6577704"/>
            <a:ext cx="29893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lang="de-DE" sz="800" b="0" kern="0" dirty="0" err="1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lang="de-DE" sz="800" b="0" kern="0" dirty="0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Second Edition Copyright © 2023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CFA694-2C43-1BC9-F182-DF205BC01DB2}"/>
              </a:ext>
            </a:extLst>
          </p:cNvPr>
          <p:cNvSpPr/>
          <p:nvPr/>
        </p:nvSpPr>
        <p:spPr>
          <a:xfrm>
            <a:off x="-2" y="12449"/>
            <a:ext cx="9144001" cy="36933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Section: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We Make It Up</a:t>
            </a:r>
            <a:r>
              <a:rPr kumimoji="0" lang="en-US" sz="1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, cont’d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AB96959-A15B-9654-5B13-A79B007DB424}"/>
              </a:ext>
            </a:extLst>
          </p:cNvPr>
          <p:cNvCxnSpPr/>
          <p:nvPr/>
        </p:nvCxnSpPr>
        <p:spPr>
          <a:xfrm>
            <a:off x="0" y="371493"/>
            <a:ext cx="9144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newspaper with a news article&#10;&#10;Description automatically generated with medium confidence">
            <a:extLst>
              <a:ext uri="{FF2B5EF4-FFF2-40B4-BE49-F238E27FC236}">
                <a16:creationId xmlns:a16="http://schemas.microsoft.com/office/drawing/2014/main" id="{F397BDFC-97EC-C849-4BD7-705F622675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5" y="460529"/>
            <a:ext cx="4169760" cy="611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371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bldLvl="4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Definition #1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GROSS DOMESTIC PRODUCT (GDP)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5EC0B9-A28C-984E-8611-83C43FBDE7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2719001"/>
            <a:ext cx="6477000" cy="3619500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5FE5A78-A679-8E96-0414-9A71F93EB642}"/>
              </a:ext>
            </a:extLst>
          </p:cNvPr>
          <p:cNvSpPr/>
          <p:nvPr/>
        </p:nvSpPr>
        <p:spPr>
          <a:xfrm>
            <a:off x="6096001" y="6577704"/>
            <a:ext cx="29893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lang="de-DE" sz="800" b="0" kern="0" dirty="0" err="1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lang="de-DE" sz="800" b="0" kern="0" dirty="0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Second Edition Copyright © 2023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18E46E-5766-2D5F-2C95-DB2B2863073C}"/>
              </a:ext>
            </a:extLst>
          </p:cNvPr>
          <p:cNvSpPr/>
          <p:nvPr/>
        </p:nvSpPr>
        <p:spPr>
          <a:xfrm>
            <a:off x="-2" y="12449"/>
            <a:ext cx="9144001" cy="36933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Section: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Gross Domestic Product (GDP)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EFC01C4-8397-FF23-DB7A-9A763475823D}"/>
              </a:ext>
            </a:extLst>
          </p:cNvPr>
          <p:cNvCxnSpPr/>
          <p:nvPr/>
        </p:nvCxnSpPr>
        <p:spPr>
          <a:xfrm>
            <a:off x="0" y="371493"/>
            <a:ext cx="9144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1622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96278" y="1280626"/>
            <a:ext cx="5751444" cy="4758359"/>
          </a:xfrm>
          <a:ln>
            <a:noFill/>
          </a:ln>
        </p:spPr>
        <p:txBody>
          <a:bodyPr/>
          <a:lstStyle/>
          <a:p>
            <a:pPr marL="0" indent="0" eaLnBrk="1" hangingPunct="1">
              <a:buClr>
                <a:schemeClr val="bg2"/>
              </a:buClr>
              <a:buNone/>
              <a:defRPr/>
            </a:pPr>
            <a:endParaRPr lang="en-US" sz="800" dirty="0">
              <a:solidFill>
                <a:srgbClr val="3333FF"/>
              </a:solidFill>
            </a:endParaRPr>
          </a:p>
          <a:p>
            <a:pPr marL="12700" indent="0" algn="ctr" eaLnBrk="1" hangingPunct="1">
              <a:spcBef>
                <a:spcPts val="0"/>
              </a:spcBef>
              <a:buClr>
                <a:schemeClr val="bg2"/>
              </a:buClr>
              <a:buNone/>
              <a:defRPr/>
            </a:pPr>
            <a:r>
              <a:rPr lang="en-US" sz="2800" dirty="0">
                <a:solidFill>
                  <a:schemeClr val="bg2"/>
                </a:solidFill>
                <a:effectLst/>
              </a:rPr>
              <a:t>The total market value of all </a:t>
            </a:r>
          </a:p>
          <a:p>
            <a:pPr marL="12700" indent="0" algn="ctr" eaLnBrk="1" hangingPunct="1">
              <a:spcBef>
                <a:spcPts val="0"/>
              </a:spcBef>
              <a:buClr>
                <a:schemeClr val="bg2"/>
              </a:buClr>
              <a:buNone/>
              <a:defRPr/>
            </a:pPr>
            <a:r>
              <a:rPr lang="en-US" sz="2800" dirty="0">
                <a:solidFill>
                  <a:schemeClr val="bg2"/>
                </a:solidFill>
                <a:effectLst/>
              </a:rPr>
              <a:t>final goods and services </a:t>
            </a:r>
          </a:p>
          <a:p>
            <a:pPr marL="12700" indent="0" algn="ctr" eaLnBrk="1" hangingPunct="1">
              <a:spcBef>
                <a:spcPts val="0"/>
              </a:spcBef>
              <a:buClr>
                <a:schemeClr val="bg2"/>
              </a:buClr>
              <a:buNone/>
              <a:defRPr/>
            </a:pPr>
            <a:r>
              <a:rPr lang="en-US" sz="2800" dirty="0">
                <a:solidFill>
                  <a:schemeClr val="bg2"/>
                </a:solidFill>
                <a:effectLst/>
              </a:rPr>
              <a:t>newly produced within a nation’s borders during a given </a:t>
            </a:r>
          </a:p>
          <a:p>
            <a:pPr marL="12700" indent="0" algn="ctr" eaLnBrk="1" hangingPunct="1">
              <a:spcBef>
                <a:spcPts val="0"/>
              </a:spcBef>
              <a:buClr>
                <a:schemeClr val="bg2"/>
              </a:buClr>
              <a:buNone/>
              <a:defRPr/>
            </a:pPr>
            <a:r>
              <a:rPr lang="en-US" sz="2800" dirty="0">
                <a:solidFill>
                  <a:schemeClr val="bg2"/>
                </a:solidFill>
                <a:effectLst/>
              </a:rPr>
              <a:t>period of time. 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280406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GROSS DOMESTIC PRODUCT (GDP)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62A376-480A-BA15-146D-F8BC20971CDD}"/>
              </a:ext>
            </a:extLst>
          </p:cNvPr>
          <p:cNvSpPr/>
          <p:nvPr/>
        </p:nvSpPr>
        <p:spPr>
          <a:xfrm>
            <a:off x="6096001" y="6577704"/>
            <a:ext cx="29893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lang="de-DE" sz="800" b="0" kern="0" dirty="0" err="1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lang="de-DE" sz="800" b="0" kern="0" dirty="0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Second Edition Copyright © 2023</a:t>
            </a:r>
            <a:endParaRPr kumimoji="0" lang="en-US" sz="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A84557-B043-4E4B-2385-1D31F93584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4719" y="4030277"/>
            <a:ext cx="4194561" cy="2344019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9408C57-2A70-60C4-1D5E-5CAD34F84054}"/>
              </a:ext>
            </a:extLst>
          </p:cNvPr>
          <p:cNvSpPr/>
          <p:nvPr/>
        </p:nvSpPr>
        <p:spPr>
          <a:xfrm>
            <a:off x="-2" y="12449"/>
            <a:ext cx="9144001" cy="36933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Section: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The Official Definition of GDP</a:t>
            </a:r>
            <a:endParaRPr kumimoji="0" lang="en-US" sz="14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98EE49B-DC3A-0553-D325-415382BC9B83}"/>
              </a:ext>
            </a:extLst>
          </p:cNvPr>
          <p:cNvCxnSpPr/>
          <p:nvPr/>
        </p:nvCxnSpPr>
        <p:spPr>
          <a:xfrm>
            <a:off x="0" y="371493"/>
            <a:ext cx="9144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4168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58645" y="703577"/>
            <a:ext cx="8146311" cy="5816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3200" b="0" u="none" strike="noStrike" kern="1200" cap="none" spc="0" normalizeH="0" baseline="0" noProof="0" dirty="0">
                <a:ln>
                  <a:noFill/>
                </a:ln>
                <a:solidFill>
                  <a:srgbClr val="3F281F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“Market Value”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000" b="0" u="none" strike="noStrike" kern="1200" cap="none" spc="0" normalizeH="0" baseline="0" noProof="0" dirty="0">
              <a:ln>
                <a:noFill/>
              </a:ln>
              <a:solidFill>
                <a:srgbClr val="3F281F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-No do-it-y</a:t>
            </a:r>
            <a:r>
              <a:rPr kumimoji="0" lang="en-US" sz="2200" b="0" u="none" strike="noStrike" kern="1200" cap="none" spc="0" normalizeH="0" baseline="0" noProof="0" dirty="0" err="1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ourself</a:t>
            </a: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p</a:t>
            </a:r>
            <a:r>
              <a:rPr kumimoji="0" lang="en-US" sz="2200" b="0" u="none" strike="noStrike" kern="1200" cap="none" spc="0" normalizeH="0" baseline="0" noProof="0" dirty="0" err="1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rojects</a:t>
            </a:r>
            <a:endParaRPr kumimoji="0" lang="en-US" sz="2200" b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-No illegal a</a:t>
            </a:r>
            <a:r>
              <a:rPr kumimoji="0" lang="en-US" sz="2200" b="0" u="none" strike="noStrike" kern="1200" cap="none" spc="0" normalizeH="0" baseline="0" noProof="0" dirty="0" err="1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ctivities</a:t>
            </a: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or unreported a</a:t>
            </a:r>
            <a:r>
              <a:rPr kumimoji="0" lang="en-US" sz="2200" b="0" u="none" strike="noStrike" kern="1200" cap="none" spc="0" normalizeH="0" baseline="0" noProof="0" dirty="0" err="1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ctivities</a:t>
            </a:r>
            <a:endParaRPr kumimoji="0" lang="en-US" sz="2200" b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-No financial t</a:t>
            </a:r>
            <a:r>
              <a:rPr kumimoji="0" lang="en-US" sz="2200" b="0" u="none" strike="noStrike" kern="1200" cap="none" spc="0" normalizeH="0" baseline="0" noProof="0" dirty="0" err="1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ransactions</a:t>
            </a: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or income transfers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400" b="0" u="none" strike="noStrike" kern="1200" cap="none" spc="0" normalizeH="0" baseline="0" noProof="0" dirty="0">
              <a:ln>
                <a:noFill/>
              </a:ln>
              <a:solidFill>
                <a:srgbClr val="3F281F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3200" b="0" u="none" strike="noStrike" kern="1200" cap="none" spc="0" normalizeH="0" baseline="0" noProof="0" dirty="0">
                <a:ln>
                  <a:noFill/>
                </a:ln>
                <a:solidFill>
                  <a:srgbClr val="3F281F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“Final Goods and Services”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000" b="0" u="none" strike="noStrike" kern="1200" cap="none" spc="0" normalizeH="0" baseline="0" noProof="0" dirty="0">
                <a:ln>
                  <a:noFill/>
                </a:ln>
                <a:solidFill>
                  <a:srgbClr val="3F281F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-No intermediate p</a:t>
            </a:r>
            <a:r>
              <a:rPr kumimoji="0" lang="en-US" sz="2200" b="0" u="none" strike="noStrike" kern="1200" cap="none" spc="0" normalizeH="0" baseline="0" noProof="0" dirty="0" err="1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roducts</a:t>
            </a:r>
            <a:endParaRPr kumimoji="0" lang="en-US" sz="2200" b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3200" b="0" u="none" strike="noStrike" kern="1200" cap="none" spc="0" normalizeH="0" baseline="0" noProof="0" dirty="0">
                <a:ln>
                  <a:noFill/>
                </a:ln>
                <a:solidFill>
                  <a:srgbClr val="3F281F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“Newly Produced”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000" b="0" u="none" strike="noStrike" kern="1200" cap="none" spc="0" normalizeH="0" baseline="0" noProof="0" dirty="0">
              <a:ln>
                <a:noFill/>
              </a:ln>
              <a:solidFill>
                <a:srgbClr val="3F281F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-No used p</a:t>
            </a:r>
            <a:r>
              <a:rPr kumimoji="0" lang="en-US" sz="2200" b="0" u="none" strike="noStrike" kern="1200" cap="none" spc="0" normalizeH="0" baseline="0" noProof="0" dirty="0" err="1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roducts</a:t>
            </a:r>
            <a:endParaRPr kumimoji="0" lang="en-US" sz="2200" b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3200" b="0" u="none" strike="noStrike" kern="1200" cap="none" spc="0" normalizeH="0" baseline="0" noProof="0" dirty="0">
                <a:ln>
                  <a:noFill/>
                </a:ln>
                <a:solidFill>
                  <a:srgbClr val="3F281F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“Given Period of Time”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000" b="0" u="none" strike="noStrike" kern="1200" cap="none" spc="0" normalizeH="0" baseline="0" noProof="0" dirty="0">
              <a:ln>
                <a:noFill/>
              </a:ln>
              <a:solidFill>
                <a:srgbClr val="3F281F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-Calculated quarterly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-No products p</a:t>
            </a:r>
            <a:r>
              <a:rPr kumimoji="0" lang="en-US" sz="2200" b="0" u="none" strike="noStrike" kern="1200" cap="none" spc="0" normalizeH="0" baseline="0" noProof="0" dirty="0" err="1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roduced</a:t>
            </a: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at other t</a:t>
            </a:r>
            <a:r>
              <a:rPr kumimoji="0" lang="en-US" sz="2200" b="0" u="none" strike="noStrike" kern="1200" cap="none" spc="0" normalizeH="0" baseline="0" noProof="0" dirty="0" err="1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imes</a:t>
            </a:r>
            <a:endParaRPr kumimoji="0" lang="en-US" sz="2200" b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34855A-D65A-DC95-7C45-CB18520984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1775" y="838175"/>
            <a:ext cx="2663688" cy="4938372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4376A74-34FD-A466-5983-2D96684EED45}"/>
              </a:ext>
            </a:extLst>
          </p:cNvPr>
          <p:cNvSpPr/>
          <p:nvPr/>
        </p:nvSpPr>
        <p:spPr>
          <a:xfrm>
            <a:off x="6096001" y="6577704"/>
            <a:ext cx="29893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lang="de-DE" sz="800" b="0" kern="0" dirty="0" err="1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lang="de-DE" sz="800" b="0" kern="0" dirty="0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Second Edition Copyright © 2023</a:t>
            </a:r>
            <a:endParaRPr kumimoji="0" lang="en-US" sz="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56C8F5B-6049-BE3D-9325-7983F346F3C6}"/>
              </a:ext>
            </a:extLst>
          </p:cNvPr>
          <p:cNvSpPr/>
          <p:nvPr/>
        </p:nvSpPr>
        <p:spPr>
          <a:xfrm>
            <a:off x="-2" y="12449"/>
            <a:ext cx="9144001" cy="36933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Section: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The Official Definition of GDP</a:t>
            </a:r>
            <a:r>
              <a:rPr kumimoji="0" lang="en-US" sz="1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, cont’d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FF2AC40-F7B3-8A95-B926-8897D8847465}"/>
              </a:ext>
            </a:extLst>
          </p:cNvPr>
          <p:cNvCxnSpPr/>
          <p:nvPr/>
        </p:nvCxnSpPr>
        <p:spPr>
          <a:xfrm>
            <a:off x="0" y="371493"/>
            <a:ext cx="9144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501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07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07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072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072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072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526980"/>
            <a:ext cx="9144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Circular Flow: Oversimplified Version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81"/>
          <a:stretch/>
        </p:blipFill>
        <p:spPr>
          <a:xfrm>
            <a:off x="1173435" y="1281033"/>
            <a:ext cx="6797130" cy="540439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C987996-98D9-4F86-BD43-951456BD3204}"/>
              </a:ext>
            </a:extLst>
          </p:cNvPr>
          <p:cNvSpPr/>
          <p:nvPr/>
        </p:nvSpPr>
        <p:spPr>
          <a:xfrm>
            <a:off x="6096001" y="6577704"/>
            <a:ext cx="29893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lang="de-DE" sz="800" b="0" kern="0" dirty="0" err="1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lang="de-DE" sz="800" b="0" kern="0" dirty="0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Second Edition Copyright © 2023</a:t>
            </a:r>
            <a:endParaRPr kumimoji="0" lang="en-US" sz="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10C878-8628-9403-F710-35A14CD8EF1A}"/>
              </a:ext>
            </a:extLst>
          </p:cNvPr>
          <p:cNvSpPr/>
          <p:nvPr/>
        </p:nvSpPr>
        <p:spPr>
          <a:xfrm>
            <a:off x="-2" y="12449"/>
            <a:ext cx="9144001" cy="36933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Section: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Measuring GDP</a:t>
            </a:r>
            <a:endParaRPr kumimoji="0" lang="en-US" sz="14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1BCD900-166D-34F4-F72A-2F196881D661}"/>
              </a:ext>
            </a:extLst>
          </p:cNvPr>
          <p:cNvCxnSpPr/>
          <p:nvPr/>
        </p:nvCxnSpPr>
        <p:spPr>
          <a:xfrm>
            <a:off x="0" y="371493"/>
            <a:ext cx="9144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94144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-58645" y="529165"/>
            <a:ext cx="9144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Circular Flow: Expanded Version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33"/>
          <a:stretch/>
        </p:blipFill>
        <p:spPr>
          <a:xfrm>
            <a:off x="2417503" y="1230548"/>
            <a:ext cx="4308989" cy="55626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C59BC6F-07DF-9CF0-8229-9EF721ED8DA1}"/>
              </a:ext>
            </a:extLst>
          </p:cNvPr>
          <p:cNvSpPr/>
          <p:nvPr/>
        </p:nvSpPr>
        <p:spPr>
          <a:xfrm>
            <a:off x="6096001" y="6577704"/>
            <a:ext cx="29893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lang="de-DE" sz="800" b="0" kern="0" dirty="0" err="1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lang="de-DE" sz="800" b="0" kern="0" dirty="0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Second Edition Copyright © 2023</a:t>
            </a:r>
            <a:endParaRPr kumimoji="0" lang="en-US" sz="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B6A3A33-008C-E9D5-F133-C67012486992}"/>
              </a:ext>
            </a:extLst>
          </p:cNvPr>
          <p:cNvSpPr/>
          <p:nvPr/>
        </p:nvSpPr>
        <p:spPr>
          <a:xfrm>
            <a:off x="-2" y="12449"/>
            <a:ext cx="9144001" cy="36933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Section: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Measuring GDP</a:t>
            </a:r>
            <a:r>
              <a:rPr kumimoji="0" lang="en-US" sz="1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, cont’d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48F99B7-E983-D5F6-D3B9-73734B77AF57}"/>
              </a:ext>
            </a:extLst>
          </p:cNvPr>
          <p:cNvCxnSpPr/>
          <p:nvPr/>
        </p:nvCxnSpPr>
        <p:spPr>
          <a:xfrm>
            <a:off x="0" y="371493"/>
            <a:ext cx="9144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81232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9342" y="376788"/>
            <a:ext cx="9145523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 marL="225425" marR="0" lvl="0" indent="-1682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/>
              <a:buChar char="•"/>
              <a:tabLst>
                <a:tab pos="685800" algn="l"/>
                <a:tab pos="808038" algn="l"/>
              </a:tabLst>
              <a:defRPr/>
            </a:pPr>
            <a:endParaRPr kumimoji="0" lang="en-US" sz="2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ＭＳ Ｐゴシック" charset="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685800" algn="l"/>
              </a:tabLst>
              <a:defRPr/>
            </a:pPr>
            <a:endParaRPr kumimoji="0" lang="en-US" sz="2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ＭＳ Ｐゴシック" charset="0"/>
              <a:cs typeface="+mn-cs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286000" y="5957992"/>
            <a:ext cx="4572000" cy="55399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r>
              <a:rPr lang="en-US" sz="3000" b="0" dirty="0">
                <a:solidFill>
                  <a:srgbClr val="000000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rPr>
              <a:t>GDP = </a:t>
            </a:r>
            <a:r>
              <a:rPr kumimoji="0" lang="en-US" sz="3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C + I + G + (X-M</a:t>
            </a:r>
            <a:r>
              <a:rPr lang="en-US" sz="3000" b="0" dirty="0">
                <a:solidFill>
                  <a:srgbClr val="000000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rPr>
              <a:t>)</a:t>
            </a:r>
            <a:endParaRPr kumimoji="0" lang="en-US" sz="3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-7235" y="1182713"/>
            <a:ext cx="9144000" cy="4303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Helvetica Neue"/>
                <a:ea typeface="Helvetica Neue"/>
                <a:cs typeface="Helvetica Neue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Helvetica Neue"/>
                <a:ea typeface="Helvetica Neue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Helvetica Neue"/>
                <a:ea typeface="Helvetica Neue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Helvetica Neue"/>
                <a:ea typeface="Helvetica Neue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Helvetica Neue"/>
                <a:ea typeface="Helvetica Neue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9pPr>
          </a:lstStyle>
          <a:p>
            <a:pPr marL="914400" marR="0" lvl="0" algn="l" defTabSz="9239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>
                <a:srgbClr val="808080"/>
              </a:buClr>
              <a:buSzTx/>
              <a:buFontTx/>
              <a:buNone/>
              <a:tabLst>
                <a:tab pos="1366838" algn="l"/>
              </a:tabLst>
              <a:defRPr/>
            </a:pPr>
            <a:r>
              <a:rPr kumimoji="0" lang="en-US" b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C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	</a:t>
            </a:r>
            <a:r>
              <a:rPr kumimoji="0" lang="en-US" sz="2400" b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Consumer spending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>
                <a:srgbClr val="808080"/>
              </a:buClr>
              <a:buSzTx/>
              <a:buFontTx/>
              <a:buNone/>
              <a:tabLst>
                <a:tab pos="1366838" algn="l"/>
              </a:tabLst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	Final goods and services</a:t>
            </a:r>
            <a:r>
              <a:rPr kumimoji="0" lang="en-US" sz="2400" b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(biggest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>
                <a:srgbClr val="808080"/>
              </a:buClr>
              <a:buSzTx/>
              <a:buFontTx/>
              <a:buNone/>
              <a:tabLst>
                <a:tab pos="1366838" algn="l"/>
              </a:tabLst>
              <a:defRPr/>
            </a:pPr>
            <a:endParaRPr kumimoji="0" lang="en-US" sz="1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914400"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>
                <a:srgbClr val="808080"/>
              </a:buClr>
              <a:buSzTx/>
              <a:buFontTx/>
              <a:buNone/>
              <a:tabLst>
                <a:tab pos="1366838" algn="l"/>
              </a:tabLst>
              <a:defRPr/>
            </a:pPr>
            <a:r>
              <a:rPr kumimoji="0" lang="en-US" b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I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	</a:t>
            </a:r>
            <a:r>
              <a:rPr kumimoji="0" lang="en-US" sz="2400" b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Investment spending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>
                <a:srgbClr val="808080"/>
              </a:buClr>
              <a:buSzTx/>
              <a:buFontTx/>
              <a:buNone/>
              <a:tabLst>
                <a:tab pos="1366838" algn="l"/>
              </a:tabLst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	</a:t>
            </a:r>
            <a:r>
              <a:rPr lang="en-US" sz="2400" b="0" noProof="0" dirty="0">
                <a:solidFill>
                  <a:srgbClr val="000000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rPr>
              <a:t>N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ew homes and business capital,</a:t>
            </a:r>
            <a:r>
              <a:rPr kumimoji="0" lang="en-US" sz="2400" b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factory space, and 	inventory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(most unstable)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>
                <a:srgbClr val="808080"/>
              </a:buClr>
              <a:buSzTx/>
              <a:buFontTx/>
              <a:buNone/>
              <a:tabLst>
                <a:tab pos="1366838" algn="l"/>
              </a:tabLst>
              <a:defRPr/>
            </a:pPr>
            <a:r>
              <a:rPr kumimoji="0" lang="en-US" sz="1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	</a:t>
            </a:r>
          </a:p>
          <a:p>
            <a:pPr marL="914400"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>
                <a:srgbClr val="808080"/>
              </a:buClr>
              <a:buSzTx/>
              <a:buFontTx/>
              <a:buNone/>
              <a:tabLst>
                <a:tab pos="1366838" algn="l"/>
              </a:tabLst>
              <a:defRPr/>
            </a:pPr>
            <a:r>
              <a:rPr kumimoji="0" lang="en-US" b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G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	</a:t>
            </a:r>
            <a:r>
              <a:rPr kumimoji="0" lang="en-US" sz="2400" b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Government spending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>
                <a:srgbClr val="808080"/>
              </a:buClr>
              <a:buSzTx/>
              <a:buFontTx/>
              <a:buNone/>
              <a:tabLst>
                <a:tab pos="1366838" algn="l"/>
              </a:tabLst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 	Federal, state, regional, local g</a:t>
            </a:r>
            <a:r>
              <a:rPr kumimoji="0" lang="en-US" sz="2400" b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oods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and services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>
                <a:srgbClr val="808080"/>
              </a:buClr>
              <a:buSzTx/>
              <a:buFontTx/>
              <a:buNone/>
              <a:tabLst>
                <a:tab pos="1366838" algn="l"/>
              </a:tabLst>
              <a:defRPr/>
            </a:pPr>
            <a:r>
              <a:rPr kumimoji="0" lang="en-US" sz="1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	</a:t>
            </a:r>
          </a:p>
          <a:p>
            <a:pPr marL="463550"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>
                <a:srgbClr val="808080"/>
              </a:buClr>
              <a:buSzTx/>
              <a:buFontTx/>
              <a:buNone/>
              <a:tabLst>
                <a:tab pos="1366838" algn="l"/>
              </a:tabLst>
              <a:defRPr/>
            </a:pPr>
            <a:r>
              <a:rPr kumimoji="0" lang="en-US" b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X-M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	</a:t>
            </a:r>
            <a:r>
              <a:rPr kumimoji="0" lang="en-US" sz="2400" b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Net Export spending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>
                <a:srgbClr val="808080"/>
              </a:buClr>
              <a:buSzTx/>
              <a:buFontTx/>
              <a:buNone/>
              <a:tabLst>
                <a:tab pos="1366838" algn="l"/>
              </a:tabLst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	Exports (X) minus imports (M)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08080"/>
              </a:buClr>
              <a:buSzTx/>
              <a:buFontTx/>
              <a:buNone/>
              <a:tabLst/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		</a:t>
            </a:r>
          </a:p>
        </p:txBody>
      </p:sp>
      <p:sp>
        <p:nvSpPr>
          <p:cNvPr id="2" name="Rectangle 1"/>
          <p:cNvSpPr/>
          <p:nvPr/>
        </p:nvSpPr>
        <p:spPr>
          <a:xfrm>
            <a:off x="8758" y="644234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Tx/>
              <a:buNone/>
              <a:tabLst/>
              <a:defRPr/>
            </a:pPr>
            <a:r>
              <a:rPr kumimoji="0" lang="en-US" sz="2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GDP counts four types of final goods and services: 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B32307-8988-1F77-5C6C-A9D9EF380B69}"/>
              </a:ext>
            </a:extLst>
          </p:cNvPr>
          <p:cNvSpPr/>
          <p:nvPr/>
        </p:nvSpPr>
        <p:spPr>
          <a:xfrm>
            <a:off x="6096001" y="6577704"/>
            <a:ext cx="29893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lang="de-DE" sz="800" b="0" kern="0" dirty="0" err="1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lang="de-DE" sz="800" b="0" kern="0" dirty="0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Second Edition Copyright © 2023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A1EA66-C255-B996-E66F-92A31E2F5A70}"/>
              </a:ext>
            </a:extLst>
          </p:cNvPr>
          <p:cNvSpPr/>
          <p:nvPr/>
        </p:nvSpPr>
        <p:spPr>
          <a:xfrm>
            <a:off x="-2" y="12449"/>
            <a:ext cx="9144001" cy="36933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Section: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Measuring GDP</a:t>
            </a:r>
            <a:r>
              <a:rPr kumimoji="0" lang="en-US" sz="1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, cont’d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2A1909C-9037-5F83-993D-268EA28F21E1}"/>
              </a:ext>
            </a:extLst>
          </p:cNvPr>
          <p:cNvCxnSpPr/>
          <p:nvPr/>
        </p:nvCxnSpPr>
        <p:spPr>
          <a:xfrm>
            <a:off x="0" y="371493"/>
            <a:ext cx="9144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2065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/>
          <p:cNvSpPr>
            <a:spLocks noChangeArrowheads="1"/>
          </p:cNvSpPr>
          <p:nvPr/>
        </p:nvSpPr>
        <p:spPr bwMode="auto">
          <a:xfrm>
            <a:off x="2475589" y="2695490"/>
            <a:ext cx="478496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Does GDP include…?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-Tire production for automobile companies?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-Tire production for replacement tires?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E0A087-D0D8-DC5B-9831-9CDB76CD87E9}"/>
              </a:ext>
            </a:extLst>
          </p:cNvPr>
          <p:cNvSpPr/>
          <p:nvPr/>
        </p:nvSpPr>
        <p:spPr>
          <a:xfrm>
            <a:off x="6096001" y="6577704"/>
            <a:ext cx="29893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lang="de-DE" sz="800" b="0" kern="0" dirty="0" err="1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lang="de-DE" sz="800" b="0" kern="0" dirty="0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Second Edition Copyright © 2023</a:t>
            </a:r>
            <a:endParaRPr kumimoji="0" lang="en-US" sz="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489960-68E4-B4D1-6CF5-DC883023BB72}"/>
              </a:ext>
            </a:extLst>
          </p:cNvPr>
          <p:cNvSpPr/>
          <p:nvPr/>
        </p:nvSpPr>
        <p:spPr>
          <a:xfrm>
            <a:off x="-2" y="12449"/>
            <a:ext cx="9144001" cy="36933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Exercise 2.1: What is Measured in GDP?</a:t>
            </a:r>
            <a:endParaRPr kumimoji="0" lang="en-US" sz="14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BE92DC2-D196-BF25-93DC-43F8F87CD3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5470" y="1541908"/>
            <a:ext cx="852302" cy="13716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31ED1AF-7DCB-EC0E-7A83-3613A5977057}"/>
              </a:ext>
            </a:extLst>
          </p:cNvPr>
          <p:cNvSpPr/>
          <p:nvPr/>
        </p:nvSpPr>
        <p:spPr>
          <a:xfrm>
            <a:off x="1165971" y="585650"/>
            <a:ext cx="681205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lack" panose="02000503020000020003" pitchFamily="2" charset="0"/>
                <a:ea typeface="Avenir Medium" charset="0"/>
                <a:cs typeface="Avenir Medium" charset="0"/>
              </a:rPr>
              <a:t>Exercise: What Is Measured in GDP?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E5EF6A4-6F42-CE05-B1AD-B7FF2E2895EE}"/>
              </a:ext>
            </a:extLst>
          </p:cNvPr>
          <p:cNvCxnSpPr/>
          <p:nvPr/>
        </p:nvCxnSpPr>
        <p:spPr>
          <a:xfrm>
            <a:off x="0" y="371493"/>
            <a:ext cx="9144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3">
            <a:extLst>
              <a:ext uri="{FF2B5EF4-FFF2-40B4-BE49-F238E27FC236}">
                <a16:creationId xmlns:a16="http://schemas.microsoft.com/office/drawing/2014/main" id="{EB3C6A04-A351-A3D0-6A27-73F6762EBC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" y="511886"/>
            <a:ext cx="9144000" cy="477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4500" algn="l"/>
              </a:tabLst>
              <a:defRPr/>
            </a:pPr>
            <a:r>
              <a:rPr kumimoji="0" lang="en-US" sz="3000" b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1. Tires produced for car makers?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	</a:t>
            </a:r>
            <a:endParaRPr kumimoji="0" lang="en-US" sz="3000" b="0" u="none" strike="noStrike" kern="1200" cap="none" spc="0" normalizeH="0" baseline="0" noProof="0" dirty="0">
              <a:ln>
                <a:noFill/>
              </a:ln>
              <a:solidFill>
                <a:srgbClr val="3F281F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0" b="0" dirty="0">
              <a:solidFill>
                <a:srgbClr val="000514"/>
              </a:solidFill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0" b="0" dirty="0">
              <a:solidFill>
                <a:srgbClr val="3F281F"/>
              </a:solidFill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u="none" strike="noStrike" kern="1200" cap="none" spc="0" normalizeH="0" baseline="0" noProof="0" dirty="0">
              <a:ln>
                <a:noFill/>
              </a:ln>
              <a:solidFill>
                <a:srgbClr val="3F281F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45357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B4A3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0" y="331876"/>
            <a:ext cx="9144000" cy="1354217"/>
          </a:xfrm>
          <a:prstGeom prst="rect">
            <a:avLst/>
          </a:prstGeom>
          <a:pattFill prst="pct30">
            <a:fgClr>
              <a:srgbClr val="AB7942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charset="0"/>
                <a:ea typeface="Avenir Book" charset="0"/>
                <a:cs typeface="Avenir Book" charset="0"/>
              </a:rPr>
              <a:t>Polling Question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charset="0"/>
                <a:ea typeface="Avenir Book" charset="0"/>
                <a:cs typeface="Avenir Book" charset="0"/>
              </a:rPr>
              <a:t>What is Measured in GDP?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0248" y="314493"/>
            <a:ext cx="852302" cy="1371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07479A4-747C-DE73-4F65-84E666C1A060}"/>
              </a:ext>
            </a:extLst>
          </p:cNvPr>
          <p:cNvSpPr txBox="1"/>
          <p:nvPr/>
        </p:nvSpPr>
        <p:spPr>
          <a:xfrm>
            <a:off x="442452" y="1920098"/>
            <a:ext cx="8244348" cy="1800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525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DengXian" panose="02010600030101010101" pitchFamily="2" charset="-122"/>
                <a:cs typeface="Arial" panose="020B0604020202020204" pitchFamily="34" charset="0"/>
              </a:rPr>
              <a:t>Does GDP include tires produced for car makers? </a:t>
            </a:r>
          </a:p>
          <a:p>
            <a:pPr marL="9525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52425" marR="0" lvl="0" indent="-3429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DengXian" panose="02010600030101010101" pitchFamily="2" charset="-122"/>
                <a:cs typeface="Arial" panose="020B0604020202020204" pitchFamily="34" charset="0"/>
              </a:rPr>
              <a:t>Yes</a:t>
            </a:r>
          </a:p>
          <a:p>
            <a:pPr marL="352425" marR="0" lvl="0" indent="-3429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DengXian" panose="02010600030101010101" pitchFamily="2" charset="-122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F1D9B69-44B7-2333-000D-85125D294C1A}"/>
              </a:ext>
            </a:extLst>
          </p:cNvPr>
          <p:cNvSpPr/>
          <p:nvPr/>
        </p:nvSpPr>
        <p:spPr>
          <a:xfrm>
            <a:off x="6144533" y="6604208"/>
            <a:ext cx="295407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Second Edition Copyright © 2023</a:t>
            </a:r>
            <a:endParaRPr kumimoji="0" lang="en-US" sz="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93531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/>
          <p:cNvSpPr>
            <a:spLocks noChangeArrowheads="1"/>
          </p:cNvSpPr>
          <p:nvPr/>
        </p:nvSpPr>
        <p:spPr bwMode="auto">
          <a:xfrm>
            <a:off x="2475589" y="2695490"/>
            <a:ext cx="478496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Does GDP include…?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-Tire production for automobile companies?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-Tire production for replacement tires?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-2" y="1477386"/>
            <a:ext cx="91440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4500" algn="l"/>
              </a:tabLst>
              <a:defRPr/>
            </a:pPr>
            <a:r>
              <a:rPr kumimoji="0" lang="en-US" sz="3000" b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1. Tires produced for car makers?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	</a:t>
            </a:r>
            <a:endParaRPr kumimoji="0" lang="en-US" sz="3000" b="0" u="none" strike="noStrike" kern="1200" cap="none" spc="0" normalizeH="0" baseline="0" noProof="0" dirty="0">
              <a:ln>
                <a:noFill/>
              </a:ln>
              <a:solidFill>
                <a:srgbClr val="3F281F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0" b="0" dirty="0">
              <a:solidFill>
                <a:srgbClr val="000514"/>
              </a:solidFill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0" b="0" dirty="0">
              <a:solidFill>
                <a:srgbClr val="3F281F"/>
              </a:solidFill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u="none" strike="noStrike" kern="1200" cap="none" spc="0" normalizeH="0" baseline="0" noProof="0" dirty="0">
              <a:ln>
                <a:noFill/>
              </a:ln>
              <a:solidFill>
                <a:srgbClr val="3F281F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E0A087-D0D8-DC5B-9831-9CDB76CD87E9}"/>
              </a:ext>
            </a:extLst>
          </p:cNvPr>
          <p:cNvSpPr/>
          <p:nvPr/>
        </p:nvSpPr>
        <p:spPr>
          <a:xfrm>
            <a:off x="6096001" y="6577704"/>
            <a:ext cx="29893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lang="de-DE" sz="800" b="0" kern="0" dirty="0" err="1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lang="de-DE" sz="800" b="0" kern="0" dirty="0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Second Edition Copyright © 2023</a:t>
            </a:r>
            <a:endParaRPr kumimoji="0" lang="en-US" sz="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489960-68E4-B4D1-6CF5-DC883023BB72}"/>
              </a:ext>
            </a:extLst>
          </p:cNvPr>
          <p:cNvSpPr/>
          <p:nvPr/>
        </p:nvSpPr>
        <p:spPr>
          <a:xfrm>
            <a:off x="-2" y="12449"/>
            <a:ext cx="9144001" cy="36933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Exercise 2.1: What is Measured in GDP?</a:t>
            </a:r>
            <a:r>
              <a:rPr kumimoji="0" lang="en-US" sz="1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, cont’d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6B4130-9F81-7A78-816F-04551072A88B}"/>
              </a:ext>
            </a:extLst>
          </p:cNvPr>
          <p:cNvSpPr txBox="1"/>
          <p:nvPr/>
        </p:nvSpPr>
        <p:spPr>
          <a:xfrm>
            <a:off x="0" y="2281481"/>
            <a:ext cx="80391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000" u="none" strike="noStrike" kern="1200" cap="none" spc="0" normalizeH="0" baseline="0" noProof="0" dirty="0">
                <a:ln>
                  <a:noFill/>
                </a:ln>
                <a:solidFill>
                  <a:srgbClr val="3F281F"/>
                </a:solidFill>
                <a:effectLst/>
                <a:uLnTx/>
                <a:uFillTx/>
                <a:latin typeface="Avenir Black" panose="02000503020000020003" pitchFamily="2" charset="0"/>
                <a:ea typeface="Avenir Medium" charset="0"/>
                <a:cs typeface="Avenir Medium" charset="0"/>
              </a:rPr>
              <a:t>NO!  Intermediate good</a:t>
            </a:r>
            <a:r>
              <a:rPr kumimoji="0" lang="en-US" sz="3000" b="0" u="none" strike="noStrike" kern="1200" cap="none" spc="0" normalizeH="0" baseline="0" noProof="0" dirty="0">
                <a:ln>
                  <a:noFill/>
                </a:ln>
                <a:solidFill>
                  <a:srgbClr val="3F281F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2. Babysitting your cousins for $50?</a:t>
            </a:r>
            <a:endParaRPr kumimoji="0" lang="en-US" sz="3000" b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	</a:t>
            </a:r>
          </a:p>
          <a:p>
            <a:pPr lvl="2" algn="l">
              <a:defRPr/>
            </a:pPr>
            <a:r>
              <a:rPr kumimoji="0" lang="en-US" sz="3000" u="none" strike="noStrike" kern="1200" cap="none" spc="0" normalizeH="0" baseline="0" noProof="0" dirty="0">
                <a:ln>
                  <a:noFill/>
                </a:ln>
                <a:solidFill>
                  <a:srgbClr val="3F281F"/>
                </a:solidFill>
                <a:effectLst/>
                <a:uLnTx/>
                <a:uFillTx/>
                <a:latin typeface="Avenir Black" panose="02000503020000020003" pitchFamily="2" charset="0"/>
                <a:ea typeface="Avenir Medium" charset="0"/>
                <a:cs typeface="Avenir Medium" charset="0"/>
              </a:rPr>
              <a:t>NO! 	Unreported income</a:t>
            </a:r>
            <a:endParaRPr kumimoji="0" lang="en-US" sz="3000" u="none" strike="noStrike" kern="1200" cap="none" spc="0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Avenir Blac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3. Olive oil from Italy? 	</a:t>
            </a:r>
            <a:r>
              <a:rPr kumimoji="0" lang="en-US" sz="3000" b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	</a:t>
            </a:r>
          </a:p>
          <a:p>
            <a:pPr lvl="2" algn="l">
              <a:defRPr/>
            </a:pPr>
            <a:r>
              <a:rPr kumimoji="0" lang="en-US" sz="3000" u="none" strike="noStrike" kern="1200" cap="none" spc="0" normalizeH="0" baseline="0" noProof="0" dirty="0">
                <a:ln>
                  <a:noFill/>
                </a:ln>
                <a:solidFill>
                  <a:srgbClr val="3F281F"/>
                </a:solidFill>
                <a:effectLst/>
                <a:uLnTx/>
                <a:uFillTx/>
                <a:latin typeface="Avenir Black" panose="02000503020000020003" pitchFamily="2" charset="0"/>
                <a:ea typeface="Avenir Medium" charset="0"/>
                <a:cs typeface="Avenir Medium" charset="0"/>
              </a:rPr>
              <a:t>YES! Import good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CC9FF93-73F0-97D0-DBE1-6BD6B7E9DE22}"/>
              </a:ext>
            </a:extLst>
          </p:cNvPr>
          <p:cNvCxnSpPr/>
          <p:nvPr/>
        </p:nvCxnSpPr>
        <p:spPr>
          <a:xfrm>
            <a:off x="0" y="371493"/>
            <a:ext cx="9144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5023EC4A-8EAC-E03C-EA3D-53C4DF74902F}"/>
              </a:ext>
            </a:extLst>
          </p:cNvPr>
          <p:cNvSpPr/>
          <p:nvPr/>
        </p:nvSpPr>
        <p:spPr>
          <a:xfrm>
            <a:off x="1165971" y="585650"/>
            <a:ext cx="681205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lack" panose="02000503020000020003" pitchFamily="2" charset="0"/>
                <a:ea typeface="Avenir Medium" charset="0"/>
                <a:cs typeface="Avenir Medium" charset="0"/>
              </a:rPr>
              <a:t>Exercise: What Is Measured in GDP?</a:t>
            </a:r>
          </a:p>
        </p:txBody>
      </p:sp>
    </p:spTree>
    <p:extLst>
      <p:ext uri="{BB962C8B-B14F-4D97-AF65-F5344CB8AC3E}">
        <p14:creationId xmlns:p14="http://schemas.microsoft.com/office/powerpoint/2010/main" val="722523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/>
          <p:cNvSpPr>
            <a:spLocks noChangeArrowheads="1"/>
          </p:cNvSpPr>
          <p:nvPr/>
        </p:nvSpPr>
        <p:spPr bwMode="auto">
          <a:xfrm>
            <a:off x="2475589" y="2695490"/>
            <a:ext cx="478496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Does GDP include…?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-Tire production for automobile companies?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-Tire production for replacement tires?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708DBDA-60F6-DD4C-A301-47349A532E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63916"/>
            <a:ext cx="8882743" cy="5123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4. Replacement phone batteries?</a:t>
            </a:r>
          </a:p>
          <a:p>
            <a:pPr marL="0" marR="0" lvl="0" indent="0" algn="l" defTabSz="914400" rtl="0" eaLnBrk="0" fontAlgn="base" latinLnBrk="0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	</a:t>
            </a:r>
          </a:p>
          <a:p>
            <a:pPr lvl="2" algn="l">
              <a:lnSpc>
                <a:spcPts val="2600"/>
              </a:lnSpc>
              <a:defRPr/>
            </a:pPr>
            <a:r>
              <a:rPr kumimoji="0" lang="en-US" sz="3000" u="none" strike="noStrike" kern="1200" cap="none" spc="0" normalizeH="0" baseline="0" noProof="0" dirty="0">
                <a:ln>
                  <a:noFill/>
                </a:ln>
                <a:solidFill>
                  <a:srgbClr val="3F281F"/>
                </a:solidFill>
                <a:effectLst/>
                <a:uLnTx/>
                <a:uFillTx/>
                <a:latin typeface="Avenir Black" panose="02000503020000020003" pitchFamily="2" charset="0"/>
                <a:ea typeface="Avenir Medium" charset="0"/>
                <a:cs typeface="Avenir Medium" charset="0"/>
              </a:rPr>
              <a:t>YES!  	Final good</a:t>
            </a:r>
          </a:p>
          <a:p>
            <a:pPr marL="0" marR="0" lvl="0" indent="0" algn="l" defTabSz="914400" rtl="0" eaLnBrk="0" fontAlgn="base" latinLnBrk="0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0" fontAlgn="base" latinLnBrk="0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5. Customs officials who work at the airport?</a:t>
            </a:r>
            <a:endParaRPr kumimoji="0" lang="en-US" sz="3000" b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0" fontAlgn="base" latinLnBrk="0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	</a:t>
            </a:r>
          </a:p>
          <a:p>
            <a:pPr lvl="2" algn="l">
              <a:lnSpc>
                <a:spcPts val="2600"/>
              </a:lnSpc>
              <a:defRPr/>
            </a:pPr>
            <a:r>
              <a:rPr kumimoji="0" lang="en-US" sz="3000" u="none" strike="noStrike" kern="1200" cap="none" spc="0" normalizeH="0" baseline="0" noProof="0" dirty="0">
                <a:ln>
                  <a:noFill/>
                </a:ln>
                <a:solidFill>
                  <a:srgbClr val="3F281F"/>
                </a:solidFill>
                <a:effectLst/>
                <a:uLnTx/>
                <a:uFillTx/>
                <a:latin typeface="Avenir Black" panose="02000503020000020003" pitchFamily="2" charset="0"/>
                <a:ea typeface="Avenir Medium" charset="0"/>
                <a:cs typeface="Avenir Medium" charset="0"/>
              </a:rPr>
              <a:t>YES!  	Government service</a:t>
            </a:r>
          </a:p>
          <a:p>
            <a:pPr marL="0" marR="0" lvl="0" indent="0" algn="l" defTabSz="914400" rtl="0" eaLnBrk="0" fontAlgn="base" latinLnBrk="0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0" fontAlgn="base" latinLnBrk="0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6. Selling your old video game console?</a:t>
            </a:r>
            <a:endParaRPr kumimoji="0" lang="en-US" sz="3000" b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0" fontAlgn="base" latinLnBrk="0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	</a:t>
            </a:r>
          </a:p>
          <a:p>
            <a:pPr lvl="2" algn="l">
              <a:lnSpc>
                <a:spcPts val="2600"/>
              </a:lnSpc>
              <a:defRPr/>
            </a:pPr>
            <a:r>
              <a:rPr kumimoji="0" lang="en-US" sz="3000" u="none" strike="noStrike" kern="1200" cap="none" spc="0" normalizeH="0" baseline="0" noProof="0" dirty="0">
                <a:ln>
                  <a:noFill/>
                </a:ln>
                <a:solidFill>
                  <a:srgbClr val="3F281F"/>
                </a:solidFill>
                <a:effectLst/>
                <a:uLnTx/>
                <a:uFillTx/>
                <a:latin typeface="Avenir Black" panose="02000503020000020003" pitchFamily="2" charset="0"/>
                <a:ea typeface="Avenir Medium" charset="0"/>
                <a:cs typeface="Avenir Medium" charset="0"/>
              </a:rPr>
              <a:t>NO!		Used good</a:t>
            </a:r>
          </a:p>
          <a:p>
            <a:pPr marL="0" marR="0" lvl="0" indent="0" algn="l" defTabSz="914400" rtl="0" eaLnBrk="0" fontAlgn="base" latinLnBrk="0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u="none" strike="noStrike" kern="1200" cap="none" spc="0" normalizeH="0" baseline="0" noProof="0" dirty="0">
              <a:ln>
                <a:noFill/>
              </a:ln>
              <a:solidFill>
                <a:srgbClr val="3F281F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0" fontAlgn="base" latinLnBrk="0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7. Cupcake pans for </a:t>
            </a:r>
            <a:r>
              <a:rPr lang="en-US" sz="3000" b="0" dirty="0">
                <a:solidFill>
                  <a:srgbClr val="000000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rPr>
              <a:t>bakeries</a:t>
            </a:r>
            <a:r>
              <a:rPr kumimoji="0" lang="en-US" sz="3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?</a:t>
            </a:r>
          </a:p>
          <a:p>
            <a:pPr marL="0" marR="0" lvl="0" indent="0" algn="l" defTabSz="914400" rtl="0" eaLnBrk="0" fontAlgn="base" latinLnBrk="0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0" b="0" dirty="0">
              <a:solidFill>
                <a:srgbClr val="3F281F"/>
              </a:solidFill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lvl="2" algn="l">
              <a:lnSpc>
                <a:spcPts val="2600"/>
              </a:lnSpc>
              <a:defRPr/>
            </a:pPr>
            <a:r>
              <a:rPr kumimoji="0" lang="en-US" sz="3000" u="none" strike="noStrike" kern="1200" cap="none" spc="0" normalizeH="0" baseline="0" noProof="0" dirty="0">
                <a:ln>
                  <a:noFill/>
                </a:ln>
                <a:solidFill>
                  <a:srgbClr val="3F281F"/>
                </a:solidFill>
                <a:effectLst/>
                <a:uLnTx/>
                <a:uFillTx/>
                <a:latin typeface="Avenir Black" panose="02000503020000020003" pitchFamily="2" charset="0"/>
                <a:ea typeface="Avenir Medium" charset="0"/>
                <a:cs typeface="Avenir Medium" charset="0"/>
              </a:rPr>
              <a:t>YES!		Investment good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4620BE-359F-23F4-C478-1084FECC4347}"/>
              </a:ext>
            </a:extLst>
          </p:cNvPr>
          <p:cNvSpPr/>
          <p:nvPr/>
        </p:nvSpPr>
        <p:spPr>
          <a:xfrm>
            <a:off x="6096001" y="6577704"/>
            <a:ext cx="29893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lang="de-DE" sz="800" b="0" kern="0" dirty="0" err="1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lang="de-DE" sz="800" b="0" kern="0" dirty="0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Second Edition Copyright © 2023</a:t>
            </a:r>
            <a:endParaRPr kumimoji="0" lang="en-US" sz="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549F7EF-0668-75B3-30FA-FA2FA01D1B89}"/>
              </a:ext>
            </a:extLst>
          </p:cNvPr>
          <p:cNvSpPr/>
          <p:nvPr/>
        </p:nvSpPr>
        <p:spPr>
          <a:xfrm>
            <a:off x="-2" y="12449"/>
            <a:ext cx="9144001" cy="36933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Exercise 2.1: What is Measured in GDP?</a:t>
            </a:r>
            <a:r>
              <a:rPr kumimoji="0" lang="en-US" sz="1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, cont’d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56D214D-E54D-3CCA-F7D7-7A238E395012}"/>
              </a:ext>
            </a:extLst>
          </p:cNvPr>
          <p:cNvCxnSpPr/>
          <p:nvPr/>
        </p:nvCxnSpPr>
        <p:spPr>
          <a:xfrm>
            <a:off x="0" y="371493"/>
            <a:ext cx="9144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0FA177F7-23E4-2912-D5E3-1E4CA9FB2330}"/>
              </a:ext>
            </a:extLst>
          </p:cNvPr>
          <p:cNvSpPr/>
          <p:nvPr/>
        </p:nvSpPr>
        <p:spPr>
          <a:xfrm>
            <a:off x="-2" y="585650"/>
            <a:ext cx="9144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lack" panose="02000503020000020003" pitchFamily="2" charset="0"/>
                <a:ea typeface="Avenir Medium" charset="0"/>
                <a:cs typeface="Avenir Medium" charset="0"/>
              </a:rPr>
              <a:t>Exercise: What Is Measured in GDP?, cont’d</a:t>
            </a:r>
          </a:p>
        </p:txBody>
      </p:sp>
    </p:spTree>
    <p:extLst>
      <p:ext uri="{BB962C8B-B14F-4D97-AF65-F5344CB8AC3E}">
        <p14:creationId xmlns:p14="http://schemas.microsoft.com/office/powerpoint/2010/main" val="1415436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36030" y="2503287"/>
            <a:ext cx="8649325" cy="3367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Tx/>
              <a:buNone/>
              <a:tabLst/>
              <a:defRPr/>
            </a:pPr>
            <a:r>
              <a:rPr kumimoji="0" lang="en-US" sz="40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2019 GDP		</a:t>
            </a:r>
            <a:r>
              <a:rPr kumimoji="0" lang="en-US" sz="4000" b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≅</a:t>
            </a:r>
            <a:r>
              <a:rPr kumimoji="0" lang="en-US" sz="40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	$21.74 Trillion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Tx/>
              <a:buNone/>
              <a:tabLst/>
              <a:defRPr/>
            </a:pPr>
            <a:endParaRPr kumimoji="0" lang="en-US" sz="3200" b="0" u="none" strike="noStrike" kern="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287338" marR="0" lvl="1" indent="-2746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F281F"/>
              </a:buClr>
              <a:buSzPct val="70000"/>
              <a:buFontTx/>
              <a:buChar char="•"/>
              <a:tabLst>
                <a:tab pos="2957513" algn="l"/>
              </a:tabLst>
              <a:defRPr/>
            </a:pPr>
            <a:r>
              <a:rPr kumimoji="0" lang="en-US" sz="2800" b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Consumption 	≅	$  14.76 T	</a:t>
            </a:r>
          </a:p>
          <a:p>
            <a:pPr marL="287338" marR="0" lvl="1" indent="-2746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F281F"/>
              </a:buClr>
              <a:buSzPct val="70000"/>
              <a:buFontTx/>
              <a:buChar char="•"/>
              <a:tabLst>
                <a:tab pos="2957513" algn="l"/>
              </a:tabLst>
              <a:defRPr/>
            </a:pPr>
            <a:r>
              <a:rPr kumimoji="0" lang="en-US" sz="2800" b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Investment 	≅</a:t>
            </a:r>
            <a:r>
              <a:rPr lang="en-US" sz="2800" b="0" kern="0" dirty="0">
                <a:solidFill>
                  <a:srgbClr val="000514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rPr>
              <a:t>	</a:t>
            </a:r>
            <a:r>
              <a:rPr kumimoji="0" lang="en-US" sz="2800" b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$    3.72 T</a:t>
            </a:r>
          </a:p>
          <a:p>
            <a:pPr marL="287338" marR="0" lvl="1" indent="-2746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F281F"/>
              </a:buClr>
              <a:buSzPct val="70000"/>
              <a:buFontTx/>
              <a:buChar char="•"/>
              <a:tabLst>
                <a:tab pos="2957513" algn="l"/>
              </a:tabLst>
              <a:defRPr/>
            </a:pPr>
            <a:r>
              <a:rPr kumimoji="0" lang="en-US" sz="2800" b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Government </a:t>
            </a:r>
            <a:r>
              <a:rPr lang="en-US" sz="2800" b="0" kern="0" dirty="0">
                <a:solidFill>
                  <a:srgbClr val="000514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rPr>
              <a:t>	</a:t>
            </a:r>
            <a:r>
              <a:rPr kumimoji="0" lang="en-US" sz="2800" b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≅ 	$    3.80 T</a:t>
            </a:r>
          </a:p>
          <a:p>
            <a:pPr marL="287338" marR="0" lvl="1" indent="-2746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F281F"/>
              </a:buClr>
              <a:buSzPct val="70000"/>
              <a:buFontTx/>
              <a:buChar char="•"/>
              <a:tabLst>
                <a:tab pos="2957513" algn="l"/>
                <a:tab pos="3652838" algn="l"/>
                <a:tab pos="4500563" algn="l"/>
                <a:tab pos="5137150" algn="l"/>
              </a:tabLst>
              <a:defRPr/>
            </a:pPr>
            <a:r>
              <a:rPr kumimoji="0" lang="en-US" sz="2800" b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Net Exports	≅  - $549.00 B</a:t>
            </a:r>
            <a:endParaRPr kumimoji="0" lang="en-US" sz="2800" b="0" u="none" strike="noStrike" kern="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90BA4E-46AC-7148-80C4-FAE780FE7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6550" y="703746"/>
            <a:ext cx="3390900" cy="16637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A694B52-2C33-45EB-3BF0-BF9EF61DCB8D}"/>
              </a:ext>
            </a:extLst>
          </p:cNvPr>
          <p:cNvSpPr/>
          <p:nvPr/>
        </p:nvSpPr>
        <p:spPr>
          <a:xfrm>
            <a:off x="6096001" y="6577704"/>
            <a:ext cx="29893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lang="de-DE" sz="800" b="0" kern="0" dirty="0" err="1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lang="de-DE" sz="800" b="0" kern="0" dirty="0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Second Edition Copyright © 2023</a:t>
            </a:r>
            <a:endParaRPr kumimoji="0" lang="en-US" sz="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EF1E9D5-AD97-289A-741F-BD0CABFBF94E}"/>
              </a:ext>
            </a:extLst>
          </p:cNvPr>
          <p:cNvSpPr/>
          <p:nvPr/>
        </p:nvSpPr>
        <p:spPr>
          <a:xfrm>
            <a:off x="-2" y="12449"/>
            <a:ext cx="9144001" cy="36933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Section: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Reading GDP on a Graph</a:t>
            </a:r>
            <a:endParaRPr kumimoji="0" lang="en-US" sz="14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78B8B33-F8FA-F3E0-0983-4E7037098181}"/>
              </a:ext>
            </a:extLst>
          </p:cNvPr>
          <p:cNvCxnSpPr/>
          <p:nvPr/>
        </p:nvCxnSpPr>
        <p:spPr>
          <a:xfrm>
            <a:off x="0" y="371493"/>
            <a:ext cx="9144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58106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47AE12E-383E-044E-A5B6-B1C12E3CF9A5}"/>
              </a:ext>
            </a:extLst>
          </p:cNvPr>
          <p:cNvSpPr/>
          <p:nvPr/>
        </p:nvSpPr>
        <p:spPr>
          <a:xfrm>
            <a:off x="0" y="66359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Tx/>
              <a:buNone/>
              <a:tabLst/>
              <a:defRPr/>
            </a:pPr>
            <a:r>
              <a:rPr kumimoji="0" lang="en-US" sz="32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Real GDP over a Seventy-Year Period</a:t>
            </a:r>
          </a:p>
        </p:txBody>
      </p:sp>
      <p:pic>
        <p:nvPicPr>
          <p:cNvPr id="3" name="Picture 2" descr="Chart, line chart&#10;&#10;Description automatically generated">
            <a:extLst>
              <a:ext uri="{FF2B5EF4-FFF2-40B4-BE49-F238E27FC236}">
                <a16:creationId xmlns:a16="http://schemas.microsoft.com/office/drawing/2014/main" id="{42D41B73-76B0-20AA-944A-88BD4104A3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5132"/>
          <a:stretch/>
        </p:blipFill>
        <p:spPr>
          <a:xfrm>
            <a:off x="133948" y="1381715"/>
            <a:ext cx="8876104" cy="3729402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4F5D14C-CEF7-CEE1-F0F3-8AAB574114D0}"/>
              </a:ext>
            </a:extLst>
          </p:cNvPr>
          <p:cNvSpPr/>
          <p:nvPr/>
        </p:nvSpPr>
        <p:spPr>
          <a:xfrm>
            <a:off x="6096001" y="6577704"/>
            <a:ext cx="29893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lang="de-DE" sz="800" b="0" kern="0" dirty="0" err="1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lang="de-DE" sz="800" b="0" kern="0" dirty="0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Second Edition Copyright © 2023</a:t>
            </a:r>
            <a:endParaRPr kumimoji="0" lang="en-US" sz="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36B7CF-BC74-6909-3CC0-A6787973BF4D}"/>
              </a:ext>
            </a:extLst>
          </p:cNvPr>
          <p:cNvSpPr/>
          <p:nvPr/>
        </p:nvSpPr>
        <p:spPr>
          <a:xfrm>
            <a:off x="-2" y="12449"/>
            <a:ext cx="9144001" cy="36933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Section: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Reading GDP on a Graph</a:t>
            </a:r>
            <a:endParaRPr kumimoji="0" lang="en-US" sz="14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C66B15B-694B-F4CB-DD56-B5623113DCF8}"/>
              </a:ext>
            </a:extLst>
          </p:cNvPr>
          <p:cNvCxnSpPr/>
          <p:nvPr/>
        </p:nvCxnSpPr>
        <p:spPr>
          <a:xfrm>
            <a:off x="0" y="371493"/>
            <a:ext cx="9144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63843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281941" y="770625"/>
            <a:ext cx="9160933" cy="4139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8001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Helvetica Neue"/>
                <a:cs typeface="Helvetica Neue" charset="0"/>
              </a:rPr>
              <a:t>GDP is </a:t>
            </a:r>
            <a:r>
              <a:rPr kumimoji="0" lang="en-US" sz="2600" b="0" u="sng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Helvetica Neue"/>
                <a:cs typeface="Helvetica Neue" charset="0"/>
              </a:rPr>
              <a:t>not</a:t>
            </a:r>
            <a:r>
              <a:rPr kumimoji="0" lang="en-US" sz="2600" b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Helvetica Neue"/>
                <a:cs typeface="Helvetica Neue" charset="0"/>
              </a:rPr>
              <a:t> a measure of HAPPINESS because it ignores: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venir Book" panose="02000503020000020003" pitchFamily="2" charset="0"/>
              <a:ea typeface="Helvetica Neue"/>
              <a:cs typeface="Helvetica Neue" charset="0"/>
            </a:endParaRPr>
          </a:p>
          <a:p>
            <a:pPr marL="177800" marR="0" lvl="1" indent="-168275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altLang="ja-JP" sz="2200" b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Helvetica Neue"/>
                <a:cs typeface="Helvetica Neue" charset="0"/>
              </a:rPr>
              <a:t>The amount of leisure time</a:t>
            </a:r>
          </a:p>
          <a:p>
            <a:pPr marL="177800" marR="0" lvl="1" indent="-168275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altLang="ja-JP" sz="2200" b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Helvetica Neue"/>
                <a:cs typeface="Helvetica Neue" charset="0"/>
              </a:rPr>
              <a:t>Pollution caused by production</a:t>
            </a:r>
          </a:p>
          <a:p>
            <a:pPr marL="177800" marR="0" lvl="1" indent="-168275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altLang="ja-JP" sz="2200" b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Helvetica Neue"/>
                <a:cs typeface="Helvetica Neue" charset="0"/>
              </a:rPr>
              <a:t>The “</a:t>
            </a:r>
            <a:r>
              <a:rPr kumimoji="0" lang="en-US" altLang="ja-JP" sz="2200" b="0" u="none" strike="noStrike" kern="1200" cap="none" spc="0" normalizeH="0" baseline="0" noProof="0" dirty="0" err="1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Helvetica Neue"/>
                <a:cs typeface="Helvetica Neue" charset="0"/>
              </a:rPr>
              <a:t>bads</a:t>
            </a:r>
            <a:r>
              <a:rPr kumimoji="0" lang="en-US" altLang="ja-JP" sz="2200" b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Helvetica Neue"/>
                <a:cs typeface="Helvetica Neue" charset="0"/>
              </a:rPr>
              <a:t>” versus the “goods”</a:t>
            </a:r>
          </a:p>
          <a:p>
            <a:pPr marL="177800" marR="0" lvl="1" indent="-168275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altLang="ja-JP" sz="2200" b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Helvetica Neue"/>
                <a:cs typeface="Helvetica Neue" charset="0"/>
              </a:rPr>
              <a:t>Distribution of output</a:t>
            </a:r>
          </a:p>
          <a:p>
            <a:pPr marL="177800" marR="0" lvl="1" indent="-168275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altLang="ja-JP" sz="2200" b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Helvetica Neue"/>
                <a:cs typeface="Helvetica Neue" charset="0"/>
              </a:rPr>
              <a:t>Non-market production</a:t>
            </a:r>
          </a:p>
          <a:p>
            <a:pPr marL="800100" marR="0" lvl="1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Helvetica Neue" charset="0"/>
              <a:ea typeface="Helvetica Neue"/>
              <a:cs typeface="Helvetica Neue" charset="0"/>
            </a:endParaRPr>
          </a:p>
          <a:p>
            <a:pPr marL="800100" marR="0" lvl="1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Helvetica Neue" charset="0"/>
                <a:ea typeface="Helvetica Neue"/>
                <a:cs typeface="Helvetica Neue" charset="0"/>
              </a:rPr>
              <a:t>	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Helvetica Neue" charset="0"/>
              <a:ea typeface="Helvetica Neue"/>
              <a:cs typeface="Helvetica Neue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8C4CAA-6DD4-AD40-9F7D-805EF1C55F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7814" y="1466209"/>
            <a:ext cx="3600895" cy="490754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5438687-6DE4-23CD-38B1-C06D768CD2A5}"/>
              </a:ext>
            </a:extLst>
          </p:cNvPr>
          <p:cNvSpPr/>
          <p:nvPr/>
        </p:nvSpPr>
        <p:spPr>
          <a:xfrm>
            <a:off x="6096001" y="6577704"/>
            <a:ext cx="29893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lang="de-DE" sz="800" b="0" kern="0" dirty="0" err="1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lang="de-DE" sz="800" b="0" kern="0" dirty="0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Second Edition Copyright © 2023</a:t>
            </a:r>
            <a:endParaRPr kumimoji="0" lang="en-US" sz="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B83B08C-12D9-733A-BD5F-70C647F66DB2}"/>
              </a:ext>
            </a:extLst>
          </p:cNvPr>
          <p:cNvSpPr/>
          <p:nvPr/>
        </p:nvSpPr>
        <p:spPr>
          <a:xfrm>
            <a:off x="-2" y="12449"/>
            <a:ext cx="9144001" cy="36933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Section: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Measuring Happiness</a:t>
            </a:r>
            <a:endParaRPr kumimoji="0" lang="en-US" sz="14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8D5F8B8-927A-C447-CBE3-6B662D034D37}"/>
              </a:ext>
            </a:extLst>
          </p:cNvPr>
          <p:cNvCxnSpPr/>
          <p:nvPr/>
        </p:nvCxnSpPr>
        <p:spPr>
          <a:xfrm>
            <a:off x="0" y="371493"/>
            <a:ext cx="9144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4406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86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86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86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86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86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aro Taktsang on a cliff&#10;&#10;Description automatically generated">
            <a:extLst>
              <a:ext uri="{FF2B5EF4-FFF2-40B4-BE49-F238E27FC236}">
                <a16:creationId xmlns:a16="http://schemas.microsoft.com/office/drawing/2014/main" id="{B16521E6-3C2B-57BF-B31C-2B5EA50734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81" y="2007255"/>
            <a:ext cx="3070074" cy="4607072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122881" name="Text Box 6"/>
          <p:cNvSpPr txBox="1">
            <a:spLocks noChangeArrowheads="1"/>
          </p:cNvSpPr>
          <p:nvPr/>
        </p:nvSpPr>
        <p:spPr bwMode="auto">
          <a:xfrm>
            <a:off x="399531" y="721168"/>
            <a:ext cx="851534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In the 1970s, Bhutan developed the Gross National Happiness (GNH) measurement. It doesn’t replace GDP, but it can be used alongside GDP to measure happiness. 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3648069" y="2007255"/>
            <a:ext cx="6062862" cy="4153158"/>
            <a:chOff x="4993651" y="3688595"/>
            <a:chExt cx="4309374" cy="3253547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5029198" y="4094918"/>
              <a:ext cx="2941983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>
              <a:cxnSpLocks/>
            </p:cNvCxnSpPr>
            <p:nvPr/>
          </p:nvCxnSpPr>
          <p:spPr>
            <a:xfrm>
              <a:off x="6520069" y="3734430"/>
              <a:ext cx="0" cy="3207712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6885590" y="3688595"/>
              <a:ext cx="637145" cy="361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enir Book" panose="02000503020000020003" pitchFamily="2" charset="0"/>
                  <a:ea typeface="Avenir Medium" charset="0"/>
                  <a:cs typeface="Avenir Medium" charset="0"/>
                </a:rPr>
                <a:t>GNH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414598" y="3704296"/>
              <a:ext cx="592709" cy="361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enir Book" panose="02000503020000020003" pitchFamily="2" charset="0"/>
                  <a:ea typeface="Avenir Medium" charset="0"/>
                  <a:cs typeface="Avenir Medium" charset="0"/>
                </a:rPr>
                <a:t>GDP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6584536" y="4278299"/>
              <a:ext cx="2718489" cy="22712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marR="0" lvl="0" indent="-171450" algn="l" defTabSz="914400" rtl="0" eaLnBrk="0" fontAlgn="base" latinLnBrk="0" hangingPunct="0">
                <a:lnSpc>
                  <a:spcPct val="100000"/>
                </a:lnSpc>
                <a:spcBef>
                  <a:spcPct val="30000"/>
                </a:spcBef>
                <a:spcAft>
                  <a:spcPct val="0"/>
                </a:spcAft>
                <a:buClrTx/>
                <a:buSzTx/>
                <a:buFont typeface="Arial" charset="0"/>
                <a:buChar char="•"/>
                <a:tabLst/>
                <a:defRPr/>
              </a:pPr>
              <a:r>
                <a:rPr kumimoji="0" lang="en-US" sz="1600" b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enir Book" panose="02000503020000020003" pitchFamily="2" charset="0"/>
                  <a:ea typeface="Avenir Medium" charset="0"/>
                  <a:cs typeface="Avenir Medium" charset="0"/>
                </a:rPr>
                <a:t>Psychological well-being</a:t>
              </a:r>
            </a:p>
            <a:p>
              <a:pPr marL="171450" marR="0" lvl="0" indent="-171450" algn="l" defTabSz="914400" rtl="0" eaLnBrk="0" fontAlgn="base" latinLnBrk="0" hangingPunct="0">
                <a:lnSpc>
                  <a:spcPct val="100000"/>
                </a:lnSpc>
                <a:spcBef>
                  <a:spcPct val="30000"/>
                </a:spcBef>
                <a:spcAft>
                  <a:spcPct val="0"/>
                </a:spcAft>
                <a:buClrTx/>
                <a:buSzTx/>
                <a:buFont typeface="Arial" charset="0"/>
                <a:buChar char="•"/>
                <a:tabLst/>
                <a:defRPr/>
              </a:pPr>
              <a:r>
                <a:rPr kumimoji="0" lang="en-US" sz="1600" b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enir Book" panose="02000503020000020003" pitchFamily="2" charset="0"/>
                  <a:ea typeface="Avenir Medium" charset="0"/>
                  <a:cs typeface="Avenir Medium" charset="0"/>
                </a:rPr>
                <a:t>Health</a:t>
              </a:r>
            </a:p>
            <a:p>
              <a:pPr marL="171450" marR="0" lvl="0" indent="-171450" algn="l" defTabSz="914400" rtl="0" eaLnBrk="0" fontAlgn="base" latinLnBrk="0" hangingPunct="0">
                <a:lnSpc>
                  <a:spcPct val="100000"/>
                </a:lnSpc>
                <a:spcBef>
                  <a:spcPct val="30000"/>
                </a:spcBef>
                <a:spcAft>
                  <a:spcPct val="0"/>
                </a:spcAft>
                <a:buClrTx/>
                <a:buSzTx/>
                <a:buFont typeface="Arial" charset="0"/>
                <a:buChar char="•"/>
                <a:tabLst/>
                <a:defRPr/>
              </a:pPr>
              <a:r>
                <a:rPr kumimoji="0" lang="en-US" sz="1600" b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enir Book" panose="02000503020000020003" pitchFamily="2" charset="0"/>
                  <a:ea typeface="Avenir Medium" charset="0"/>
                  <a:cs typeface="Avenir Medium" charset="0"/>
                </a:rPr>
                <a:t>Education</a:t>
              </a:r>
            </a:p>
            <a:p>
              <a:pPr marL="171450" marR="0" lvl="0" indent="-171450" algn="l" defTabSz="914400" rtl="0" eaLnBrk="0" fontAlgn="base" latinLnBrk="0" hangingPunct="0">
                <a:lnSpc>
                  <a:spcPct val="100000"/>
                </a:lnSpc>
                <a:spcBef>
                  <a:spcPct val="30000"/>
                </a:spcBef>
                <a:spcAft>
                  <a:spcPct val="0"/>
                </a:spcAft>
                <a:buClrTx/>
                <a:buSzTx/>
                <a:buFont typeface="Arial" charset="0"/>
                <a:buChar char="•"/>
                <a:tabLst/>
                <a:defRPr/>
              </a:pPr>
              <a:r>
                <a:rPr kumimoji="0" lang="en-US" sz="1600" b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enir Book" panose="02000503020000020003" pitchFamily="2" charset="0"/>
                  <a:ea typeface="Avenir Medium" charset="0"/>
                  <a:cs typeface="Avenir Medium" charset="0"/>
                </a:rPr>
                <a:t>Time use </a:t>
              </a:r>
            </a:p>
            <a:p>
              <a:pPr marL="171450" marR="0" lvl="0" indent="-171450" algn="l" defTabSz="914400" rtl="0" eaLnBrk="0" fontAlgn="base" latinLnBrk="0" hangingPunct="0">
                <a:lnSpc>
                  <a:spcPct val="100000"/>
                </a:lnSpc>
                <a:spcBef>
                  <a:spcPct val="30000"/>
                </a:spcBef>
                <a:spcAft>
                  <a:spcPct val="0"/>
                </a:spcAft>
                <a:buClrTx/>
                <a:buSzTx/>
                <a:buFont typeface="Arial" charset="0"/>
                <a:buChar char="•"/>
                <a:tabLst/>
                <a:defRPr/>
              </a:pPr>
              <a:r>
                <a:rPr kumimoji="0" lang="en-US" sz="1600" b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enir Book" panose="02000503020000020003" pitchFamily="2" charset="0"/>
                  <a:ea typeface="Avenir Medium" charset="0"/>
                  <a:cs typeface="Avenir Medium" charset="0"/>
                </a:rPr>
                <a:t>Cultural diversity and resilience</a:t>
              </a:r>
            </a:p>
            <a:p>
              <a:pPr marL="171450" marR="0" lvl="0" indent="-171450" algn="l" defTabSz="914400" rtl="0" eaLnBrk="0" fontAlgn="base" latinLnBrk="0" hangingPunct="0">
                <a:lnSpc>
                  <a:spcPct val="100000"/>
                </a:lnSpc>
                <a:spcBef>
                  <a:spcPct val="30000"/>
                </a:spcBef>
                <a:spcAft>
                  <a:spcPct val="0"/>
                </a:spcAft>
                <a:buClrTx/>
                <a:buSzTx/>
                <a:buFont typeface="Arial" charset="0"/>
                <a:buChar char="•"/>
                <a:tabLst/>
                <a:defRPr/>
              </a:pPr>
              <a:r>
                <a:rPr kumimoji="0" lang="en-US" sz="1600" b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enir Book" panose="02000503020000020003" pitchFamily="2" charset="0"/>
                  <a:ea typeface="Avenir Medium" charset="0"/>
                  <a:cs typeface="Avenir Medium" charset="0"/>
                </a:rPr>
                <a:t>Good governance </a:t>
              </a:r>
            </a:p>
            <a:p>
              <a:pPr marL="171450" marR="0" lvl="0" indent="-171450" algn="l" defTabSz="914400" rtl="0" eaLnBrk="0" fontAlgn="base" latinLnBrk="0" hangingPunct="0">
                <a:lnSpc>
                  <a:spcPct val="100000"/>
                </a:lnSpc>
                <a:spcBef>
                  <a:spcPct val="30000"/>
                </a:spcBef>
                <a:spcAft>
                  <a:spcPct val="0"/>
                </a:spcAft>
                <a:buClrTx/>
                <a:buSzTx/>
                <a:buFont typeface="Arial" charset="0"/>
                <a:buChar char="•"/>
                <a:tabLst/>
                <a:defRPr/>
              </a:pPr>
              <a:r>
                <a:rPr kumimoji="0" lang="en-US" sz="1600" b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enir Book" panose="02000503020000020003" pitchFamily="2" charset="0"/>
                  <a:ea typeface="Avenir Medium" charset="0"/>
                  <a:cs typeface="Avenir Medium" charset="0"/>
                </a:rPr>
                <a:t>Community vitality </a:t>
              </a:r>
            </a:p>
            <a:p>
              <a:pPr marL="171450" marR="0" lvl="0" indent="-171450" algn="l" defTabSz="914400" rtl="0" eaLnBrk="0" fontAlgn="base" latinLnBrk="0" hangingPunct="0">
                <a:lnSpc>
                  <a:spcPct val="100000"/>
                </a:lnSpc>
                <a:spcBef>
                  <a:spcPct val="30000"/>
                </a:spcBef>
                <a:spcAft>
                  <a:spcPct val="0"/>
                </a:spcAft>
                <a:buClrTx/>
                <a:buSzTx/>
                <a:buFont typeface="Arial" charset="0"/>
                <a:buChar char="•"/>
                <a:tabLst/>
                <a:defRPr/>
              </a:pPr>
              <a:r>
                <a:rPr kumimoji="0" lang="en-US" sz="1600" b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enir Book" panose="02000503020000020003" pitchFamily="2" charset="0"/>
                  <a:ea typeface="Avenir Medium" charset="0"/>
                  <a:cs typeface="Avenir Medium" charset="0"/>
                </a:rPr>
                <a:t>Environment</a:t>
              </a:r>
            </a:p>
            <a:p>
              <a:pPr marL="171450" marR="0" lvl="0" indent="-171450" algn="l" defTabSz="914400" rtl="0" eaLnBrk="0" fontAlgn="base" latinLnBrk="0" hangingPunct="0">
                <a:lnSpc>
                  <a:spcPct val="100000"/>
                </a:lnSpc>
                <a:spcBef>
                  <a:spcPct val="30000"/>
                </a:spcBef>
                <a:spcAft>
                  <a:spcPct val="0"/>
                </a:spcAft>
                <a:buClrTx/>
                <a:buSzTx/>
                <a:buFont typeface="Arial" charset="0"/>
                <a:buChar char="•"/>
                <a:tabLst/>
                <a:defRPr/>
              </a:pPr>
              <a:r>
                <a:rPr kumimoji="0" lang="en-US" sz="1600" b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enir Book" panose="02000503020000020003" pitchFamily="2" charset="0"/>
                  <a:ea typeface="Avenir Medium" charset="0"/>
                  <a:cs typeface="Avenir Medium" charset="0"/>
                </a:rPr>
                <a:t>Living standards 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993651" y="4302661"/>
              <a:ext cx="1434550" cy="14225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enir Book" panose="02000503020000020003" pitchFamily="2" charset="0"/>
                  <a:ea typeface="Avenir Medium" charset="0"/>
                  <a:cs typeface="Avenir Medium" charset="0"/>
                </a:rPr>
                <a:t>The market value of all final goods and services newly produced by the economy during a specified period of time.</a:t>
              </a: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59D483AF-5AC0-D4F8-E2F0-2D312FA09B88}"/>
              </a:ext>
            </a:extLst>
          </p:cNvPr>
          <p:cNvSpPr/>
          <p:nvPr/>
        </p:nvSpPr>
        <p:spPr>
          <a:xfrm>
            <a:off x="6096001" y="6577704"/>
            <a:ext cx="29893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lang="de-DE" sz="800" b="0" kern="0" dirty="0" err="1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lang="de-DE" sz="800" b="0" kern="0" dirty="0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Second Edition Copyright © 2023</a:t>
            </a:r>
            <a:endParaRPr kumimoji="0" lang="en-US" sz="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A9A2A8C-2008-0F94-59B3-167B077C6DC3}"/>
              </a:ext>
            </a:extLst>
          </p:cNvPr>
          <p:cNvSpPr/>
          <p:nvPr/>
        </p:nvSpPr>
        <p:spPr>
          <a:xfrm>
            <a:off x="-2" y="12449"/>
            <a:ext cx="9144001" cy="36933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Section: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Measuring Happiness</a:t>
            </a:r>
            <a:r>
              <a:rPr kumimoji="0" lang="en-US" sz="1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, cont’d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D434DE5-066D-6914-973C-C8F06A08545E}"/>
              </a:ext>
            </a:extLst>
          </p:cNvPr>
          <p:cNvCxnSpPr/>
          <p:nvPr/>
        </p:nvCxnSpPr>
        <p:spPr>
          <a:xfrm>
            <a:off x="0" y="371493"/>
            <a:ext cx="9144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6555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14753B-C947-E340-B2A6-3B81F5ED9F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267" y="1049609"/>
            <a:ext cx="5468980" cy="5659680"/>
          </a:xfrm>
          <a:prstGeom prst="rect">
            <a:avLst/>
          </a:prstGeom>
        </p:spPr>
      </p:pic>
      <p:sp>
        <p:nvSpPr>
          <p:cNvPr id="110594" name="Rectangle 2"/>
          <p:cNvSpPr>
            <a:spLocks noChangeArrowheads="1"/>
          </p:cNvSpPr>
          <p:nvPr/>
        </p:nvSpPr>
        <p:spPr bwMode="auto">
          <a:xfrm>
            <a:off x="0" y="3999141"/>
            <a:ext cx="21352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</a:t>
            </a:r>
            <a:endParaRPr kumimoji="0" lang="en-US" sz="1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46477" y="65804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charset="0"/>
              <a:ea typeface="ＭＳ Ｐゴシック" charset="0"/>
              <a:cs typeface="+mn-cs"/>
            </a:endParaRPr>
          </a:p>
        </p:txBody>
      </p:sp>
      <p:sp>
        <p:nvSpPr>
          <p:cNvPr id="11" name="Right Arrow 10"/>
          <p:cNvSpPr/>
          <p:nvPr/>
        </p:nvSpPr>
        <p:spPr bwMode="auto">
          <a:xfrm>
            <a:off x="1721025" y="1599827"/>
            <a:ext cx="453973" cy="191209"/>
          </a:xfrm>
          <a:prstGeom prst="rightArrow">
            <a:avLst/>
          </a:prstGeom>
          <a:solidFill>
            <a:srgbClr val="502D1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  <a:ea typeface="ＭＳ Ｐゴシック" charset="0"/>
              <a:cs typeface="+mn-cs"/>
            </a:endParaRPr>
          </a:p>
        </p:txBody>
      </p:sp>
      <p:sp>
        <p:nvSpPr>
          <p:cNvPr id="12" name="Right Arrow 11"/>
          <p:cNvSpPr/>
          <p:nvPr/>
        </p:nvSpPr>
        <p:spPr bwMode="auto">
          <a:xfrm>
            <a:off x="4353007" y="5838923"/>
            <a:ext cx="453973" cy="191209"/>
          </a:xfrm>
          <a:prstGeom prst="rightArrow">
            <a:avLst/>
          </a:prstGeom>
          <a:solidFill>
            <a:srgbClr val="502D1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  <a:ea typeface="ＭＳ Ｐゴシック" charset="0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61047C-3D76-B780-B0A4-E31C364F1B8E}"/>
              </a:ext>
            </a:extLst>
          </p:cNvPr>
          <p:cNvSpPr/>
          <p:nvPr/>
        </p:nvSpPr>
        <p:spPr>
          <a:xfrm>
            <a:off x="-20545" y="614691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GDP and Happiness Measures, 2019</a:t>
            </a:r>
            <a:endParaRPr kumimoji="0" lang="en-US" sz="24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D2C07A-3664-054D-67BE-4DA6C0EBBF35}"/>
              </a:ext>
            </a:extLst>
          </p:cNvPr>
          <p:cNvSpPr/>
          <p:nvPr/>
        </p:nvSpPr>
        <p:spPr>
          <a:xfrm>
            <a:off x="6096001" y="6577704"/>
            <a:ext cx="29893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lang="de-DE" sz="800" b="0" kern="0" dirty="0" err="1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lang="de-DE" sz="800" b="0" kern="0" dirty="0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Second Edition Copyright © 2023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6E5725-DC4B-C950-782F-1BC38BD3103A}"/>
              </a:ext>
            </a:extLst>
          </p:cNvPr>
          <p:cNvSpPr/>
          <p:nvPr/>
        </p:nvSpPr>
        <p:spPr>
          <a:xfrm>
            <a:off x="-2" y="12449"/>
            <a:ext cx="9144001" cy="36933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Section: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Measuring Happiness</a:t>
            </a:r>
            <a:r>
              <a:rPr kumimoji="0" lang="en-US" sz="1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, cont’d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845A432-8874-9158-09DF-59260211F46B}"/>
              </a:ext>
            </a:extLst>
          </p:cNvPr>
          <p:cNvCxnSpPr/>
          <p:nvPr/>
        </p:nvCxnSpPr>
        <p:spPr>
          <a:xfrm>
            <a:off x="0" y="371493"/>
            <a:ext cx="9144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6517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Definition #2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UNEMPLOYMENT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264489-6A23-3E4A-B64D-C25B47FD47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7150" y="2185214"/>
            <a:ext cx="6489700" cy="4229100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835619-EAAE-0BBF-109F-E4C112D9240E}"/>
              </a:ext>
            </a:extLst>
          </p:cNvPr>
          <p:cNvSpPr/>
          <p:nvPr/>
        </p:nvSpPr>
        <p:spPr>
          <a:xfrm>
            <a:off x="6096001" y="6577704"/>
            <a:ext cx="29893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lang="de-DE" sz="800" b="0" kern="0" dirty="0" err="1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lang="de-DE" sz="800" b="0" kern="0" dirty="0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Second Edition Copyright © 2023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BF8B8D-4B13-F066-E35B-93147EDDA6A7}"/>
              </a:ext>
            </a:extLst>
          </p:cNvPr>
          <p:cNvSpPr/>
          <p:nvPr/>
        </p:nvSpPr>
        <p:spPr>
          <a:xfrm>
            <a:off x="-2" y="12449"/>
            <a:ext cx="9144001" cy="36933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Section: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Unemployment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6D2B84E-EA3C-2AA1-1318-DBD3CFAE2017}"/>
              </a:ext>
            </a:extLst>
          </p:cNvPr>
          <p:cNvCxnSpPr/>
          <p:nvPr/>
        </p:nvCxnSpPr>
        <p:spPr>
          <a:xfrm>
            <a:off x="0" y="371493"/>
            <a:ext cx="9144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2536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285" y="683598"/>
            <a:ext cx="869342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As we discuss the numbers of people not working who want or need to work, please remember that we are talking about human beings. </a:t>
            </a:r>
            <a:r>
              <a:rPr lang="en-US" sz="2400" b="0" dirty="0">
                <a:solidFill>
                  <a:srgbClr val="000000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rPr>
              <a:t>The cold, faceless unemployment numbers don’t capture the devastation people experience when they are out of work. 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ABB80F-3E70-74FD-1582-8CD76F4A4443}"/>
              </a:ext>
            </a:extLst>
          </p:cNvPr>
          <p:cNvSpPr/>
          <p:nvPr/>
        </p:nvSpPr>
        <p:spPr>
          <a:xfrm>
            <a:off x="6096001" y="6577704"/>
            <a:ext cx="29893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lang="de-DE" sz="800" b="0" kern="0" dirty="0" err="1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lang="de-DE" sz="800" b="0" kern="0" dirty="0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Second Edition Copyright © 2023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638FB6-6CEE-B800-3556-C40CC8E8763A}"/>
              </a:ext>
            </a:extLst>
          </p:cNvPr>
          <p:cNvSpPr/>
          <p:nvPr/>
        </p:nvSpPr>
        <p:spPr>
          <a:xfrm>
            <a:off x="-2" y="12449"/>
            <a:ext cx="9144001" cy="36933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Section: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Unemployment</a:t>
            </a:r>
            <a:r>
              <a:rPr kumimoji="0" lang="en-US" sz="1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, cont’d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B616191-B6C0-3DF6-5B50-8833F02FFFF9}"/>
              </a:ext>
            </a:extLst>
          </p:cNvPr>
          <p:cNvCxnSpPr/>
          <p:nvPr/>
        </p:nvCxnSpPr>
        <p:spPr>
          <a:xfrm>
            <a:off x="0" y="371493"/>
            <a:ext cx="9144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4F3CA31D-E11C-D155-2CBC-5E483B8D78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4504" y="2697495"/>
            <a:ext cx="5471215" cy="3565391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75840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47AE12E-383E-044E-A5B6-B1C12E3CF9A5}"/>
              </a:ext>
            </a:extLst>
          </p:cNvPr>
          <p:cNvSpPr/>
          <p:nvPr/>
        </p:nvSpPr>
        <p:spPr>
          <a:xfrm>
            <a:off x="0" y="634425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Tx/>
              <a:buNone/>
              <a:tabLst/>
              <a:defRPr/>
            </a:pPr>
            <a:r>
              <a:rPr kumimoji="0" lang="en-US" sz="32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Employment over a Seventy-Year Period</a:t>
            </a:r>
          </a:p>
        </p:txBody>
      </p:sp>
      <p:pic>
        <p:nvPicPr>
          <p:cNvPr id="4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5A5581BE-6F5E-6929-BDBF-1154B1F54C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7734"/>
          <a:stretch/>
        </p:blipFill>
        <p:spPr>
          <a:xfrm>
            <a:off x="114300" y="1454728"/>
            <a:ext cx="8915400" cy="3635829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4DE630E-7BBB-268B-A4B3-3A90DDEBB7FC}"/>
              </a:ext>
            </a:extLst>
          </p:cNvPr>
          <p:cNvSpPr/>
          <p:nvPr/>
        </p:nvSpPr>
        <p:spPr>
          <a:xfrm>
            <a:off x="6096001" y="6577704"/>
            <a:ext cx="29893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lang="de-DE" sz="800" b="0" kern="0" dirty="0" err="1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lang="de-DE" sz="800" b="0" kern="0" dirty="0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Second Edition Copyright © 2023</a:t>
            </a:r>
            <a:endParaRPr kumimoji="0" lang="en-US" sz="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95B8711-91CD-F33E-771A-EB0F3CBE51BE}"/>
              </a:ext>
            </a:extLst>
          </p:cNvPr>
          <p:cNvSpPr/>
          <p:nvPr/>
        </p:nvSpPr>
        <p:spPr>
          <a:xfrm>
            <a:off x="-2" y="12449"/>
            <a:ext cx="9144001" cy="36933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Section: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Unemployment</a:t>
            </a:r>
            <a:r>
              <a:rPr kumimoji="0" lang="en-US" sz="1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, cont’d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1A8AD94-F4BD-2D99-D031-D385907AD280}"/>
              </a:ext>
            </a:extLst>
          </p:cNvPr>
          <p:cNvCxnSpPr/>
          <p:nvPr/>
        </p:nvCxnSpPr>
        <p:spPr>
          <a:xfrm>
            <a:off x="0" y="371493"/>
            <a:ext cx="9144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68855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/>
          <p:cNvSpPr>
            <a:spLocks noChangeArrowheads="1"/>
          </p:cNvSpPr>
          <p:nvPr/>
        </p:nvSpPr>
        <p:spPr bwMode="auto">
          <a:xfrm>
            <a:off x="291593" y="744159"/>
            <a:ext cx="4280407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lack" panose="02000503020000020003" pitchFamily="2" charset="0"/>
                <a:cs typeface="Arial"/>
              </a:rPr>
              <a:t>Unemployment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cs typeface="Arial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cs typeface="Arial"/>
              </a:rPr>
              <a:t>When people don’t have jobs and want them, actively seek them, and are eligible and available to take a job.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lack" panose="02000503020000020003" pitchFamily="2" charset="0"/>
                <a:cs typeface="Arial"/>
              </a:rPr>
              <a:t>Employment</a:t>
            </a:r>
            <a:endParaRPr kumimoji="0" lang="en-US" sz="2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cs typeface="Arial"/>
              </a:rPr>
              <a:t>When people work for </a:t>
            </a:r>
            <a:r>
              <a:rPr lang="en-US" sz="2400" b="0" dirty="0">
                <a:solidFill>
                  <a:srgbClr val="000000"/>
                </a:solidFill>
                <a:latin typeface="Avenir Book" panose="02000503020000020003" pitchFamily="2" charset="0"/>
                <a:cs typeface="Arial"/>
              </a:rPr>
              <a:t>p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cs typeface="Arial"/>
              </a:rPr>
              <a:t>ay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cs typeface="Arial"/>
              </a:rPr>
              <a:t>(not as a volunteer),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cs typeface="Arial"/>
              </a:rPr>
              <a:t>either part time or full time.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46CF1E-7FEA-E8A8-4050-4F814AF59C76}"/>
              </a:ext>
            </a:extLst>
          </p:cNvPr>
          <p:cNvSpPr/>
          <p:nvPr/>
        </p:nvSpPr>
        <p:spPr>
          <a:xfrm>
            <a:off x="6096001" y="6577704"/>
            <a:ext cx="29893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lang="de-DE" sz="800" b="0" kern="0" dirty="0" err="1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lang="de-DE" sz="800" b="0" kern="0" dirty="0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Second Edition Copyright © 2023</a:t>
            </a:r>
            <a:endParaRPr kumimoji="0" lang="en-US" sz="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D49929-7FC2-A2F3-A847-E8D092A0D6A9}"/>
              </a:ext>
            </a:extLst>
          </p:cNvPr>
          <p:cNvSpPr/>
          <p:nvPr/>
        </p:nvSpPr>
        <p:spPr>
          <a:xfrm>
            <a:off x="1" y="52205"/>
            <a:ext cx="9144000" cy="307777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Section: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Official Definition of Unemployment and Employment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6D4DC1-30B3-32F3-5048-61E9779049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760007"/>
            <a:ext cx="3506470" cy="5426302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179DE67-B13A-87FC-856E-56CE0636A5F1}"/>
              </a:ext>
            </a:extLst>
          </p:cNvPr>
          <p:cNvCxnSpPr/>
          <p:nvPr/>
        </p:nvCxnSpPr>
        <p:spPr>
          <a:xfrm>
            <a:off x="0" y="371493"/>
            <a:ext cx="9144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0733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12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112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112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112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flag patch on a military uniform&#10;&#10;Description automatically generated">
            <a:extLst>
              <a:ext uri="{FF2B5EF4-FFF2-40B4-BE49-F238E27FC236}">
                <a16:creationId xmlns:a16="http://schemas.microsoft.com/office/drawing/2014/main" id="{1398B014-6CBE-3ED5-C4E2-DE3DC658F9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910"/>
          <a:stretch/>
        </p:blipFill>
        <p:spPr>
          <a:xfrm>
            <a:off x="4040176" y="3111286"/>
            <a:ext cx="4905042" cy="2550618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311298" name="Rectangle 2"/>
          <p:cNvSpPr>
            <a:spLocks noChangeArrowheads="1"/>
          </p:cNvSpPr>
          <p:nvPr/>
        </p:nvSpPr>
        <p:spPr bwMode="auto">
          <a:xfrm>
            <a:off x="198782" y="829816"/>
            <a:ext cx="8945218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lack" panose="02000503020000020003" pitchFamily="2" charset="0"/>
                <a:cs typeface="Arial"/>
              </a:rPr>
              <a:t>In the Labor Force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cs typeface="Arial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0" dirty="0">
                <a:solidFill>
                  <a:srgbClr val="000000"/>
                </a:solidFill>
                <a:latin typeface="Avenir Book" panose="02000503020000020003" pitchFamily="2" charset="0"/>
                <a:cs typeface="Arial"/>
              </a:rPr>
              <a:t>A</a:t>
            </a:r>
            <a:r>
              <a:rPr kumimoji="0" lang="en-US" sz="2400" b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cs typeface="Arial"/>
              </a:rPr>
              <a:t>ll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cs typeface="Arial"/>
              </a:rPr>
              <a:t> employed and unemployed people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lack" panose="02000503020000020003" pitchFamily="2" charset="0"/>
                <a:cs typeface="Arial"/>
              </a:rPr>
              <a:t>Not in the Labor Force</a:t>
            </a:r>
            <a:endParaRPr kumimoji="0" lang="en-US" sz="2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cs typeface="Arial"/>
              </a:rPr>
              <a:t>-Stay-at-home parents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cs typeface="Arial"/>
              </a:rPr>
              <a:t>-Undocumented workers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cs typeface="Arial"/>
              </a:rPr>
              <a:t>-People in long-term care </a:t>
            </a:r>
          </a:p>
          <a:p>
            <a:pPr marL="176213"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cs typeface="Arial"/>
              </a:rPr>
              <a:t>facilities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cs typeface="Arial"/>
              </a:rPr>
              <a:t>-Military personnel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cs typeface="Arial"/>
              </a:rPr>
              <a:t>-Jail and prison inmates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cs typeface="Arial"/>
              </a:rPr>
              <a:t>-Others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7C6674-FEBD-EF4D-21C8-D2BE742EE638}"/>
              </a:ext>
            </a:extLst>
          </p:cNvPr>
          <p:cNvSpPr/>
          <p:nvPr/>
        </p:nvSpPr>
        <p:spPr>
          <a:xfrm>
            <a:off x="6096001" y="6577704"/>
            <a:ext cx="29893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lang="de-DE" sz="800" b="0" kern="0" dirty="0" err="1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lang="de-DE" sz="800" b="0" kern="0" dirty="0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Second Edition Copyright © 2023</a:t>
            </a:r>
            <a:endParaRPr kumimoji="0" lang="en-US" sz="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815015A-C64B-D85D-DC44-825751E29B11}"/>
              </a:ext>
            </a:extLst>
          </p:cNvPr>
          <p:cNvSpPr/>
          <p:nvPr/>
        </p:nvSpPr>
        <p:spPr>
          <a:xfrm>
            <a:off x="1" y="65457"/>
            <a:ext cx="9144000" cy="307777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Section: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Official Definition of Unemployment and Employment</a:t>
            </a:r>
            <a:r>
              <a:rPr kumimoji="0" lang="en-US" sz="1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, cont’d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BFEC91D-2882-2C52-8C34-CED1C05BDF37}"/>
              </a:ext>
            </a:extLst>
          </p:cNvPr>
          <p:cNvCxnSpPr/>
          <p:nvPr/>
        </p:nvCxnSpPr>
        <p:spPr>
          <a:xfrm>
            <a:off x="0" y="371493"/>
            <a:ext cx="9144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2764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12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112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112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112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1129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1129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1129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1129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1944041"/>
            <a:ext cx="9174822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1. 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lack" panose="02000503020000020003" pitchFamily="2" charset="0"/>
                <a:ea typeface="Avenir Medium" charset="0"/>
                <a:cs typeface="Avenir Medium" charset="0"/>
              </a:rPr>
              <a:t>Establishment Survey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5438" algn="l"/>
              </a:tabLst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	- Uses payroll data from the largest U.S. corporations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5438" algn="l"/>
              </a:tabLst>
              <a:defRPr/>
            </a:pPr>
            <a:endParaRPr kumimoji="0" lang="en-US" sz="2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5438" algn="l"/>
              </a:tabLst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2. 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lack" panose="02000503020000020003" pitchFamily="2" charset="0"/>
                <a:ea typeface="Avenir Medium" charset="0"/>
                <a:cs typeface="Avenir Medium" charset="0"/>
              </a:rPr>
              <a:t>Household Survey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5438" algn="l"/>
                <a:tab pos="509588" algn="l"/>
              </a:tabLst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	- Uses data collected from 60,000 random households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5438" algn="l"/>
              </a:tabLst>
              <a:defRPr/>
            </a:pPr>
            <a:endParaRPr kumimoji="0" lang="en-US" sz="1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315396" name="Rectangle 4"/>
          <p:cNvSpPr>
            <a:spLocks noChangeArrowheads="1"/>
          </p:cNvSpPr>
          <p:nvPr/>
        </p:nvSpPr>
        <p:spPr bwMode="auto">
          <a:xfrm>
            <a:off x="0" y="661507"/>
            <a:ext cx="63246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Two Ways Unemployment Is Measured 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	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112" y="3947270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eaLnBrk="1" hangingPunct="1">
              <a:tabLst>
                <a:tab pos="509588" algn="l"/>
              </a:tabLst>
              <a:defRPr/>
            </a:pPr>
            <a:r>
              <a:rPr kumimoji="0" lang="en-US" sz="2400" b="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	</a:t>
            </a:r>
            <a:r>
              <a:rPr kumimoji="0" lang="en-US" sz="2400" b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Unemployment Rate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= Unemployed </a:t>
            </a:r>
            <a:r>
              <a:rPr lang="en-US" sz="2400" dirty="0"/>
              <a:t>÷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Labor Force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37014" y="4768252"/>
            <a:ext cx="5421972" cy="1938992"/>
          </a:xfrm>
          <a:prstGeom prst="rect">
            <a:avLst/>
          </a:prstGeom>
          <a:noFill/>
          <a:ln>
            <a:solidFill>
              <a:srgbClr val="00000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u="sng" strike="noStrike" kern="1200" cap="none" spc="0" normalizeH="0" baseline="0" noProof="0" dirty="0">
                <a:ln>
                  <a:noFill/>
                </a:ln>
                <a:solidFill>
                  <a:srgbClr val="3F281F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Example</a:t>
            </a:r>
            <a:endParaRPr kumimoji="0" lang="en-US" sz="2000" b="0" u="none" strike="noStrike" kern="1200" cap="none" spc="0" normalizeH="0" baseline="0" noProof="0" dirty="0">
              <a:ln>
                <a:noFill/>
              </a:ln>
              <a:solidFill>
                <a:srgbClr val="3F281F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u="none" strike="noStrike" kern="1200" cap="none" spc="0" normalizeH="0" baseline="0" noProof="0" dirty="0">
              <a:ln>
                <a:noFill/>
              </a:ln>
              <a:solidFill>
                <a:srgbClr val="3F281F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22600" algn="l"/>
              </a:tabLst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3F281F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Number Unemployed:	5 Million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32088" algn="l"/>
              </a:tabLst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3F281F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Labor Force:</a:t>
            </a:r>
            <a:r>
              <a:rPr lang="en-US" sz="2000" b="0" dirty="0">
                <a:solidFill>
                  <a:srgbClr val="3F281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rPr>
              <a:t>	</a:t>
            </a: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3F281F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120 Million</a:t>
            </a:r>
            <a:endParaRPr kumimoji="0" lang="en-US" sz="2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u="none" strike="noStrike" kern="1200" cap="none" spc="0" normalizeH="0" baseline="0" noProof="0" dirty="0">
              <a:ln>
                <a:noFill/>
              </a:ln>
              <a:solidFill>
                <a:srgbClr val="3F281F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eaLnBrk="1" hangingPunct="1"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3F281F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5 </a:t>
            </a:r>
            <a:r>
              <a:rPr lang="en-US" sz="2000" dirty="0"/>
              <a:t>÷ </a:t>
            </a: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3F281F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120 = 4.2%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FAF37C6-A4A4-E545-9E3D-63BF2081AF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3154" y="594406"/>
            <a:ext cx="1972926" cy="172631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2D8EAB6-8C8C-97AC-6727-49C8A61F7485}"/>
              </a:ext>
            </a:extLst>
          </p:cNvPr>
          <p:cNvSpPr/>
          <p:nvPr/>
        </p:nvSpPr>
        <p:spPr>
          <a:xfrm>
            <a:off x="6096001" y="6577704"/>
            <a:ext cx="29893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lang="de-DE" sz="800" b="0" kern="0" dirty="0" err="1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lang="de-DE" sz="800" b="0" kern="0" dirty="0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Second Edition Copyright © 2023</a:t>
            </a:r>
            <a:endParaRPr kumimoji="0" lang="en-US" sz="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C902F2-5880-5471-9DE0-891FF7233388}"/>
              </a:ext>
            </a:extLst>
          </p:cNvPr>
          <p:cNvSpPr/>
          <p:nvPr/>
        </p:nvSpPr>
        <p:spPr>
          <a:xfrm>
            <a:off x="1" y="52205"/>
            <a:ext cx="9144000" cy="307777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Section: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Measuring Unemployment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4406CF3-F6E7-1F89-3B12-88491DC1E0D3}"/>
              </a:ext>
            </a:extLst>
          </p:cNvPr>
          <p:cNvCxnSpPr/>
          <p:nvPr/>
        </p:nvCxnSpPr>
        <p:spPr>
          <a:xfrm>
            <a:off x="0" y="371493"/>
            <a:ext cx="9144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8095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2"/>
      <p:bldP spid="7" grpId="0" build="allAtOnce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Rectangle 2"/>
          <p:cNvSpPr>
            <a:spLocks noChangeArrowheads="1"/>
          </p:cNvSpPr>
          <p:nvPr/>
        </p:nvSpPr>
        <p:spPr bwMode="auto">
          <a:xfrm>
            <a:off x="73152" y="828407"/>
            <a:ext cx="8997696" cy="4062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  <a:defRPr/>
            </a:pPr>
            <a:r>
              <a:rPr lang="en-US" sz="2800" b="0" dirty="0">
                <a:solidFill>
                  <a:srgbClr val="000000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rPr>
              <a:t>Two L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imitations of the Official </a:t>
            </a:r>
            <a:r>
              <a:rPr lang="en-US" sz="2800" b="0" dirty="0">
                <a:solidFill>
                  <a:srgbClr val="000000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rPr>
              <a:t>U</a:t>
            </a:r>
            <a:r>
              <a:rPr kumimoji="0" lang="en-US" sz="2800" b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nemployment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</a:t>
            </a:r>
            <a:r>
              <a:rPr lang="en-US" sz="2800" b="0" dirty="0">
                <a:solidFill>
                  <a:srgbClr val="000000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rPr>
              <a:t>R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ate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  <a:defRPr/>
            </a:pPr>
            <a:endParaRPr kumimoji="0" lang="en-US" sz="24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460375" indent="-454025" algn="l" eaLnBrk="1" hangingPunct="1">
              <a:buFontTx/>
              <a:buAutoNum type="arabicPeriod"/>
              <a:tabLst>
                <a:tab pos="685800" algn="l"/>
              </a:tabLst>
              <a:defRPr/>
            </a:pPr>
            <a:r>
              <a:rPr kumimoji="0" lang="en-US" sz="26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Ignores </a:t>
            </a:r>
            <a:r>
              <a:rPr kumimoji="0" lang="en-US" sz="26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lack" panose="02000503020000020003" pitchFamily="2" charset="0"/>
                <a:ea typeface="Avenir Medium" charset="0"/>
                <a:cs typeface="Avenir Medium" charset="0"/>
              </a:rPr>
              <a:t>discouraged workers </a:t>
            </a:r>
          </a:p>
          <a:p>
            <a:pPr marL="468313" algn="l" eaLnBrk="1" hangingPunct="1">
              <a:tabLst>
                <a:tab pos="685800" algn="l"/>
              </a:tabLst>
              <a:defRPr/>
            </a:pPr>
            <a:r>
              <a:rPr lang="en-US" sz="2200" b="0" dirty="0">
                <a:solidFill>
                  <a:srgbClr val="000000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rPr>
              <a:t>(called ”marginally attached” workers)</a:t>
            </a:r>
            <a:endParaRPr kumimoji="0" lang="en-US" sz="22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lack" panose="02000503020000020003" pitchFamily="2" charset="0"/>
              <a:ea typeface="Avenir Medium" charset="0"/>
              <a:cs typeface="Avenir Medium" charset="0"/>
            </a:endParaRPr>
          </a:p>
          <a:p>
            <a:pPr marL="460375" marR="0" lvl="0" indent="-4540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>
                <a:tab pos="685800" algn="l"/>
              </a:tabLst>
              <a:defRPr/>
            </a:pPr>
            <a:endParaRPr kumimoji="0" lang="en-US" sz="14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520700" marR="0" lvl="0" indent="-514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"/>
              <a:tabLst>
                <a:tab pos="685800" algn="l"/>
              </a:tabLst>
              <a:defRPr/>
            </a:pPr>
            <a:r>
              <a:rPr kumimoji="0" lang="en-US" sz="26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Ignores </a:t>
            </a:r>
            <a:r>
              <a:rPr kumimoji="0" lang="en-US" sz="26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lack" panose="02000503020000020003" pitchFamily="2" charset="0"/>
                <a:ea typeface="Avenir Medium" charset="0"/>
                <a:cs typeface="Avenir Medium" charset="0"/>
              </a:rPr>
              <a:t>underemployed workers</a:t>
            </a:r>
          </a:p>
          <a:p>
            <a:pPr marL="460375" marR="0" lvl="0" indent="-4540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>
                <a:tab pos="685800" algn="l"/>
              </a:tabLst>
              <a:defRPr/>
            </a:pPr>
            <a:endParaRPr kumimoji="0" lang="en-US" sz="1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920750" marR="0" lvl="1" indent="-4603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85800" algn="l"/>
              </a:tabLst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Part-time</a:t>
            </a:r>
            <a:r>
              <a:rPr kumimoji="0" lang="en-US" sz="2400" b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workers who </a:t>
            </a:r>
            <a:r>
              <a:rPr lang="en-US" sz="2400" b="0" dirty="0">
                <a:solidFill>
                  <a:srgbClr val="000000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rPr>
              <a:t>want full-time work</a:t>
            </a:r>
          </a:p>
          <a:p>
            <a:pPr marL="460375" marR="0" lvl="1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85800" algn="l"/>
              </a:tabLst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		</a:t>
            </a: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(called</a:t>
            </a:r>
            <a:r>
              <a:rPr kumimoji="0" lang="en-US" sz="2200" b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“</a:t>
            </a:r>
            <a:r>
              <a:rPr lang="en-US" sz="2200" b="0" dirty="0">
                <a:solidFill>
                  <a:srgbClr val="000000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rPr>
              <a:t>i</a:t>
            </a:r>
            <a:r>
              <a:rPr kumimoji="0" lang="en-US" sz="2200" b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nvoluntary</a:t>
            </a: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part-time workers”)</a:t>
            </a:r>
          </a:p>
          <a:p>
            <a:pPr marL="920750" marR="0" lvl="1" indent="-4603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85800" algn="l"/>
              </a:tabLst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Skilled workers who work at lower-skilled jobs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	</a:t>
            </a:r>
          </a:p>
          <a:p>
            <a:pPr marL="460375" marR="0" lvl="1" indent="-4540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85800" algn="l"/>
              </a:tabLst>
              <a:defRPr/>
            </a:pPr>
            <a:endParaRPr kumimoji="0" lang="en-US" sz="2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3D9AF4-B497-B043-A38B-08608C7E771E}"/>
              </a:ext>
            </a:extLst>
          </p:cNvPr>
          <p:cNvSpPr txBox="1"/>
          <p:nvPr/>
        </p:nvSpPr>
        <p:spPr>
          <a:xfrm>
            <a:off x="858905" y="4706290"/>
            <a:ext cx="7426190" cy="147732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cs typeface="Arial"/>
              </a:rPr>
              <a:t>July 2020 Unemployment Numbers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cs typeface="Arial"/>
              </a:rPr>
              <a:t>Official unemployment rate: 								10.2%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>
                <a:solidFill>
                  <a:srgbClr val="000000"/>
                </a:solidFill>
                <a:latin typeface="Avenir Book" panose="02000503020000020003" pitchFamily="2" charset="0"/>
                <a:cs typeface="Arial"/>
              </a:rPr>
              <a:t>With m</a:t>
            </a:r>
            <a:r>
              <a:rPr kumimoji="0" lang="en-US" sz="1800" b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cs typeface="Arial"/>
              </a:rPr>
              <a:t>arginally</a:t>
            </a:r>
            <a:r>
              <a:rPr kumimoji="0" lang="en-US" sz="1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cs typeface="Arial"/>
              </a:rPr>
              <a:t> attached and involuntary part-time workers:	16.5%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BF83C1-CBEF-A7BB-CF9A-A33BE55FCB3E}"/>
              </a:ext>
            </a:extLst>
          </p:cNvPr>
          <p:cNvSpPr/>
          <p:nvPr/>
        </p:nvSpPr>
        <p:spPr>
          <a:xfrm>
            <a:off x="6096001" y="6577704"/>
            <a:ext cx="29893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lang="de-DE" sz="800" b="0" kern="0" dirty="0" err="1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lang="de-DE" sz="800" b="0" kern="0" dirty="0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Second Edition Copyright © 2023</a:t>
            </a:r>
            <a:endParaRPr kumimoji="0" lang="en-US" sz="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5744B8-7C80-9A88-4B4F-DB12E1CA6924}"/>
              </a:ext>
            </a:extLst>
          </p:cNvPr>
          <p:cNvSpPr/>
          <p:nvPr/>
        </p:nvSpPr>
        <p:spPr>
          <a:xfrm>
            <a:off x="1" y="52205"/>
            <a:ext cx="9144000" cy="307777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Section: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Measuring Unemployment</a:t>
            </a:r>
            <a:r>
              <a:rPr kumimoji="0" lang="en-US" sz="1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, cont’d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A0BC3CE-4B8C-8035-089F-191961BF7293}"/>
              </a:ext>
            </a:extLst>
          </p:cNvPr>
          <p:cNvCxnSpPr/>
          <p:nvPr/>
        </p:nvCxnSpPr>
        <p:spPr>
          <a:xfrm>
            <a:off x="0" y="371493"/>
            <a:ext cx="9144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9327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97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297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297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297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297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297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2"/>
          <p:cNvSpPr>
            <a:spLocks noChangeArrowheads="1"/>
          </p:cNvSpPr>
          <p:nvPr/>
        </p:nvSpPr>
        <p:spPr bwMode="auto">
          <a:xfrm>
            <a:off x="172366" y="287817"/>
            <a:ext cx="9144000" cy="621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  <a:defRPr/>
            </a:pPr>
            <a:endParaRPr kumimoji="0" lang="en-US" sz="36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  <a:defRPr/>
            </a:pPr>
            <a:r>
              <a:rPr lang="en-US" sz="3600" b="0" dirty="0">
                <a:solidFill>
                  <a:srgbClr val="000000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rPr>
              <a:t>Three T</a:t>
            </a:r>
            <a:r>
              <a:rPr kumimoji="0" lang="en-US" sz="3600" b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ypes</a:t>
            </a:r>
            <a:r>
              <a:rPr kumimoji="0" lang="en-US" sz="36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of Unemployment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  <a:defRPr/>
            </a:pPr>
            <a:endParaRPr kumimoji="0" lang="en-US" sz="2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lack" panose="02000503020000020003" pitchFamily="2" charset="0"/>
              <a:ea typeface="Avenir Medium" charset="0"/>
              <a:cs typeface="Avenir Medium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  <a:defRPr/>
            </a:pPr>
            <a:endParaRPr lang="en-US" sz="2800" b="0" dirty="0">
              <a:solidFill>
                <a:srgbClr val="000000"/>
              </a:solidFill>
              <a:latin typeface="Avenir Black" panose="02000503020000020003" pitchFamily="2" charset="0"/>
              <a:ea typeface="Avenir Medium" charset="0"/>
              <a:cs typeface="Avenir Medium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  <a:defRPr/>
            </a:pP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lack" panose="02000503020000020003" pitchFamily="2" charset="0"/>
                <a:ea typeface="Avenir Medium" charset="0"/>
                <a:cs typeface="Avenir Medium" charset="0"/>
              </a:rPr>
              <a:t>Frictional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unemployment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  <a:defRPr/>
            </a:pP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	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Normal turnover rate in the labor market (natural)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	Examples: moving, changing occupations, bad fit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  <a:defRPr/>
            </a:pPr>
            <a:endParaRPr kumimoji="0" lang="en-US" sz="14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  <a:defRPr/>
            </a:pP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lack" panose="02000503020000020003" pitchFamily="2" charset="0"/>
                <a:ea typeface="Avenir Medium" charset="0"/>
                <a:cs typeface="Avenir Medium" charset="0"/>
              </a:rPr>
              <a:t>Structural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u</a:t>
            </a:r>
            <a:r>
              <a:rPr kumimoji="0" lang="en-US" sz="2800" b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nemployment</a:t>
            </a:r>
            <a:endParaRPr kumimoji="0" lang="en-US" sz="2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	Changes in the structure of the economy (natural)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	Examples: change in demand, automation, outsourcing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  <a:defRPr/>
            </a:pPr>
            <a:endParaRPr kumimoji="0" lang="en-US" sz="1400" b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lack" panose="02000503020000020003" pitchFamily="2" charset="0"/>
                <a:ea typeface="Avenir Medium" charset="0"/>
                <a:cs typeface="Avenir Medium" charset="0"/>
              </a:rPr>
              <a:t>Cyclical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unemployment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	Decline in the economy</a:t>
            </a:r>
            <a:r>
              <a:rPr kumimoji="0" lang="ja-JP" alt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’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s total production (not natural)</a:t>
            </a:r>
          </a:p>
          <a:p>
            <a:pPr marL="342900" marR="0" lvl="0" indent="571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Examples: pandemic, stock market crash, weather event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FCA8AC-9A33-8359-B4A1-A40D62790E11}"/>
              </a:ext>
            </a:extLst>
          </p:cNvPr>
          <p:cNvSpPr/>
          <p:nvPr/>
        </p:nvSpPr>
        <p:spPr>
          <a:xfrm>
            <a:off x="6096001" y="6577704"/>
            <a:ext cx="29893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lang="de-DE" sz="800" b="0" kern="0" dirty="0" err="1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lang="de-DE" sz="800" b="0" kern="0" dirty="0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Second Edition Copyright © 2023</a:t>
            </a:r>
            <a:endParaRPr kumimoji="0" lang="en-US" sz="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994024E-00FE-EB20-0FD2-6C8B011869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347" r="12420"/>
          <a:stretch/>
        </p:blipFill>
        <p:spPr>
          <a:xfrm>
            <a:off x="6636327" y="589603"/>
            <a:ext cx="2335307" cy="2219224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6CB8429-2869-C1D0-C4BE-69F4B5B59EF3}"/>
              </a:ext>
            </a:extLst>
          </p:cNvPr>
          <p:cNvSpPr/>
          <p:nvPr/>
        </p:nvSpPr>
        <p:spPr>
          <a:xfrm>
            <a:off x="1" y="52205"/>
            <a:ext cx="9144000" cy="307777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Section: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Three Types of Unemployment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F84AD39-890F-AE55-352C-8F99A27598F5}"/>
              </a:ext>
            </a:extLst>
          </p:cNvPr>
          <p:cNvCxnSpPr/>
          <p:nvPr/>
        </p:nvCxnSpPr>
        <p:spPr>
          <a:xfrm>
            <a:off x="0" y="371493"/>
            <a:ext cx="9144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1980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38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338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338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338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338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3382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3382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3382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3382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356F926-3A90-77D9-36A2-C5552A630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475" y="1662641"/>
            <a:ext cx="3919007" cy="2708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Frictional 			</a:t>
            </a:r>
            <a:r>
              <a:rPr kumimoji="0" lang="en-US" sz="1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Structural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Cyclical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Not unemployed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000" b="0" dirty="0">
              <a:solidFill>
                <a:srgbClr val="000000"/>
              </a:solidFill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Not in the labor force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000" b="0" dirty="0">
              <a:solidFill>
                <a:srgbClr val="000000"/>
              </a:solidFill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Discouraged worker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319D33-C717-BC06-94F8-0C3689B142D2}"/>
              </a:ext>
            </a:extLst>
          </p:cNvPr>
          <p:cNvSpPr/>
          <p:nvPr/>
        </p:nvSpPr>
        <p:spPr>
          <a:xfrm>
            <a:off x="6144533" y="6604208"/>
            <a:ext cx="295407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Second Edition Copyright © 2023</a:t>
            </a:r>
            <a:endParaRPr kumimoji="0" lang="en-US" sz="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0EA287-A26C-061E-829F-AC47EA496443}"/>
              </a:ext>
            </a:extLst>
          </p:cNvPr>
          <p:cNvSpPr/>
          <p:nvPr/>
        </p:nvSpPr>
        <p:spPr>
          <a:xfrm>
            <a:off x="-2" y="-5726"/>
            <a:ext cx="9144001" cy="36933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Exercise 2.2: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What Type of Unemployment Is It?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C573BA-F1B8-E7D8-D82A-B0752521F0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1230" y="2152671"/>
            <a:ext cx="852302" cy="1371600"/>
          </a:xfrm>
          <a:prstGeom prst="rect">
            <a:avLst/>
          </a:prstGeom>
        </p:spPr>
      </p:pic>
      <p:sp>
        <p:nvSpPr>
          <p:cNvPr id="8" name="Rectangle 4">
            <a:extLst>
              <a:ext uri="{FF2B5EF4-FFF2-40B4-BE49-F238E27FC236}">
                <a16:creationId xmlns:a16="http://schemas.microsoft.com/office/drawing/2014/main" id="{839AB5E9-1AA9-A1C5-56AB-83ADDD8AA9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8639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lack" panose="02000503020000020003" pitchFamily="2" charset="0"/>
                <a:ea typeface="Avenir Medium" charset="0"/>
                <a:cs typeface="Avenir Medium" charset="0"/>
              </a:rPr>
              <a:t>Exercise: What Type of Unemployment </a:t>
            </a:r>
            <a:r>
              <a:rPr lang="en-US" sz="2800" dirty="0">
                <a:solidFill>
                  <a:srgbClr val="000000"/>
                </a:solidFill>
                <a:latin typeface="Avenir Black" panose="02000503020000020003" pitchFamily="2" charset="0"/>
                <a:ea typeface="Avenir Medium" charset="0"/>
                <a:cs typeface="Avenir Medium" charset="0"/>
              </a:rPr>
              <a:t>Is It?</a:t>
            </a:r>
            <a:endParaRPr kumimoji="0" lang="en-US" sz="2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lac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A5A9A6F4-AA4A-9305-39A1-0D36F7FAB6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18" y="1169390"/>
            <a:ext cx="323996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200" b="0" u="sng" dirty="0">
                <a:solidFill>
                  <a:srgbClr val="000000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rPr>
              <a:t>Types of Unemployment</a:t>
            </a:r>
            <a:endParaRPr kumimoji="0" lang="en-US" sz="2200" b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1F0F33-0311-8470-C1FA-016C2BBD3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3758" y="1174997"/>
            <a:ext cx="29718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Description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0850B72-D105-D6F3-7877-52BBE5E3C3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3066" y="1711117"/>
            <a:ext cx="5113515" cy="4939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Juan lost his in-store sales job when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consumers switched to online shopping.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			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Keisha lost her full-time job at a bank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and moved to part-time status.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A</a:t>
            </a: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lex left their job to move to a beach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town and work as a pro surfer. 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Abdul lost his job at a tech firm when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0" dirty="0">
                <a:solidFill>
                  <a:srgbClr val="000000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rPr>
              <a:t>t</a:t>
            </a: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he economy tanked.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Erika lost her job and after three months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stopped looking for a new one.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000" b="0" dirty="0">
              <a:solidFill>
                <a:srgbClr val="000000"/>
              </a:solidFill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algn="l" eaLnBrk="1" hangingPunct="1"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Randy is a full-time student and </a:t>
            </a:r>
          </a:p>
          <a:p>
            <a:pPr algn="l" eaLnBrk="1" hangingPunct="1"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volunteer mentor.</a:t>
            </a:r>
          </a:p>
          <a:p>
            <a:pPr algn="l" eaLnBrk="1" hangingPunct="1">
              <a:defRPr/>
            </a:pPr>
            <a:endParaRPr kumimoji="0" lang="en-US" sz="2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CBC76C0-EEAC-CA87-6847-21C1274A1224}"/>
              </a:ext>
            </a:extLst>
          </p:cNvPr>
          <p:cNvCxnSpPr/>
          <p:nvPr/>
        </p:nvCxnSpPr>
        <p:spPr>
          <a:xfrm>
            <a:off x="0" y="371493"/>
            <a:ext cx="9144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195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B4A3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0" y="331876"/>
            <a:ext cx="9144000" cy="1354217"/>
          </a:xfrm>
          <a:prstGeom prst="rect">
            <a:avLst/>
          </a:prstGeom>
          <a:pattFill prst="pct30">
            <a:fgClr>
              <a:srgbClr val="AB7942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charset="0"/>
                <a:ea typeface="Avenir Book" charset="0"/>
                <a:cs typeface="Avenir Book" charset="0"/>
              </a:rPr>
              <a:t>Polling Question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Avenir Book" charset="0"/>
                <a:ea typeface="Avenir Book" charset="0"/>
                <a:cs typeface="Avenir Book" charset="0"/>
              </a:rPr>
              <a:t>What Type of Unemployment Is It?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charset="0"/>
              <a:ea typeface="Avenir Book" charset="0"/>
              <a:cs typeface="Avenir Book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0248" y="314493"/>
            <a:ext cx="852302" cy="1371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07479A4-747C-DE73-4F65-84E666C1A060}"/>
              </a:ext>
            </a:extLst>
          </p:cNvPr>
          <p:cNvSpPr txBox="1"/>
          <p:nvPr/>
        </p:nvSpPr>
        <p:spPr>
          <a:xfrm>
            <a:off x="0" y="1813332"/>
            <a:ext cx="90986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525" marR="0" lvl="0" indent="0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DengXian" panose="02010600030101010101" pitchFamily="2" charset="-122"/>
                <a:cs typeface="Arial" panose="020B0604020202020204" pitchFamily="34" charset="0"/>
              </a:rPr>
              <a:t>Who is frictionally unemployed?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CF21018-BBC9-26A9-CD9E-A3246850A0BB}"/>
              </a:ext>
            </a:extLst>
          </p:cNvPr>
          <p:cNvSpPr/>
          <p:nvPr/>
        </p:nvSpPr>
        <p:spPr>
          <a:xfrm>
            <a:off x="6144533" y="6604208"/>
            <a:ext cx="295407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Second Edition Copyright © 2023</a:t>
            </a:r>
            <a:endParaRPr kumimoji="0" lang="en-US" sz="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Arial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6124DE2-C5B9-0387-A415-9C279467C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4675" y="2345934"/>
            <a:ext cx="6774650" cy="449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Juan lost his in-store sales job when consumers switched to online shopping.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	</a:t>
            </a:r>
            <a:r>
              <a:rPr kumimoji="0" lang="en-US" sz="12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		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Keisha lost her full-time job at a bank and moved to part-time status.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A</a:t>
            </a: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lex </a:t>
            </a:r>
            <a:r>
              <a:rPr kumimoji="0" lang="en-US" sz="2000" b="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left their job to move to a beach town and work as a pro surfer.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Abdul lost his job at a tech firm when </a:t>
            </a:r>
            <a:r>
              <a:rPr lang="en-US" sz="2000" b="0" dirty="0">
                <a:solidFill>
                  <a:srgbClr val="000000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rPr>
              <a:t>t</a:t>
            </a: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he economy tanked.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Erika lost her job and after three months stopped looking for a new one.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800" b="0" dirty="0">
              <a:solidFill>
                <a:srgbClr val="000000"/>
              </a:solidFill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algn="l" eaLnBrk="1" hangingPunct="1"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Randy is a full-time student and volunteer mentor.</a:t>
            </a:r>
          </a:p>
          <a:p>
            <a:pPr algn="l" eaLnBrk="1" hangingPunct="1">
              <a:defRPr/>
            </a:pPr>
            <a:endParaRPr kumimoji="0" lang="en-US" sz="2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441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>
            <a:extLst>
              <a:ext uri="{FF2B5EF4-FFF2-40B4-BE49-F238E27FC236}">
                <a16:creationId xmlns:a16="http://schemas.microsoft.com/office/drawing/2014/main" id="{2D71B784-10A9-DE5F-6258-1940B449BC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893" y="1613071"/>
            <a:ext cx="3919007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Frictional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			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Structural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Cyclical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Not unemployed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000" b="0" dirty="0">
              <a:solidFill>
                <a:srgbClr val="000000"/>
              </a:solidFill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0" b="0" dirty="0">
              <a:solidFill>
                <a:srgbClr val="000000"/>
              </a:solidFill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Not in the labor force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000" b="0" dirty="0">
              <a:solidFill>
                <a:srgbClr val="000000"/>
              </a:solidFill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0" b="0" dirty="0">
              <a:solidFill>
                <a:srgbClr val="000000"/>
              </a:solidFill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Discouraged worker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0EA287-A26C-061E-829F-AC47EA496443}"/>
              </a:ext>
            </a:extLst>
          </p:cNvPr>
          <p:cNvSpPr/>
          <p:nvPr/>
        </p:nvSpPr>
        <p:spPr>
          <a:xfrm>
            <a:off x="-2" y="-5726"/>
            <a:ext cx="9144001" cy="36933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Exercise 2.2: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What Type of Unemployment Is It?</a:t>
            </a:r>
            <a:r>
              <a:rPr kumimoji="0" lang="en-US" sz="1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, cont’d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839AB5E9-1AA9-A1C5-56AB-83ADDD8AA9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8639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lack" panose="02000503020000020003" pitchFamily="2" charset="0"/>
                <a:ea typeface="Avenir Medium" charset="0"/>
                <a:cs typeface="Avenir Medium" charset="0"/>
              </a:rPr>
              <a:t>Exercise: What Type of Unemployment Is It?</a:t>
            </a: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A5A9A6F4-AA4A-9305-39A1-0D36F7FAB6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892" y="1169390"/>
            <a:ext cx="3386021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Types of Unemployment</a:t>
            </a: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1F0F33-0311-8470-C1FA-016C2BBD3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7704" y="1166924"/>
            <a:ext cx="29718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Description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0850B72-D105-D6F3-7877-52BBE5E3C3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3066" y="1614477"/>
            <a:ext cx="5113515" cy="4939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Juan lost his in-store sales job when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consumers switched to online shopping.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			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Keisha lost her full-time job at a bank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and moved to part-time status.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A</a:t>
            </a: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lex left their job to move to a beach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town and work as a pro surfer. 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Abdul lost his job at a tech firm when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0" dirty="0">
                <a:solidFill>
                  <a:srgbClr val="000000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rPr>
              <a:t>t</a:t>
            </a: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he economy tanked.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Erika lost her job and after three months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stopped looking for a new one.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000" b="0" dirty="0">
              <a:solidFill>
                <a:srgbClr val="000000"/>
              </a:solidFill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algn="l" eaLnBrk="1" hangingPunct="1"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Randy is a full-time student and </a:t>
            </a:r>
          </a:p>
          <a:p>
            <a:pPr algn="l" eaLnBrk="1" hangingPunct="1"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volunteer mentor.</a:t>
            </a:r>
          </a:p>
          <a:p>
            <a:pPr algn="l" eaLnBrk="1" hangingPunct="1">
              <a:defRPr/>
            </a:pPr>
            <a:endParaRPr kumimoji="0" lang="en-US" sz="2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8A9444-B1C5-CA00-B1E3-72BE5C9AC1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701" y="1712086"/>
            <a:ext cx="2785592" cy="442856"/>
          </a:xfrm>
          <a:prstGeom prst="rect">
            <a:avLst/>
          </a:prstGeom>
          <a:solidFill>
            <a:srgbClr val="802C36">
              <a:alpha val="5686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8514D9E-7AED-A88D-2939-40C4CD1CC7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244" y="2464525"/>
            <a:ext cx="2819400" cy="452782"/>
          </a:xfrm>
          <a:prstGeom prst="rect">
            <a:avLst/>
          </a:prstGeom>
          <a:solidFill>
            <a:srgbClr val="538055">
              <a:alpha val="5686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3630EDE1-5CEF-5853-FD2D-9D36AD4ECB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430" y="3195611"/>
            <a:ext cx="2793863" cy="452781"/>
          </a:xfrm>
          <a:prstGeom prst="rect">
            <a:avLst/>
          </a:prstGeom>
          <a:solidFill>
            <a:srgbClr val="343C80">
              <a:alpha val="50196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4587822F-3846-2928-485B-CFD8D1BAD8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893" y="3990959"/>
            <a:ext cx="2793863" cy="438652"/>
          </a:xfrm>
          <a:prstGeom prst="rect">
            <a:avLst/>
          </a:prstGeom>
          <a:solidFill>
            <a:srgbClr val="CFC93E">
              <a:alpha val="5686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15" name="Rectangle 8">
            <a:extLst>
              <a:ext uri="{FF2B5EF4-FFF2-40B4-BE49-F238E27FC236}">
                <a16:creationId xmlns:a16="http://schemas.microsoft.com/office/drawing/2014/main" id="{2953BF4C-B634-364F-EE30-FBC6CA8F77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525" y="4732532"/>
            <a:ext cx="2835943" cy="452781"/>
          </a:xfrm>
          <a:prstGeom prst="rect">
            <a:avLst/>
          </a:prstGeom>
          <a:solidFill>
            <a:srgbClr val="C1C1C1">
              <a:alpha val="50196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796EBFFE-F1F2-7AE4-B81A-76ED595556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701" y="5506144"/>
            <a:ext cx="2835943" cy="438652"/>
          </a:xfrm>
          <a:prstGeom prst="rect">
            <a:avLst/>
          </a:prstGeom>
          <a:solidFill>
            <a:srgbClr val="FF9300">
              <a:alpha val="50196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F0E1B84-4B57-05AC-3C52-2BE60D10CF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9165" y="3192685"/>
            <a:ext cx="4691087" cy="712090"/>
          </a:xfrm>
          <a:prstGeom prst="rect">
            <a:avLst/>
          </a:prstGeom>
          <a:solidFill>
            <a:srgbClr val="802C36">
              <a:alpha val="5686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18" name="Rectangle 6">
            <a:extLst>
              <a:ext uri="{FF2B5EF4-FFF2-40B4-BE49-F238E27FC236}">
                <a16:creationId xmlns:a16="http://schemas.microsoft.com/office/drawing/2014/main" id="{5AA91D49-0CB1-7D5B-3532-D5C6868823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7704" y="1657558"/>
            <a:ext cx="4691087" cy="712090"/>
          </a:xfrm>
          <a:prstGeom prst="rect">
            <a:avLst/>
          </a:prstGeom>
          <a:solidFill>
            <a:srgbClr val="538055">
              <a:alpha val="5686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19" name="Rectangle 7">
            <a:extLst>
              <a:ext uri="{FF2B5EF4-FFF2-40B4-BE49-F238E27FC236}">
                <a16:creationId xmlns:a16="http://schemas.microsoft.com/office/drawing/2014/main" id="{F285A36C-6585-969F-E409-FD53C728D9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7701" y="3990959"/>
            <a:ext cx="4691087" cy="649747"/>
          </a:xfrm>
          <a:prstGeom prst="rect">
            <a:avLst/>
          </a:prstGeom>
          <a:solidFill>
            <a:srgbClr val="343C80">
              <a:alpha val="50196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20" name="Rectangle 8">
            <a:extLst>
              <a:ext uri="{FF2B5EF4-FFF2-40B4-BE49-F238E27FC236}">
                <a16:creationId xmlns:a16="http://schemas.microsoft.com/office/drawing/2014/main" id="{2EF727D9-E183-7DF6-E8AC-3253FB3782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7702" y="2463403"/>
            <a:ext cx="4691087" cy="636306"/>
          </a:xfrm>
          <a:prstGeom prst="rect">
            <a:avLst/>
          </a:prstGeom>
          <a:solidFill>
            <a:srgbClr val="CFC93E">
              <a:alpha val="5686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21" name="Rectangle 8">
            <a:extLst>
              <a:ext uri="{FF2B5EF4-FFF2-40B4-BE49-F238E27FC236}">
                <a16:creationId xmlns:a16="http://schemas.microsoft.com/office/drawing/2014/main" id="{94E3AE22-AE00-EAC1-CB5A-CD78621BCA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7701" y="4729714"/>
            <a:ext cx="4728161" cy="712090"/>
          </a:xfrm>
          <a:prstGeom prst="rect">
            <a:avLst/>
          </a:prstGeom>
          <a:solidFill>
            <a:srgbClr val="FF9300">
              <a:alpha val="50196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551F6DE7-4456-5663-A36D-D2F8E57625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3066" y="5506144"/>
            <a:ext cx="4691087" cy="712090"/>
          </a:xfrm>
          <a:prstGeom prst="rect">
            <a:avLst/>
          </a:prstGeom>
          <a:solidFill>
            <a:srgbClr val="C1C1C1">
              <a:alpha val="50196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69BDAD2-4335-F759-124E-87D24F6300C1}"/>
              </a:ext>
            </a:extLst>
          </p:cNvPr>
          <p:cNvSpPr/>
          <p:nvPr/>
        </p:nvSpPr>
        <p:spPr>
          <a:xfrm>
            <a:off x="6144533" y="6604208"/>
            <a:ext cx="295407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Second Edition Copyright © 2023</a:t>
            </a:r>
            <a:endParaRPr kumimoji="0" lang="en-US" sz="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Arial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9087DDB-0DB5-ADF5-A211-6AAFFEF9191A}"/>
              </a:ext>
            </a:extLst>
          </p:cNvPr>
          <p:cNvCxnSpPr/>
          <p:nvPr/>
        </p:nvCxnSpPr>
        <p:spPr>
          <a:xfrm>
            <a:off x="0" y="371493"/>
            <a:ext cx="9144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2161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Definition #3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INFLATION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992315-BEEE-8F47-B965-D6E02CA40A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900" y="2770187"/>
            <a:ext cx="6426200" cy="3175000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9AF8E7F-98B3-E25F-B945-AB37DD7BB037}"/>
              </a:ext>
            </a:extLst>
          </p:cNvPr>
          <p:cNvSpPr/>
          <p:nvPr/>
        </p:nvSpPr>
        <p:spPr>
          <a:xfrm>
            <a:off x="6096001" y="6577704"/>
            <a:ext cx="29893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lang="de-DE" sz="800" b="0" kern="0" dirty="0" err="1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lang="de-DE" sz="800" b="0" kern="0" dirty="0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Second Edition Copyright © 2023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4DD149E-8C23-9CAE-1C5B-7FE3DEB0EE68}"/>
              </a:ext>
            </a:extLst>
          </p:cNvPr>
          <p:cNvSpPr/>
          <p:nvPr/>
        </p:nvSpPr>
        <p:spPr>
          <a:xfrm>
            <a:off x="-2" y="12449"/>
            <a:ext cx="9144001" cy="36933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Section: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Inflation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65976B5-FEB7-0EEB-5348-16592B7A4AA8}"/>
              </a:ext>
            </a:extLst>
          </p:cNvPr>
          <p:cNvCxnSpPr/>
          <p:nvPr/>
        </p:nvCxnSpPr>
        <p:spPr>
          <a:xfrm>
            <a:off x="0" y="371493"/>
            <a:ext cx="9144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8037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/>
          <p:cNvSpPr>
            <a:spLocks noChangeArrowheads="1"/>
          </p:cNvSpPr>
          <p:nvPr/>
        </p:nvSpPr>
        <p:spPr bwMode="auto">
          <a:xfrm>
            <a:off x="180755" y="786032"/>
            <a:ext cx="8782486" cy="535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lack" panose="02000503020000020003" pitchFamily="2" charset="0"/>
                <a:cs typeface="Arial"/>
              </a:rPr>
              <a:t>Inflation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cs typeface="Arial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cs typeface="Arial"/>
              </a:rPr>
              <a:t>It’s when prices on average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cs typeface="Arial"/>
              </a:rPr>
              <a:t>go up.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lack" panose="02000503020000020003" pitchFamily="2" charset="0"/>
                <a:cs typeface="Arial"/>
              </a:rPr>
              <a:t>Deflation</a:t>
            </a:r>
            <a:endParaRPr kumimoji="0" lang="en-US" sz="2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cs typeface="Arial"/>
              </a:rPr>
              <a:t>It’s when prices on average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cs typeface="Arial"/>
              </a:rPr>
              <a:t>go down.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cs typeface="Arial"/>
              </a:rPr>
              <a:t>Note: 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lack" panose="02000503020000020003" pitchFamily="2" charset="0"/>
                <a:cs typeface="Arial"/>
              </a:rPr>
              <a:t>Disinflation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cs typeface="Arial"/>
              </a:rPr>
              <a:t> isn’t deflation.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cs typeface="Arial"/>
              </a:rPr>
              <a:t>Disinflation means there’s still inflation, but the rate at which prices are rising is starting to come down. 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lack" panose="02000503020000020003" pitchFamily="2" charset="0"/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16D221-1F9D-6940-4442-75AD67276DE0}"/>
              </a:ext>
            </a:extLst>
          </p:cNvPr>
          <p:cNvSpPr/>
          <p:nvPr/>
        </p:nvSpPr>
        <p:spPr>
          <a:xfrm>
            <a:off x="6096001" y="6577704"/>
            <a:ext cx="29893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lang="de-DE" sz="800" b="0" kern="0" dirty="0" err="1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lang="de-DE" sz="800" b="0" kern="0" dirty="0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Second Edition Copyright © 2023</a:t>
            </a:r>
            <a:endParaRPr kumimoji="0" lang="en-US" sz="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E1A7A32-ECFE-1041-3C7B-8BA513B53B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8361" y="786032"/>
            <a:ext cx="3968339" cy="1960642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16639E2-0DEE-2995-D0B1-5235FE77AEB3}"/>
              </a:ext>
            </a:extLst>
          </p:cNvPr>
          <p:cNvSpPr/>
          <p:nvPr/>
        </p:nvSpPr>
        <p:spPr>
          <a:xfrm>
            <a:off x="-2" y="12449"/>
            <a:ext cx="9144001" cy="36933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Section: </a:t>
            </a:r>
            <a:r>
              <a:rPr lang="en-US" sz="1400" b="0" i="1" dirty="0">
                <a:solidFill>
                  <a:srgbClr val="000000"/>
                </a:solidFill>
                <a:latin typeface="Ayuthaya" pitchFamily="2" charset="-34"/>
                <a:ea typeface="Ayuthaya" pitchFamily="2" charset="-34"/>
                <a:cs typeface="Ayuthaya" pitchFamily="2" charset="-34"/>
              </a:rPr>
              <a:t>Official Definition of I</a:t>
            </a:r>
            <a:r>
              <a:rPr kumimoji="0" 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nflation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4CC072D-644C-FD66-6A5F-CA2C7F9E1450}"/>
              </a:ext>
            </a:extLst>
          </p:cNvPr>
          <p:cNvCxnSpPr/>
          <p:nvPr/>
        </p:nvCxnSpPr>
        <p:spPr>
          <a:xfrm>
            <a:off x="0" y="371493"/>
            <a:ext cx="9144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894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12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112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112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1129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1129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193961" y="857453"/>
            <a:ext cx="91440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Three </a:t>
            </a:r>
            <a:r>
              <a:rPr lang="en-US" sz="2800" b="0" dirty="0">
                <a:solidFill>
                  <a:srgbClr val="000000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rPr>
              <a:t>W</a:t>
            </a:r>
            <a:r>
              <a:rPr kumimoji="0" lang="en-US" sz="2800" b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ays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to </a:t>
            </a:r>
            <a:r>
              <a:rPr lang="en-US" sz="2800" b="0" dirty="0">
                <a:solidFill>
                  <a:srgbClr val="000000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rPr>
              <a:t>M</a:t>
            </a:r>
            <a:r>
              <a:rPr kumimoji="0" lang="en-US" sz="2800" b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easure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</a:t>
            </a:r>
            <a:r>
              <a:rPr lang="en-US" sz="2800" b="0" dirty="0">
                <a:solidFill>
                  <a:srgbClr val="000000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rPr>
              <a:t>A</a:t>
            </a:r>
            <a:r>
              <a:rPr kumimoji="0" lang="en-US" sz="2800" b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verage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</a:t>
            </a:r>
            <a:r>
              <a:rPr lang="en-US" sz="2800" b="0" dirty="0">
                <a:solidFill>
                  <a:srgbClr val="000000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rPr>
              <a:t>P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rice </a:t>
            </a:r>
            <a:r>
              <a:rPr lang="en-US" sz="2800" b="0" dirty="0">
                <a:solidFill>
                  <a:srgbClr val="000000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rPr>
              <a:t>C</a:t>
            </a:r>
            <a:r>
              <a:rPr kumimoji="0" lang="en-US" sz="2800" b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hanges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 </a:t>
            </a:r>
          </a:p>
          <a:p>
            <a:pPr lvl="1" algn="l" eaLnBrk="1" hangingPunct="1">
              <a:defRPr/>
            </a:pPr>
            <a:endParaRPr lang="en-US" sz="2000" b="0" dirty="0">
              <a:solidFill>
                <a:srgbClr val="000000"/>
              </a:solidFill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12700" lvl="1" algn="l" eaLnBrk="1" hangingPunct="1">
              <a:tabLst>
                <a:tab pos="449263" algn="l"/>
              </a:tabLst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1. 	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lack" panose="02000503020000020003" pitchFamily="2" charset="0"/>
                <a:ea typeface="Avenir Medium" charset="0"/>
                <a:cs typeface="Avenir Medium" charset="0"/>
              </a:rPr>
              <a:t>Consumer Price Index (CPI) 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tracks 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49263" algn="l"/>
                <a:tab pos="790575" algn="l"/>
              </a:tabLst>
              <a:defRPr/>
            </a:pPr>
            <a:r>
              <a:rPr lang="en-US" sz="2400" b="0" noProof="0" dirty="0">
                <a:solidFill>
                  <a:srgbClr val="000000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rPr>
              <a:t>	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changes in consumer prices.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24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49263" algn="l"/>
              </a:tabLst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2. 	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lack" panose="02000503020000020003" pitchFamily="2" charset="0"/>
                <a:ea typeface="Avenir Medium" charset="0"/>
                <a:cs typeface="Avenir Medium" charset="0"/>
              </a:rPr>
              <a:t>Producer Price Index (PPI) 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tracks 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49263" algn="l"/>
              </a:tabLst>
              <a:defRPr/>
            </a:pPr>
            <a:r>
              <a:rPr lang="en-US" sz="2400" b="0" dirty="0">
                <a:solidFill>
                  <a:srgbClr val="000000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rPr>
              <a:t>	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changes in producer prices.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24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49263" algn="l"/>
              </a:tabLst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3. 	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lack" panose="02000503020000020003" pitchFamily="2" charset="0"/>
                <a:ea typeface="Avenir Medium" charset="0"/>
                <a:cs typeface="Avenir Medium" charset="0"/>
              </a:rPr>
              <a:t>GDP Deflator 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tracks changes 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49263" algn="l"/>
              </a:tabLst>
              <a:defRPr/>
            </a:pPr>
            <a:r>
              <a:rPr lang="en-US" sz="2400" b="0" dirty="0">
                <a:solidFill>
                  <a:srgbClr val="000000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rPr>
              <a:t>	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in all prices.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F6B8518-E4EC-96EB-B9C2-0FF2041416D3}"/>
              </a:ext>
            </a:extLst>
          </p:cNvPr>
          <p:cNvSpPr/>
          <p:nvPr/>
        </p:nvSpPr>
        <p:spPr>
          <a:xfrm>
            <a:off x="6096001" y="6577704"/>
            <a:ext cx="29893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lang="de-DE" sz="800" b="0" kern="0" dirty="0" err="1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lang="de-DE" sz="800" b="0" kern="0" dirty="0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Second Edition Copyright © 2023</a:t>
            </a:r>
            <a:endParaRPr kumimoji="0" lang="en-US" sz="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94FB28F-F9CF-0587-B51B-2AADA6AAD0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9482" y="1685903"/>
            <a:ext cx="3060557" cy="4702128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FAB0FBB-5071-39EC-F0BF-8A859D61666F}"/>
              </a:ext>
            </a:extLst>
          </p:cNvPr>
          <p:cNvSpPr/>
          <p:nvPr/>
        </p:nvSpPr>
        <p:spPr>
          <a:xfrm>
            <a:off x="-2" y="12449"/>
            <a:ext cx="9144001" cy="36933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Section: </a:t>
            </a:r>
            <a:r>
              <a:rPr lang="en-US" sz="1400" b="0" i="1" dirty="0">
                <a:solidFill>
                  <a:srgbClr val="000000"/>
                </a:solidFill>
                <a:latin typeface="Ayuthaya" pitchFamily="2" charset="-34"/>
                <a:ea typeface="Ayuthaya" pitchFamily="2" charset="-34"/>
                <a:cs typeface="Ayuthaya" pitchFamily="2" charset="-34"/>
              </a:rPr>
              <a:t>Measuring Inflation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F495603-C30E-56FF-C308-352E39CDDA30}"/>
              </a:ext>
            </a:extLst>
          </p:cNvPr>
          <p:cNvCxnSpPr/>
          <p:nvPr/>
        </p:nvCxnSpPr>
        <p:spPr>
          <a:xfrm>
            <a:off x="0" y="371493"/>
            <a:ext cx="9144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2030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8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68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68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68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686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686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47AE12E-383E-044E-A5B6-B1C12E3CF9A5}"/>
              </a:ext>
            </a:extLst>
          </p:cNvPr>
          <p:cNvSpPr/>
          <p:nvPr/>
        </p:nvSpPr>
        <p:spPr>
          <a:xfrm>
            <a:off x="0" y="655493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Tx/>
              <a:buNone/>
              <a:tabLst/>
              <a:defRPr/>
            </a:pPr>
            <a:r>
              <a:rPr kumimoji="0" lang="en-US" sz="32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CPI (Inflation) over a Seventy-Year Period</a:t>
            </a:r>
          </a:p>
        </p:txBody>
      </p:sp>
      <p:pic>
        <p:nvPicPr>
          <p:cNvPr id="3" name="Picture 2" descr="Chart, line chart&#10;&#10;Description automatically generated">
            <a:extLst>
              <a:ext uri="{FF2B5EF4-FFF2-40B4-BE49-F238E27FC236}">
                <a16:creationId xmlns:a16="http://schemas.microsoft.com/office/drawing/2014/main" id="{0437ED17-0BBC-B3A3-79A2-CCFA3231D9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210"/>
          <a:stretch/>
        </p:blipFill>
        <p:spPr>
          <a:xfrm>
            <a:off x="323850" y="1538514"/>
            <a:ext cx="8496300" cy="3780971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F0FF8E5-6E22-5F16-9072-57EB267D2A1E}"/>
              </a:ext>
            </a:extLst>
          </p:cNvPr>
          <p:cNvSpPr/>
          <p:nvPr/>
        </p:nvSpPr>
        <p:spPr>
          <a:xfrm>
            <a:off x="6096001" y="6577704"/>
            <a:ext cx="29893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lang="de-DE" sz="800" b="0" kern="0" dirty="0" err="1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lang="de-DE" sz="800" b="0" kern="0" dirty="0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Second Edition Copyright © 2023</a:t>
            </a:r>
            <a:endParaRPr kumimoji="0" lang="en-US" sz="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A648DC-D5A4-9BB1-A30F-FE3099C594FB}"/>
              </a:ext>
            </a:extLst>
          </p:cNvPr>
          <p:cNvSpPr/>
          <p:nvPr/>
        </p:nvSpPr>
        <p:spPr>
          <a:xfrm>
            <a:off x="-2" y="12449"/>
            <a:ext cx="9144001" cy="36933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Section: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Measuring Inflation</a:t>
            </a:r>
            <a:r>
              <a:rPr kumimoji="0" lang="en-US" sz="1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, cont’d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A529011-7F9C-6AE7-4653-6278C7B686D4}"/>
              </a:ext>
            </a:extLst>
          </p:cNvPr>
          <p:cNvCxnSpPr/>
          <p:nvPr/>
        </p:nvCxnSpPr>
        <p:spPr>
          <a:xfrm>
            <a:off x="0" y="371493"/>
            <a:ext cx="9144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12361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5821537" y="4106209"/>
            <a:ext cx="151515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X 100</a:t>
            </a: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2943833" y="3121734"/>
            <a:ext cx="614152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in 2015 (the given year)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45" y="2117033"/>
            <a:ext cx="1872928" cy="2343119"/>
          </a:xfrm>
          <a:prstGeom prst="rect">
            <a:avLst/>
          </a:prstGeom>
        </p:spPr>
      </p:pic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381936" y="2820033"/>
            <a:ext cx="499236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$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-5196" y="550126"/>
            <a:ext cx="914919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Calculating CPI (Consumer Price Index)</a:t>
            </a:r>
            <a:endParaRPr kumimoji="0" lang="en-US" sz="2800" b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2943833" y="5281295"/>
            <a:ext cx="37901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in 2005 (the base year)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817" y="4371346"/>
            <a:ext cx="1872928" cy="2343119"/>
          </a:xfrm>
          <a:prstGeom prst="rect">
            <a:avLst/>
          </a:prstGeom>
        </p:spPr>
      </p:pic>
      <p:sp>
        <p:nvSpPr>
          <p:cNvPr id="20" name="Text Box 4"/>
          <p:cNvSpPr txBox="1">
            <a:spLocks noChangeArrowheads="1"/>
          </p:cNvSpPr>
          <p:nvPr/>
        </p:nvSpPr>
        <p:spPr bwMode="auto">
          <a:xfrm>
            <a:off x="381936" y="5170987"/>
            <a:ext cx="499236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$</a:t>
            </a:r>
          </a:p>
        </p:txBody>
      </p:sp>
      <p:cxnSp>
        <p:nvCxnSpPr>
          <p:cNvPr id="6" name="Straight Connector 5"/>
          <p:cNvCxnSpPr>
            <a:cxnSpLocks/>
          </p:cNvCxnSpPr>
          <p:nvPr/>
        </p:nvCxnSpPr>
        <p:spPr bwMode="auto">
          <a:xfrm flipV="1">
            <a:off x="477240" y="4460152"/>
            <a:ext cx="5344297" cy="6147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B323B89F-06ED-E8BA-2C31-4AE7DDB2EC1B}"/>
              </a:ext>
            </a:extLst>
          </p:cNvPr>
          <p:cNvSpPr/>
          <p:nvPr/>
        </p:nvSpPr>
        <p:spPr>
          <a:xfrm>
            <a:off x="6096001" y="6577704"/>
            <a:ext cx="29893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lang="de-DE" sz="800" b="0" kern="0" dirty="0" err="1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lang="de-DE" sz="800" b="0" kern="0" dirty="0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Second Edition Copyright © 2023</a:t>
            </a:r>
            <a:endParaRPr kumimoji="0" lang="en-US" sz="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04533B-93EE-317F-4045-A9FBDDF28030}"/>
              </a:ext>
            </a:extLst>
          </p:cNvPr>
          <p:cNvSpPr/>
          <p:nvPr/>
        </p:nvSpPr>
        <p:spPr>
          <a:xfrm>
            <a:off x="-2" y="12449"/>
            <a:ext cx="9144001" cy="36933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Section: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Measuring Inflation</a:t>
            </a:r>
            <a:r>
              <a:rPr kumimoji="0" lang="en-US" sz="1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, cont’d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6B682BE-2B9C-FFBE-C70C-36ECC33A6369}"/>
              </a:ext>
            </a:extLst>
          </p:cNvPr>
          <p:cNvCxnSpPr/>
          <p:nvPr/>
        </p:nvCxnSpPr>
        <p:spPr>
          <a:xfrm>
            <a:off x="0" y="371493"/>
            <a:ext cx="9144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37D7546-B484-816F-9BD5-12B39FADA9CD}"/>
              </a:ext>
            </a:extLst>
          </p:cNvPr>
          <p:cNvSpPr txBox="1"/>
          <p:nvPr/>
        </p:nvSpPr>
        <p:spPr>
          <a:xfrm>
            <a:off x="135946" y="1104755"/>
            <a:ext cx="886690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200" b="0" dirty="0">
                <a:solidFill>
                  <a:srgbClr val="000000"/>
                </a:solidFill>
                <a:latin typeface="Avenir Book" panose="02000503020000020003" pitchFamily="2" charset="0"/>
              </a:rPr>
              <a:t>The CPI is calculated by dividing the price of a basket of goods in a </a:t>
            </a:r>
            <a:r>
              <a:rPr lang="en-US" sz="2200" dirty="0">
                <a:solidFill>
                  <a:srgbClr val="000000"/>
                </a:solidFill>
                <a:latin typeface="Avenir Book" panose="02000503020000020003" pitchFamily="2" charset="0"/>
              </a:rPr>
              <a:t>given year </a:t>
            </a:r>
            <a:r>
              <a:rPr lang="en-US" sz="2200" b="0" dirty="0">
                <a:solidFill>
                  <a:srgbClr val="000000"/>
                </a:solidFill>
                <a:latin typeface="Avenir Book" panose="02000503020000020003" pitchFamily="2" charset="0"/>
              </a:rPr>
              <a:t>by the price of the same basket of goods in a </a:t>
            </a:r>
            <a:r>
              <a:rPr lang="en-US" sz="2200" dirty="0">
                <a:solidFill>
                  <a:srgbClr val="000000"/>
                </a:solidFill>
                <a:latin typeface="Avenir Book" panose="02000503020000020003" pitchFamily="2" charset="0"/>
              </a:rPr>
              <a:t>base year,</a:t>
            </a:r>
            <a:r>
              <a:rPr lang="en-US" sz="2200" b="0" dirty="0">
                <a:solidFill>
                  <a:srgbClr val="000000"/>
                </a:solidFill>
                <a:latin typeface="Avenir Book" panose="02000503020000020003" pitchFamily="2" charset="0"/>
              </a:rPr>
              <a:t> and multiplying the result by 100. 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03220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/>
      <p:bldP spid="19" grpId="0"/>
      <p:bldP spid="16" grpId="0"/>
      <p:bldP spid="2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63237" y="2216856"/>
            <a:ext cx="8604145" cy="3034017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Example: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Price of the basket in 2015 = $5,000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Price of the basket in base year 2005 = $4,000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22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CPI in 2005 = 100 (the base year is always 100)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2200" b="0" dirty="0">
                <a:solidFill>
                  <a:srgbClr val="000000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rPr>
              <a:t>In this example, w</a:t>
            </a: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hat was the CPI in 2015?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125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Interpretation:</a:t>
            </a:r>
            <a:r>
              <a:rPr kumimoji="0" lang="en-US" sz="2200" b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</a:t>
            </a: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Prices were 25</a:t>
            </a:r>
            <a:r>
              <a:rPr lang="en-US" sz="2200" b="0" dirty="0">
                <a:solidFill>
                  <a:srgbClr val="000000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rPr>
              <a:t>% </a:t>
            </a: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higher in 2015 than 2005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077627-0ED4-F042-B611-26455D91D1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762" y="2354349"/>
            <a:ext cx="1872928" cy="234311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392D949-EFA4-A0A0-35E4-88164163BEBD}"/>
              </a:ext>
            </a:extLst>
          </p:cNvPr>
          <p:cNvSpPr/>
          <p:nvPr/>
        </p:nvSpPr>
        <p:spPr>
          <a:xfrm>
            <a:off x="6096001" y="6577704"/>
            <a:ext cx="29893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lang="de-DE" sz="800" b="0" kern="0" dirty="0" err="1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lang="de-DE" sz="800" b="0" kern="0" dirty="0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Second Edition Copyright © 2023</a:t>
            </a:r>
            <a:endParaRPr kumimoji="0" lang="en-US" sz="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AC238B2-42B8-703B-55D1-FBCF3E13AE36}"/>
              </a:ext>
            </a:extLst>
          </p:cNvPr>
          <p:cNvSpPr/>
          <p:nvPr/>
        </p:nvSpPr>
        <p:spPr>
          <a:xfrm>
            <a:off x="3842511" y="5481998"/>
            <a:ext cx="1458973" cy="1095706"/>
          </a:xfrm>
          <a:prstGeom prst="rect">
            <a:avLst/>
          </a:prstGeom>
          <a:gradFill>
            <a:gsLst>
              <a:gs pos="0">
                <a:srgbClr val="FF8E4F"/>
              </a:gs>
              <a:gs pos="74000">
                <a:schemeClr val="bg1">
                  <a:lumMod val="85000"/>
                </a:schemeClr>
              </a:gs>
              <a:gs pos="83000">
                <a:schemeClr val="bg1">
                  <a:lumMod val="7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anose="030F0902030302020204" pitchFamily="66" charset="0"/>
                <a:ea typeface="ＭＳ Ｐゴシック"/>
                <a:cs typeface="Arial"/>
              </a:rPr>
              <a:t>DAILY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anose="030F0902030302020204" pitchFamily="66" charset="0"/>
                <a:ea typeface="ＭＳ Ｐゴシック"/>
                <a:cs typeface="Arial"/>
              </a:rPr>
              <a:t>DOUBLE</a:t>
            </a:r>
          </a:p>
        </p:txBody>
      </p:sp>
      <p:sp>
        <p:nvSpPr>
          <p:cNvPr id="10" name="Text Box 4">
            <a:extLst>
              <a:ext uri="{FF2B5EF4-FFF2-40B4-BE49-F238E27FC236}">
                <a16:creationId xmlns:a16="http://schemas.microsoft.com/office/drawing/2014/main" id="{93D455A6-648E-3400-066B-CC44C856A2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527" y="706039"/>
            <a:ext cx="879810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58738" marR="0" lvl="0" indent="-587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49363" algn="l"/>
              </a:tabLst>
              <a:defRPr/>
            </a:pPr>
            <a:r>
              <a:rPr lang="en-US" b="0" dirty="0">
                <a:solidFill>
                  <a:srgbClr val="000000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rPr>
              <a:t>The </a:t>
            </a:r>
            <a:r>
              <a:rPr lang="en-US" b="0" dirty="0">
                <a:solidFill>
                  <a:srgbClr val="000000"/>
                </a:solidFill>
                <a:latin typeface="Avenir Black" panose="02000503020000020003" pitchFamily="2" charset="0"/>
                <a:ea typeface="Avenir Medium" charset="0"/>
                <a:cs typeface="Avenir Medium" charset="0"/>
              </a:rPr>
              <a:t>“b</a:t>
            </a:r>
            <a:r>
              <a:rPr kumimoji="0" lang="en-US" b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lack" panose="02000503020000020003" pitchFamily="2" charset="0"/>
                <a:ea typeface="Avenir Medium" charset="0"/>
                <a:cs typeface="Avenir Medium" charset="0"/>
              </a:rPr>
              <a:t>ase</a:t>
            </a:r>
            <a:r>
              <a:rPr kumimoji="0" lang="en-US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lack" panose="02000503020000020003" pitchFamily="2" charset="0"/>
                <a:ea typeface="Avenir Medium" charset="0"/>
                <a:cs typeface="Avenir Medium" charset="0"/>
              </a:rPr>
              <a:t> year”</a:t>
            </a:r>
            <a:r>
              <a:rPr kumimoji="0" lang="en-US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is the year</a:t>
            </a:r>
            <a:r>
              <a:rPr kumimoji="0" lang="en-US" b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</a:t>
            </a:r>
            <a:r>
              <a:rPr kumimoji="0" lang="en-US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against which we</a:t>
            </a:r>
            <a:r>
              <a:rPr kumimoji="0" lang="en-US" b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</a:t>
            </a:r>
            <a:r>
              <a:rPr kumimoji="0" lang="en-US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compare prices to see</a:t>
            </a:r>
            <a:r>
              <a:rPr kumimoji="0" lang="en-US" b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</a:t>
            </a:r>
            <a:r>
              <a:rPr kumimoji="0" lang="en-US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how they have</a:t>
            </a:r>
            <a:r>
              <a:rPr kumimoji="0" lang="en-US" b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</a:t>
            </a:r>
            <a:r>
              <a:rPr kumimoji="0" lang="en-US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changed.</a:t>
            </a:r>
            <a:r>
              <a:rPr kumimoji="0" lang="en-US" b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</a:t>
            </a:r>
            <a:r>
              <a:rPr kumimoji="0" lang="en-US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The CPI for the base</a:t>
            </a:r>
            <a:r>
              <a:rPr kumimoji="0" lang="en-US" b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</a:t>
            </a:r>
            <a:r>
              <a:rPr kumimoji="0" lang="en-US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year always equals 100.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FABFBE-9D59-7FCA-3CD4-836DC2AC832C}"/>
              </a:ext>
            </a:extLst>
          </p:cNvPr>
          <p:cNvSpPr/>
          <p:nvPr/>
        </p:nvSpPr>
        <p:spPr>
          <a:xfrm>
            <a:off x="-2" y="12449"/>
            <a:ext cx="9144001" cy="36933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Section: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Measuring Inflation</a:t>
            </a:r>
            <a:r>
              <a:rPr kumimoji="0" lang="en-US" sz="1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, cont’d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E0A0D3D-61B4-8673-1C52-28B0FB8CA77E}"/>
              </a:ext>
            </a:extLst>
          </p:cNvPr>
          <p:cNvCxnSpPr/>
          <p:nvPr/>
        </p:nvCxnSpPr>
        <p:spPr>
          <a:xfrm>
            <a:off x="0" y="371493"/>
            <a:ext cx="9144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Daily_Double">
            <a:hlinkClick r:id="" action="ppaction://media"/>
            <a:extLst>
              <a:ext uri="{FF2B5EF4-FFF2-40B4-BE49-F238E27FC236}">
                <a16:creationId xmlns:a16="http://schemas.microsoft.com/office/drawing/2014/main" id="{A28C0804-D938-5900-0B83-9C651C22C6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07175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269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226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61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8" grpId="0" build="allAtOnce"/>
      <p:bldP spid="18" grpId="1" uiExpand="1" build="allAtOnce" animBg="1"/>
      <p:bldP spid="8" grpId="0" animBg="1"/>
      <p:bldP spid="8" grpId="1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/>
          <p:cNvSpPr>
            <a:spLocks noChangeArrowheads="1"/>
          </p:cNvSpPr>
          <p:nvPr/>
        </p:nvSpPr>
        <p:spPr bwMode="auto">
          <a:xfrm>
            <a:off x="2156932" y="3027996"/>
            <a:ext cx="478496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Does GDP include…?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-Tire production for automobile companies?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-Tire production for replacement tires?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249382" y="1231000"/>
            <a:ext cx="858981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4500" algn="l"/>
              </a:tabLst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Assume in the base year of 2011, a basket of goods cost $6,000</a:t>
            </a:r>
            <a:r>
              <a:rPr lang="en-US" sz="2400" b="0" dirty="0">
                <a:solidFill>
                  <a:srgbClr val="000514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rPr>
              <a:t> (all of the numbers for this exercise are made up). 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Calculate the CPI and then state the percentage change in prices for the following years: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D9515B-A54D-0F49-9A8A-F71835249939}"/>
              </a:ext>
            </a:extLst>
          </p:cNvPr>
          <p:cNvSpPr/>
          <p:nvPr/>
        </p:nvSpPr>
        <p:spPr>
          <a:xfrm>
            <a:off x="2342893" y="727015"/>
            <a:ext cx="44582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Exercise: Calculate the CPI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099083B-2BDA-6640-94EF-961723A421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647465"/>
              </p:ext>
            </p:extLst>
          </p:nvPr>
        </p:nvGraphicFramePr>
        <p:xfrm>
          <a:off x="902146" y="3027996"/>
          <a:ext cx="7294536" cy="14833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71228">
                  <a:extLst>
                    <a:ext uri="{9D8B030D-6E8A-4147-A177-3AD203B41FA5}">
                      <a16:colId xmlns:a16="http://schemas.microsoft.com/office/drawing/2014/main" val="2001875863"/>
                    </a:ext>
                  </a:extLst>
                </a:gridCol>
                <a:gridCol w="1658318">
                  <a:extLst>
                    <a:ext uri="{9D8B030D-6E8A-4147-A177-3AD203B41FA5}">
                      <a16:colId xmlns:a16="http://schemas.microsoft.com/office/drawing/2014/main" val="1061334275"/>
                    </a:ext>
                  </a:extLst>
                </a:gridCol>
                <a:gridCol w="1022889">
                  <a:extLst>
                    <a:ext uri="{9D8B030D-6E8A-4147-A177-3AD203B41FA5}">
                      <a16:colId xmlns:a16="http://schemas.microsoft.com/office/drawing/2014/main" val="1770537874"/>
                    </a:ext>
                  </a:extLst>
                </a:gridCol>
                <a:gridCol w="3642101">
                  <a:extLst>
                    <a:ext uri="{9D8B030D-6E8A-4147-A177-3AD203B41FA5}">
                      <a16:colId xmlns:a16="http://schemas.microsoft.com/office/drawing/2014/main" val="28998001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rgbClr val="000000"/>
                          </a:solidFill>
                          <a:latin typeface="Avenir Book" panose="02000503020000020003" pitchFamily="2" charset="0"/>
                        </a:rPr>
                        <a:t>Year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 dirty="0">
                          <a:solidFill>
                            <a:srgbClr val="000000"/>
                          </a:solidFill>
                          <a:latin typeface="Avenir Book" panose="02000503020000020003" pitchFamily="2" charset="0"/>
                        </a:rPr>
                        <a:t>Basket Price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 dirty="0">
                          <a:solidFill>
                            <a:srgbClr val="000000"/>
                          </a:solidFill>
                          <a:latin typeface="Avenir Book" panose="02000503020000020003" pitchFamily="2" charset="0"/>
                        </a:rPr>
                        <a:t>CPI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 dirty="0">
                          <a:solidFill>
                            <a:srgbClr val="000000"/>
                          </a:solidFill>
                          <a:latin typeface="Avenir Book" panose="02000503020000020003" pitchFamily="2" charset="0"/>
                        </a:rPr>
                        <a:t>Percentage Change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2791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Avenir Book" panose="02000503020000020003" pitchFamily="2" charset="0"/>
                        </a:rPr>
                        <a:t>2008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Avenir Book" panose="02000503020000020003" pitchFamily="2" charset="0"/>
                        </a:rPr>
                        <a:t>$5,700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0" i="0" dirty="0">
                        <a:latin typeface="Avenir Book" panose="02000503020000020003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b="0" i="0" dirty="0"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9928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Avenir Book" panose="02000503020000020003" pitchFamily="2" charset="0"/>
                        </a:rPr>
                        <a:t>2013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Avenir Book" panose="02000503020000020003" pitchFamily="2" charset="0"/>
                        </a:rPr>
                        <a:t>$6,300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b="0" i="0" dirty="0">
                        <a:latin typeface="Avenir Book" panose="02000503020000020003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b="0" i="0" dirty="0"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2926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Avenir Book" panose="02000503020000020003" pitchFamily="2" charset="0"/>
                        </a:rPr>
                        <a:t>2018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Avenir Book" panose="02000503020000020003" pitchFamily="2" charset="0"/>
                        </a:rPr>
                        <a:t>$7,800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b="0" i="0" dirty="0">
                        <a:latin typeface="Avenir Book" panose="02000503020000020003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b="0" i="0" dirty="0">
                        <a:latin typeface="Avenir Book" panose="02000503020000020003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994159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006E173-1F33-CF49-9629-6D86F689A1DC}"/>
              </a:ext>
            </a:extLst>
          </p:cNvPr>
          <p:cNvSpPr txBox="1"/>
          <p:nvPr/>
        </p:nvSpPr>
        <p:spPr>
          <a:xfrm>
            <a:off x="3660219" y="3400344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Arial"/>
              </a:rPr>
              <a:t>  95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0A17EF-62C2-4848-9774-D3182F970A5B}"/>
              </a:ext>
            </a:extLst>
          </p:cNvPr>
          <p:cNvSpPr txBox="1"/>
          <p:nvPr/>
        </p:nvSpPr>
        <p:spPr>
          <a:xfrm>
            <a:off x="4621706" y="3400344"/>
            <a:ext cx="2360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Arial"/>
              </a:rPr>
              <a:t>Prices were 5% lower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7D6EB0-1561-214D-AE4A-41E181B11292}"/>
              </a:ext>
            </a:extLst>
          </p:cNvPr>
          <p:cNvSpPr txBox="1"/>
          <p:nvPr/>
        </p:nvSpPr>
        <p:spPr>
          <a:xfrm>
            <a:off x="3651978" y="3762813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Arial"/>
              </a:rPr>
              <a:t>105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34E62F-2547-0246-A89D-EFC260A1D53D}"/>
              </a:ext>
            </a:extLst>
          </p:cNvPr>
          <p:cNvSpPr txBox="1"/>
          <p:nvPr/>
        </p:nvSpPr>
        <p:spPr>
          <a:xfrm>
            <a:off x="4613465" y="3762813"/>
            <a:ext cx="2455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Arial"/>
              </a:rPr>
              <a:t>Prices were 5%</a:t>
            </a:r>
            <a:r>
              <a:rPr kumimoji="0" lang="en-US" sz="1800" b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Arial"/>
              </a:rPr>
              <a:t> </a:t>
            </a:r>
            <a:r>
              <a:rPr kumimoji="0" lang="en-US" sz="1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Arial"/>
              </a:rPr>
              <a:t>higher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8881AC-960B-4F42-8FF3-90E176095E01}"/>
              </a:ext>
            </a:extLst>
          </p:cNvPr>
          <p:cNvSpPr txBox="1"/>
          <p:nvPr/>
        </p:nvSpPr>
        <p:spPr>
          <a:xfrm>
            <a:off x="3645338" y="4143102"/>
            <a:ext cx="569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Arial"/>
              </a:rPr>
              <a:t>130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DB2A945-BB33-A443-94A3-8754363379F4}"/>
              </a:ext>
            </a:extLst>
          </p:cNvPr>
          <p:cNvSpPr txBox="1"/>
          <p:nvPr/>
        </p:nvSpPr>
        <p:spPr>
          <a:xfrm>
            <a:off x="4621706" y="4132145"/>
            <a:ext cx="2583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Arial"/>
              </a:rPr>
              <a:t>Prices were 30% higher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C55928-FCB3-CD9B-57EB-BAFB357F9B84}"/>
              </a:ext>
            </a:extLst>
          </p:cNvPr>
          <p:cNvSpPr/>
          <p:nvPr/>
        </p:nvSpPr>
        <p:spPr>
          <a:xfrm>
            <a:off x="6096001" y="6577704"/>
            <a:ext cx="29893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lang="de-DE" sz="800" b="0" kern="0" dirty="0" err="1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lang="de-DE" sz="800" b="0" kern="0" dirty="0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Second Edition Copyright © 2023</a:t>
            </a:r>
            <a:endParaRPr kumimoji="0" lang="en-US" sz="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2CFEE5-5534-9828-1D05-6982DC646C6F}"/>
              </a:ext>
            </a:extLst>
          </p:cNvPr>
          <p:cNvSpPr/>
          <p:nvPr/>
        </p:nvSpPr>
        <p:spPr>
          <a:xfrm>
            <a:off x="-2" y="-5726"/>
            <a:ext cx="9144001" cy="36933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Exercise 2.3: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Calculate the CPI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5D5EE07-C729-CAC5-73CB-893284404D53}"/>
              </a:ext>
            </a:extLst>
          </p:cNvPr>
          <p:cNvCxnSpPr/>
          <p:nvPr/>
        </p:nvCxnSpPr>
        <p:spPr>
          <a:xfrm>
            <a:off x="0" y="371493"/>
            <a:ext cx="9144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4001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1" grpId="0"/>
      <p:bldP spid="12" grpId="0"/>
      <p:bldP spid="1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A76EF00-209E-DFC9-8BF4-B7448BD03CCF}"/>
              </a:ext>
            </a:extLst>
          </p:cNvPr>
          <p:cNvSpPr/>
          <p:nvPr/>
        </p:nvSpPr>
        <p:spPr>
          <a:xfrm>
            <a:off x="6096001" y="6577704"/>
            <a:ext cx="29893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lang="de-DE" sz="800" b="0" kern="0" dirty="0" err="1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lang="de-DE" sz="800" b="0" kern="0" dirty="0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Second Edition Copyright © 2023</a:t>
            </a:r>
            <a:endParaRPr kumimoji="0" lang="en-US" sz="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582A2D-D4FD-DF68-BFF9-D6BFDB0B54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7"/>
          <a:stretch/>
        </p:blipFill>
        <p:spPr>
          <a:xfrm>
            <a:off x="7796882" y="405740"/>
            <a:ext cx="1288473" cy="145594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D60DA90-A51E-8A44-382E-873857BAE109}"/>
              </a:ext>
            </a:extLst>
          </p:cNvPr>
          <p:cNvSpPr/>
          <p:nvPr/>
        </p:nvSpPr>
        <p:spPr>
          <a:xfrm>
            <a:off x="-2" y="12449"/>
            <a:ext cx="9144001" cy="36933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Section: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Measuring Inflation</a:t>
            </a:r>
            <a:r>
              <a:rPr kumimoji="0" lang="en-US" sz="1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, cont’d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37409D9-2339-BF66-70F5-D76394C597B9}"/>
              </a:ext>
            </a:extLst>
          </p:cNvPr>
          <p:cNvCxnSpPr/>
          <p:nvPr/>
        </p:nvCxnSpPr>
        <p:spPr>
          <a:xfrm>
            <a:off x="0" y="371493"/>
            <a:ext cx="9144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>
            <a:extLst>
              <a:ext uri="{FF2B5EF4-FFF2-40B4-BE49-F238E27FC236}">
                <a16:creationId xmlns:a16="http://schemas.microsoft.com/office/drawing/2014/main" id="{AE14E948-D606-44CE-9E2C-533057DAC1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" y="416027"/>
            <a:ext cx="9144000" cy="6278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  <a:defRPr/>
            </a:pPr>
            <a:r>
              <a:rPr kumimoji="0" lang="en-US" sz="32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Controversies with the CPI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  <a:defRPr/>
            </a:pPr>
            <a:endParaRPr kumimoji="0" lang="en-US" sz="32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  <a:defRPr/>
            </a:pPr>
            <a:endParaRPr kumimoji="0" lang="en-US" sz="12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342900" indent="-342900" algn="l" eaLnBrk="1" hangingPunct="1">
              <a:tabLst>
                <a:tab pos="685800" algn="l"/>
              </a:tabLst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CPI is used to calculate </a:t>
            </a:r>
            <a:r>
              <a:rPr lang="en-US" sz="2400" b="0" dirty="0">
                <a:solidFill>
                  <a:srgbClr val="000000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rPr>
              <a:t>Cost of Living Adjustments (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lack" panose="02000503020000020003" pitchFamily="2" charset="0"/>
                <a:ea typeface="Avenir Medium" charset="0"/>
                <a:cs typeface="Avenir Medium" charset="0"/>
              </a:rPr>
              <a:t>COLAs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)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  <a:defRPr/>
            </a:pPr>
            <a:r>
              <a:rPr kumimoji="0" lang="en-US" sz="1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These affect the minimum wage, pensions, Social Security, public benefits, and more.</a:t>
            </a:r>
          </a:p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  <a:defRPr/>
            </a:pPr>
            <a:endParaRPr kumimoji="0" lang="en-US" sz="12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744538" marR="0" lvl="1" indent="-7445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>
                <a:tab pos="685800" algn="l"/>
              </a:tabLst>
              <a:defRPr/>
            </a:pPr>
            <a:endParaRPr kumimoji="0" lang="en-US" sz="12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744538" marR="0" lvl="1" indent="-7445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>
                <a:tab pos="685800" algn="l"/>
              </a:tabLst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CPI used for COLAs is based on a basket of goods relevant to Urban Wage Earners and Clerical Workers. But that is not appropriate for people in rural areas, retirees, and others. </a:t>
            </a:r>
          </a:p>
          <a:p>
            <a:pPr marL="744538" marR="0" lvl="1" indent="-7445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>
                <a:tab pos="685800" algn="l"/>
              </a:tabLst>
              <a:defRPr/>
            </a:pPr>
            <a:endParaRPr kumimoji="0" lang="en-US" sz="1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744538" marR="0" lvl="1" indent="-7445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>
                <a:tab pos="685800" algn="l"/>
              </a:tabLst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The basket used for the CORE CPI—which is used to determine COLAs—does not include food or energy.</a:t>
            </a:r>
          </a:p>
          <a:p>
            <a:pPr marL="744538" marR="0" lvl="1" indent="-7445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>
                <a:tab pos="685800" algn="l"/>
              </a:tabLst>
              <a:defRPr/>
            </a:pPr>
            <a:endParaRPr kumimoji="0" lang="en-US" sz="1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744538" marR="0" lvl="1" indent="-7445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>
                <a:tab pos="685800" algn="l"/>
              </a:tabLst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Using a chained CPI, substitutions </a:t>
            </a:r>
            <a:r>
              <a:rPr lang="en-US" sz="2000" b="0" dirty="0">
                <a:solidFill>
                  <a:srgbClr val="000000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rPr>
              <a:t>are </a:t>
            </a: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taken into account</a:t>
            </a:r>
            <a:r>
              <a:rPr lang="en-US" sz="2000" b="0" dirty="0">
                <a:solidFill>
                  <a:srgbClr val="000000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rPr>
              <a:t>; however, consumers might continue to buy the original product instead. </a:t>
            </a:r>
            <a:endParaRPr kumimoji="0" lang="en-US" sz="2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744538" marR="0" lvl="1" indent="-7445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>
                <a:tab pos="685800" algn="l"/>
              </a:tabLst>
              <a:defRPr/>
            </a:pPr>
            <a:endParaRPr kumimoji="0" lang="en-US" sz="1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744538" marR="0" lvl="1" indent="-7445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4"/>
              <a:tabLst>
                <a:tab pos="685800" algn="l"/>
              </a:tabLst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It can take years to integrate new items into the basket, so the CPI is often outdated. </a:t>
            </a:r>
          </a:p>
          <a:p>
            <a:pPr marL="744538" marR="0" lvl="1" indent="-7445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4"/>
              <a:tabLst>
                <a:tab pos="685800" algn="l"/>
              </a:tabLst>
              <a:defRPr/>
            </a:pPr>
            <a:endParaRPr kumimoji="0" lang="en-US" sz="1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744538" marR="0" lvl="1" indent="-7445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4"/>
              <a:tabLst>
                <a:tab pos="685800" algn="l"/>
              </a:tabLst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Changes in the quality of products from one period of time to another are not factored into the CPI. </a:t>
            </a:r>
          </a:p>
        </p:txBody>
      </p:sp>
    </p:spTree>
    <p:extLst>
      <p:ext uri="{BB962C8B-B14F-4D97-AF65-F5344CB8AC3E}">
        <p14:creationId xmlns:p14="http://schemas.microsoft.com/office/powerpoint/2010/main" val="1667122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148169" y="1138342"/>
            <a:ext cx="8847657" cy="386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There are two ways to think</a:t>
            </a:r>
            <a:r>
              <a:rPr kumimoji="0" lang="en-US" sz="2800" b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about 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things measured in money terms</a:t>
            </a:r>
            <a:r>
              <a:rPr kumimoji="0" lang="en-US" sz="2800" b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such as GDP, interest payments, and income.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457200" lvl="0" indent="-457200" algn="l" eaLnBrk="1" hangingPunct="1">
              <a:buFont typeface="Arial" panose="020B0604020202020204" pitchFamily="34" charset="0"/>
              <a:buChar char="•"/>
              <a:tabLst>
                <a:tab pos="1947863" algn="l"/>
              </a:tabLst>
              <a:defRPr/>
            </a:pPr>
            <a:r>
              <a:rPr lang="en-US" sz="2400" b="0" dirty="0">
                <a:solidFill>
                  <a:srgbClr val="3F281F"/>
                </a:solidFill>
                <a:latin typeface="Avenir Black" panose="02000503020000020003" pitchFamily="2" charset="0"/>
                <a:ea typeface="Avenir Medium" charset="0"/>
                <a:cs typeface="Avenir Medium" charset="0"/>
              </a:rPr>
              <a:t>NOMINAL</a:t>
            </a:r>
            <a:r>
              <a:rPr lang="en-US" sz="2400" b="0" dirty="0">
                <a:solidFill>
                  <a:srgbClr val="3F281F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rPr>
              <a:t> value is the face value of money.</a:t>
            </a:r>
            <a:endParaRPr lang="en-US" sz="2400" b="0" dirty="0">
              <a:solidFill>
                <a:srgbClr val="000000"/>
              </a:solidFill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457200" lvl="0" indent="-457200" algn="l" eaLnBrk="1" hangingPunct="1">
              <a:buFont typeface="Arial" panose="020B0604020202020204" pitchFamily="34" charset="0"/>
              <a:buChar char="•"/>
              <a:tabLst>
                <a:tab pos="1947863" algn="l"/>
              </a:tabLst>
              <a:defRPr/>
            </a:pPr>
            <a:endParaRPr lang="en-US" sz="500" b="0" dirty="0">
              <a:solidFill>
                <a:srgbClr val="000000"/>
              </a:solidFill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lvl="0" algn="l" eaLnBrk="1" hangingPunct="1">
              <a:tabLst>
                <a:tab pos="454025" algn="l"/>
                <a:tab pos="1947863" algn="l"/>
              </a:tabLst>
              <a:defRPr/>
            </a:pPr>
            <a:r>
              <a:rPr lang="en-US" sz="2400" b="0" dirty="0">
                <a:solidFill>
                  <a:srgbClr val="000000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rPr>
              <a:t>	</a:t>
            </a:r>
            <a:endParaRPr kumimoji="0" lang="en-US" sz="2400" b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947863" algn="l"/>
              </a:tabLst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3F281F"/>
                </a:solidFill>
                <a:effectLst/>
                <a:uLnTx/>
                <a:uFillTx/>
                <a:latin typeface="Avenir Black" panose="02000503020000020003" pitchFamily="2" charset="0"/>
                <a:ea typeface="Avenir Medium" charset="0"/>
                <a:cs typeface="Avenir Medium" charset="0"/>
              </a:rPr>
              <a:t>REAL</a:t>
            </a:r>
            <a:r>
              <a:rPr kumimoji="0" lang="en-US" sz="2400" b="0" u="none" strike="noStrike" kern="1200" cap="none" spc="0" normalizeH="0" noProof="0" dirty="0">
                <a:ln>
                  <a:noFill/>
                </a:ln>
                <a:solidFill>
                  <a:srgbClr val="3F281F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value is 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adjusted for inflation.</a:t>
            </a:r>
            <a:endParaRPr kumimoji="0" lang="en-US" sz="2400" b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1F809C-FBF8-7F8A-4E85-37827728BC22}"/>
              </a:ext>
            </a:extLst>
          </p:cNvPr>
          <p:cNvSpPr/>
          <p:nvPr/>
        </p:nvSpPr>
        <p:spPr>
          <a:xfrm>
            <a:off x="6096001" y="6577704"/>
            <a:ext cx="29893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lang="de-DE" sz="800" b="0" kern="0" dirty="0" err="1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lang="de-DE" sz="800" b="0" kern="0" dirty="0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Second Edition Copyright © 2023</a:t>
            </a:r>
            <a:endParaRPr kumimoji="0" lang="en-US" sz="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8CFA38-131E-FBF5-1661-F7E8EF3C1AC3}"/>
              </a:ext>
            </a:extLst>
          </p:cNvPr>
          <p:cNvSpPr/>
          <p:nvPr/>
        </p:nvSpPr>
        <p:spPr>
          <a:xfrm>
            <a:off x="-2" y="12449"/>
            <a:ext cx="9144001" cy="36933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Section: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Money Illusion</a:t>
            </a:r>
            <a:endParaRPr kumimoji="0" lang="en-US" sz="14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0F4115D-D7D8-8805-A8C1-A8C61B8DA490}"/>
              </a:ext>
            </a:extLst>
          </p:cNvPr>
          <p:cNvCxnSpPr/>
          <p:nvPr/>
        </p:nvCxnSpPr>
        <p:spPr>
          <a:xfrm>
            <a:off x="0" y="371493"/>
            <a:ext cx="9144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1492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27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27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27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yellow diamond shaped sign&#10;&#10;Description automatically generated">
            <a:extLst>
              <a:ext uri="{FF2B5EF4-FFF2-40B4-BE49-F238E27FC236}">
                <a16:creationId xmlns:a16="http://schemas.microsoft.com/office/drawing/2014/main" id="{91C77863-E971-90F8-5A5D-A7FC1744FB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2" r="12687"/>
          <a:stretch/>
        </p:blipFill>
        <p:spPr>
          <a:xfrm>
            <a:off x="7140539" y="492898"/>
            <a:ext cx="2003461" cy="2013397"/>
          </a:xfrm>
          <a:prstGeom prst="rect">
            <a:avLst/>
          </a:prstGeom>
        </p:spPr>
      </p:pic>
      <p:sp>
        <p:nvSpPr>
          <p:cNvPr id="150533" name="Rectangle 4"/>
          <p:cNvSpPr>
            <a:spLocks noChangeArrowheads="1"/>
          </p:cNvSpPr>
          <p:nvPr/>
        </p:nvSpPr>
        <p:spPr bwMode="auto">
          <a:xfrm>
            <a:off x="0" y="278"/>
            <a:ext cx="1846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150534" name="Rectangle 6"/>
          <p:cNvSpPr>
            <a:spLocks noChangeArrowheads="1"/>
          </p:cNvSpPr>
          <p:nvPr/>
        </p:nvSpPr>
        <p:spPr bwMode="auto">
          <a:xfrm>
            <a:off x="0" y="278"/>
            <a:ext cx="1846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150535" name="Rectangle 8"/>
          <p:cNvSpPr>
            <a:spLocks noChangeArrowheads="1"/>
          </p:cNvSpPr>
          <p:nvPr/>
        </p:nvSpPr>
        <p:spPr bwMode="auto">
          <a:xfrm>
            <a:off x="0" y="3234016"/>
            <a:ext cx="1846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2333" y="726771"/>
            <a:ext cx="8322025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Beware of </a:t>
            </a:r>
            <a:r>
              <a:rPr kumimoji="0" lang="en-US" sz="2800" b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Money Illusion</a:t>
            </a:r>
            <a:r>
              <a:rPr kumimoji="0" lang="en-US" sz="2800" b="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!</a:t>
            </a:r>
            <a:r>
              <a:rPr kumimoji="0" lang="en-US" sz="2800" b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If you mistakenly believe that what’s important about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money is the face (nominal) value instead of the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inflation-adjusted (real) value, you could run into problems.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lack" panose="02000503020000020003" pitchFamily="2" charset="0"/>
                <a:ea typeface="Avenir Medium" charset="0"/>
                <a:cs typeface="Avenir Medium" charset="0"/>
              </a:rPr>
              <a:t>Income and salary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: </a:t>
            </a: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In negotiations with your employer</a:t>
            </a:r>
            <a:r>
              <a:rPr lang="en-US" sz="2200" b="0" dirty="0">
                <a:solidFill>
                  <a:srgbClr val="000000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rPr>
              <a:t>, </a:t>
            </a: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focus on “real” income because inflation will decrease your real income (purchasing</a:t>
            </a:r>
            <a:r>
              <a:rPr kumimoji="0" lang="en-US" sz="2200" b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power)</a:t>
            </a: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and deflation will increase your real income (purchasing power).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lack" panose="02000503020000020003" pitchFamily="2" charset="0"/>
                <a:ea typeface="Avenir Medium" charset="0"/>
                <a:cs typeface="Avenir Medium" charset="0"/>
              </a:rPr>
              <a:t>Interest payments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: </a:t>
            </a: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In negotiations</a:t>
            </a:r>
            <a:r>
              <a:rPr kumimoji="0" lang="en-US" sz="2200" b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 with your lender, </a:t>
            </a: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focus on “real” interest rates because inflation will decrease </a:t>
            </a:r>
            <a:r>
              <a:rPr lang="en-US" sz="2200" b="0" dirty="0">
                <a:solidFill>
                  <a:srgbClr val="000000"/>
                </a:solidFill>
                <a:latin typeface="Avenir Book" panose="02000503020000020003" pitchFamily="2" charset="0"/>
                <a:ea typeface="Avenir Medium" charset="0"/>
                <a:cs typeface="Avenir Medium" charset="0"/>
              </a:rPr>
              <a:t>the real interest rate you pay, </a:t>
            </a: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Medium" charset="0"/>
                <a:cs typeface="Avenir Medium" charset="0"/>
              </a:rPr>
              <a:t>and deflation will increase the real interest rate you pay.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 panose="02000503020000020003" pitchFamily="2" charset="0"/>
              <a:ea typeface="Avenir Medium" charset="0"/>
              <a:cs typeface="Avenir Medium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ECC177-C86F-B842-3579-A9BC29DC74E8}"/>
              </a:ext>
            </a:extLst>
          </p:cNvPr>
          <p:cNvSpPr/>
          <p:nvPr/>
        </p:nvSpPr>
        <p:spPr>
          <a:xfrm>
            <a:off x="6096001" y="6577704"/>
            <a:ext cx="29893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lang="de-DE" sz="800" b="0" kern="0" dirty="0" err="1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lang="de-DE" sz="800" b="0" kern="0" dirty="0">
                <a:solidFill>
                  <a:srgbClr val="000000"/>
                </a:solidFill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Second Edition Copyright © 2023</a:t>
            </a:r>
            <a:endParaRPr kumimoji="0" lang="en-US" sz="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65A299-ED0E-6C54-1AC8-8252D141890F}"/>
              </a:ext>
            </a:extLst>
          </p:cNvPr>
          <p:cNvSpPr/>
          <p:nvPr/>
        </p:nvSpPr>
        <p:spPr>
          <a:xfrm>
            <a:off x="-2" y="12449"/>
            <a:ext cx="9144001" cy="36933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Section: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yuthaya" pitchFamily="2" charset="-34"/>
                <a:ea typeface="Ayuthaya" pitchFamily="2" charset="-34"/>
                <a:cs typeface="Ayuthaya" pitchFamily="2" charset="-34"/>
              </a:rPr>
              <a:t>Money Illusion, cont’d</a:t>
            </a:r>
            <a:endParaRPr kumimoji="0" lang="en-US" sz="14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yuthaya" pitchFamily="2" charset="-34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C929B8E-00E5-FC4D-2E43-C8096C5EABD2}"/>
              </a:ext>
            </a:extLst>
          </p:cNvPr>
          <p:cNvCxnSpPr/>
          <p:nvPr/>
        </p:nvCxnSpPr>
        <p:spPr>
          <a:xfrm>
            <a:off x="0" y="371493"/>
            <a:ext cx="9144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98511AA-0905-599D-B5EB-21A5EDC457A6}"/>
              </a:ext>
            </a:extLst>
          </p:cNvPr>
          <p:cNvSpPr txBox="1"/>
          <p:nvPr/>
        </p:nvSpPr>
        <p:spPr>
          <a:xfrm>
            <a:off x="7403461" y="1326159"/>
            <a:ext cx="1477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venir Black" panose="02000503020000020003" pitchFamily="2" charset="0"/>
              </a:rPr>
              <a:t>BEWARE!</a:t>
            </a:r>
          </a:p>
        </p:txBody>
      </p:sp>
    </p:spTree>
    <p:extLst>
      <p:ext uri="{BB962C8B-B14F-4D97-AF65-F5344CB8AC3E}">
        <p14:creationId xmlns:p14="http://schemas.microsoft.com/office/powerpoint/2010/main" val="2617511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30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637" y="4726379"/>
            <a:ext cx="1600200" cy="1600200"/>
          </a:xfrm>
          <a:prstGeom prst="rect">
            <a:avLst/>
          </a:prstGeom>
        </p:spPr>
      </p:pic>
      <p:sp>
        <p:nvSpPr>
          <p:cNvPr id="8" name="Text Box 3">
            <a:extLst>
              <a:ext uri="{FF2B5EF4-FFF2-40B4-BE49-F238E27FC236}">
                <a16:creationId xmlns:a16="http://schemas.microsoft.com/office/drawing/2014/main" id="{FB5BC18A-6885-E04C-B647-EA8B2C27F8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256"/>
            <a:ext cx="91440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228600" marR="0" lvl="0" indent="-228600" algn="ct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Book" panose="02000503020000020003" pitchFamily="2" charset="0"/>
              <a:ea typeface="Avenir Book" charset="0"/>
              <a:cs typeface="Avenir Book" charset="0"/>
            </a:endParaRPr>
          </a:p>
          <a:p>
            <a:pPr marL="228600" marR="0" lvl="0" indent="-228600" algn="ct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</a:rPr>
              <a:t>Chapter 2</a:t>
            </a:r>
          </a:p>
          <a:p>
            <a:pPr marL="228600" marR="0" lvl="0" indent="-228600" algn="ct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Book" panose="02000503020000020003" pitchFamily="2" charset="0"/>
              <a:ea typeface="Avenir Book" charset="0"/>
              <a:cs typeface="Avenir Book" charset="0"/>
            </a:endParaRPr>
          </a:p>
          <a:p>
            <a:pPr marL="228600" marR="0" lvl="0" indent="-228600" algn="ct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</a:rPr>
              <a:t>Check out the book for more!</a:t>
            </a:r>
            <a:r>
              <a:rPr kumimoji="0" lang="en-US" sz="3200" b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</a:rPr>
              <a:t> </a:t>
            </a:r>
            <a:endParaRPr kumimoji="0" lang="en-US" sz="4000" b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Book" panose="02000503020000020003" pitchFamily="2" charset="0"/>
              <a:ea typeface="Avenir Book" charset="0"/>
              <a:cs typeface="Avenir Book" charset="0"/>
            </a:endParaRPr>
          </a:p>
          <a:p>
            <a:pPr marL="228600" marR="0" lvl="0" indent="-228600" algn="ct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Book" panose="02000503020000020003" pitchFamily="2" charset="0"/>
              <a:ea typeface="Avenir Book" charset="0"/>
              <a:cs typeface="Avenir Book" charset="0"/>
            </a:endParaRPr>
          </a:p>
          <a:p>
            <a:pPr marL="228600" marR="0" lvl="0" indent="-228600" algn="ct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</a:rPr>
              <a:t>Test Yourself • Key Terms • Answer Key</a:t>
            </a:r>
          </a:p>
        </p:txBody>
      </p:sp>
      <p:sp>
        <p:nvSpPr>
          <p:cNvPr id="2" name="Explosion 2 1">
            <a:extLst>
              <a:ext uri="{FF2B5EF4-FFF2-40B4-BE49-F238E27FC236}">
                <a16:creationId xmlns:a16="http://schemas.microsoft.com/office/drawing/2014/main" id="{D6DFFF8E-3D77-834E-915F-96B62A7E7324}"/>
              </a:ext>
            </a:extLst>
          </p:cNvPr>
          <p:cNvSpPr/>
          <p:nvPr/>
        </p:nvSpPr>
        <p:spPr>
          <a:xfrm rot="459845">
            <a:off x="1313475" y="1743801"/>
            <a:ext cx="6357958" cy="5270655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picture containing clock&#10;&#10;Description automatically generated">
            <a:extLst>
              <a:ext uri="{FF2B5EF4-FFF2-40B4-BE49-F238E27FC236}">
                <a16:creationId xmlns:a16="http://schemas.microsoft.com/office/drawing/2014/main" id="{4EA5125E-17EC-ED4E-8911-1C34174CC0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9338" y="3208007"/>
            <a:ext cx="1796133" cy="235177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2D3D8EA-D15F-6441-A07A-632BA5A08DA0}"/>
              </a:ext>
            </a:extLst>
          </p:cNvPr>
          <p:cNvSpPr/>
          <p:nvPr/>
        </p:nvSpPr>
        <p:spPr>
          <a:xfrm>
            <a:off x="6144533" y="6604208"/>
            <a:ext cx="295407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From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The VOTE </a:t>
            </a:r>
            <a:r>
              <a:rPr kumimoji="0" lang="de-DE" sz="800" b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Textbook</a:t>
            </a:r>
            <a:r>
              <a:rPr kumimoji="0" lang="de-DE" sz="800" b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Avenir Book" charset="0"/>
                <a:cs typeface="Avenir Book" charset="0"/>
                <a:sym typeface="Arial" pitchFamily="-106" charset="0"/>
              </a:rPr>
              <a:t> Second Edition Copyright © 2023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ＭＳ Ｐゴシック" pitchFamily="-106" charset="-128"/>
              <a:cs typeface="+mn-cs"/>
            </a:endParaRPr>
          </a:p>
        </p:txBody>
      </p:sp>
      <p:pic>
        <p:nvPicPr>
          <p:cNvPr id="5" name="VOTE Jingle.mp3">
            <a:hlinkClick r:id="" action="ppaction://media"/>
            <a:extLst>
              <a:ext uri="{FF2B5EF4-FFF2-40B4-BE49-F238E27FC236}">
                <a16:creationId xmlns:a16="http://schemas.microsoft.com/office/drawing/2014/main" id="{B0BEDF58-9A2A-E3E4-4E6D-D1E94EA1FE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44000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528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13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13_Balance">
  <a:themeElements>
    <a:clrScheme name="Balance 1">
      <a:dk1>
        <a:srgbClr val="663300"/>
      </a:dk1>
      <a:lt1>
        <a:srgbClr val="FFFFFF"/>
      </a:lt1>
      <a:dk2>
        <a:srgbClr val="996600"/>
      </a:dk2>
      <a:lt2>
        <a:srgbClr val="DBBD71"/>
      </a:lt2>
      <a:accent1>
        <a:srgbClr val="F8A500"/>
      </a:accent1>
      <a:accent2>
        <a:srgbClr val="808000"/>
      </a:accent2>
      <a:accent3>
        <a:srgbClr val="CAB8AA"/>
      </a:accent3>
      <a:accent4>
        <a:srgbClr val="DADADA"/>
      </a:accent4>
      <a:accent5>
        <a:srgbClr val="FBCFAA"/>
      </a:accent5>
      <a:accent6>
        <a:srgbClr val="737300"/>
      </a:accent6>
      <a:hlink>
        <a:srgbClr val="FFCC66"/>
      </a:hlink>
      <a:folHlink>
        <a:srgbClr val="CCA500"/>
      </a:folHlink>
    </a:clrScheme>
    <a:fontScheme name="Balance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Balance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ance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6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Arial"/>
        <a:cs typeface="Arial"/>
      </a:majorFont>
      <a:minorFont>
        <a:latin typeface="Garamond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7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Arial"/>
        <a:cs typeface="Arial"/>
      </a:majorFont>
      <a:minorFont>
        <a:latin typeface="Garamond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9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8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Arial"/>
        <a:cs typeface="Arial"/>
      </a:majorFont>
      <a:minorFont>
        <a:latin typeface="Garamond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0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2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25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9_Blank Presentation">
  <a:themeElements>
    <a:clrScheme name="3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Blank Presentatio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9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pitchFamily="-80" charset="-128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pitchFamily="-80" charset="-128"/>
            <a:sym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2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pitchFamily="-80" charset="-128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pitchFamily="-80" charset="-128"/>
            <a:sym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Globe</Template>
  <TotalTime>49577</TotalTime>
  <Words>2926</Words>
  <Application>Microsoft Macintosh PowerPoint</Application>
  <PresentationFormat>On-screen Show (4:3)</PresentationFormat>
  <Paragraphs>617</Paragraphs>
  <Slides>47</Slides>
  <Notes>45</Notes>
  <HiddenSlides>0</HiddenSlides>
  <MMClips>4</MMClips>
  <ScaleCrop>false</ScaleCrop>
  <HeadingPairs>
    <vt:vector size="6" baseType="variant">
      <vt:variant>
        <vt:lpstr>Fonts Used</vt:lpstr>
      </vt:variant>
      <vt:variant>
        <vt:i4>23</vt:i4>
      </vt:variant>
      <vt:variant>
        <vt:lpstr>Theme</vt:lpstr>
      </vt:variant>
      <vt:variant>
        <vt:i4>17</vt:i4>
      </vt:variant>
      <vt:variant>
        <vt:lpstr>Slide Titles</vt:lpstr>
      </vt:variant>
      <vt:variant>
        <vt:i4>47</vt:i4>
      </vt:variant>
    </vt:vector>
  </HeadingPairs>
  <TitlesOfParts>
    <vt:vector size="87" baseType="lpstr">
      <vt:lpstr>ＭＳ Ｐゴシック</vt:lpstr>
      <vt:lpstr>Adobe Caslon Pro</vt:lpstr>
      <vt:lpstr>Adobe Caslon Pro Bold</vt:lpstr>
      <vt:lpstr>American Typewriter</vt:lpstr>
      <vt:lpstr>Arial</vt:lpstr>
      <vt:lpstr>Arial Narrow</vt:lpstr>
      <vt:lpstr>Avenir Black</vt:lpstr>
      <vt:lpstr>Avenir Book</vt:lpstr>
      <vt:lpstr>Avenir Heavy</vt:lpstr>
      <vt:lpstr>Avenir Medium</vt:lpstr>
      <vt:lpstr>Ayuthaya</vt:lpstr>
      <vt:lpstr>Bell MT</vt:lpstr>
      <vt:lpstr>Book Antiqua</vt:lpstr>
      <vt:lpstr>Calibri</vt:lpstr>
      <vt:lpstr>Calibri Light</vt:lpstr>
      <vt:lpstr>Comic Sans MS</vt:lpstr>
      <vt:lpstr>Garamond</vt:lpstr>
      <vt:lpstr>Helvetica Neue</vt:lpstr>
      <vt:lpstr>Helvetica Neue Regular</vt:lpstr>
      <vt:lpstr>Kailasa</vt:lpstr>
      <vt:lpstr>Times New Roman</vt:lpstr>
      <vt:lpstr>Verdana</vt:lpstr>
      <vt:lpstr>Wingdings</vt:lpstr>
      <vt:lpstr>13_Balance</vt:lpstr>
      <vt:lpstr>6_Stream</vt:lpstr>
      <vt:lpstr>7_Stream</vt:lpstr>
      <vt:lpstr>19_Default Design</vt:lpstr>
      <vt:lpstr>8_Stream</vt:lpstr>
      <vt:lpstr>20_Default Design</vt:lpstr>
      <vt:lpstr>22_Default Design</vt:lpstr>
      <vt:lpstr>24_Default Design</vt:lpstr>
      <vt:lpstr>26_Default Design</vt:lpstr>
      <vt:lpstr>25_Default Design</vt:lpstr>
      <vt:lpstr>Office Theme</vt:lpstr>
      <vt:lpstr>2_Blank Presentation</vt:lpstr>
      <vt:lpstr>1_Office Theme</vt:lpstr>
      <vt:lpstr>29_Blank Presentation</vt:lpstr>
      <vt:lpstr>19_Blank Presentation</vt:lpstr>
      <vt:lpstr>12_Blank Presentation</vt:lpstr>
      <vt:lpstr>1_Blank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Voices On The Economy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Amy S. Cramer</dc:creator>
  <cp:keywords/>
  <dc:description/>
  <cp:lastModifiedBy>Amy S Cramer</cp:lastModifiedBy>
  <cp:revision>1110</cp:revision>
  <cp:lastPrinted>2015-09-13T16:36:50Z</cp:lastPrinted>
  <dcterms:created xsi:type="dcterms:W3CDTF">2012-04-24T17:59:09Z</dcterms:created>
  <dcterms:modified xsi:type="dcterms:W3CDTF">2024-07-02T17:16:14Z</dcterms:modified>
  <cp:category/>
</cp:coreProperties>
</file>