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0.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1.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3.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4.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5.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6.xml" ContentType="application/vnd.openxmlformats-officedocument.theme+xml"/>
  <Override PartName="/ppt/slideLayouts/slideLayout159.xml" ContentType="application/vnd.openxmlformats-officedocument.presentationml.slideLayout+xml"/>
  <Override PartName="/ppt/theme/theme17.xml" ContentType="application/vnd.openxmlformats-officedocument.theme+xml"/>
  <Override PartName="/ppt/slideLayouts/slideLayout160.xml" ContentType="application/vnd.openxmlformats-officedocument.presentationml.slideLayout+xml"/>
  <Override PartName="/ppt/theme/theme1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9.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20.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21.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22.xml" ContentType="application/vnd.openxmlformats-officedocument.theme+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23.xml" ContentType="application/vnd.openxmlformats-officedocument.theme+xml"/>
  <Override PartName="/ppt/slideLayouts/slideLayout218.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2" r:id="rId2"/>
    <p:sldMasterId id="2147485308" r:id="rId3"/>
    <p:sldMasterId id="2147485333" r:id="rId4"/>
    <p:sldMasterId id="2147485351" r:id="rId5"/>
    <p:sldMasterId id="2147485541" r:id="rId6"/>
    <p:sldMasterId id="2147485554" r:id="rId7"/>
    <p:sldMasterId id="2147485581" r:id="rId8"/>
    <p:sldMasterId id="2147485593" r:id="rId9"/>
    <p:sldMasterId id="2147485605" r:id="rId10"/>
    <p:sldMasterId id="2147485617" r:id="rId11"/>
    <p:sldMasterId id="2147485629" r:id="rId12"/>
    <p:sldMasterId id="2147485641" r:id="rId13"/>
    <p:sldMasterId id="2147485732" r:id="rId14"/>
    <p:sldMasterId id="2147485825" r:id="rId15"/>
    <p:sldMasterId id="2147485865" r:id="rId16"/>
    <p:sldMasterId id="2147485877" r:id="rId17"/>
    <p:sldMasterId id="2147485879" r:id="rId18"/>
    <p:sldMasterId id="2147485881" r:id="rId19"/>
    <p:sldMasterId id="2147485898" r:id="rId20"/>
    <p:sldMasterId id="2147485910" r:id="rId21"/>
    <p:sldMasterId id="2147485922" r:id="rId22"/>
    <p:sldMasterId id="2147485947" r:id="rId23"/>
    <p:sldMasterId id="2147485959" r:id="rId24"/>
  </p:sldMasterIdLst>
  <p:notesMasterIdLst>
    <p:notesMasterId r:id="rId59"/>
  </p:notesMasterIdLst>
  <p:handoutMasterIdLst>
    <p:handoutMasterId r:id="rId60"/>
  </p:handoutMasterIdLst>
  <p:sldIdLst>
    <p:sldId id="3673" r:id="rId25"/>
    <p:sldId id="4236" r:id="rId26"/>
    <p:sldId id="4237" r:id="rId27"/>
    <p:sldId id="4238" r:id="rId28"/>
    <p:sldId id="4239" r:id="rId29"/>
    <p:sldId id="4240" r:id="rId30"/>
    <p:sldId id="857" r:id="rId31"/>
    <p:sldId id="2821" r:id="rId32"/>
    <p:sldId id="1651" r:id="rId33"/>
    <p:sldId id="1711" r:id="rId34"/>
    <p:sldId id="4270" r:id="rId35"/>
    <p:sldId id="4247" r:id="rId36"/>
    <p:sldId id="1714" r:id="rId37"/>
    <p:sldId id="4259" r:id="rId38"/>
    <p:sldId id="4271" r:id="rId39"/>
    <p:sldId id="1717" r:id="rId40"/>
    <p:sldId id="3632" r:id="rId41"/>
    <p:sldId id="3633" r:id="rId42"/>
    <p:sldId id="4268" r:id="rId43"/>
    <p:sldId id="4269" r:id="rId44"/>
    <p:sldId id="4272" r:id="rId45"/>
    <p:sldId id="1722" r:id="rId46"/>
    <p:sldId id="1723" r:id="rId47"/>
    <p:sldId id="1724" r:id="rId48"/>
    <p:sldId id="1729" r:id="rId49"/>
    <p:sldId id="1730" r:id="rId50"/>
    <p:sldId id="1731" r:id="rId51"/>
    <p:sldId id="1736" r:id="rId52"/>
    <p:sldId id="1737" r:id="rId53"/>
    <p:sldId id="1738" r:id="rId54"/>
    <p:sldId id="4243" r:id="rId55"/>
    <p:sldId id="2093" r:id="rId56"/>
    <p:sldId id="4267" r:id="rId57"/>
    <p:sldId id="277" r:id="rId58"/>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1GwIBtk4igHiCGubgIAOzA==" hashData="xu4IUVlILdeqZwMaxXlHGV07asXQvW5+3QI3/h3NYqxBtM5Qy6IRRuBNEOpXwmqIDT/jA0AVxbVMSbSu3XzIE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00"/>
    <a:srgbClr val="001F75"/>
    <a:srgbClr val="5EC287"/>
    <a:srgbClr val="B30024"/>
    <a:srgbClr val="FFFFFF"/>
    <a:srgbClr val="543018"/>
    <a:srgbClr val="F7F4F2"/>
    <a:srgbClr val="292929"/>
    <a:srgbClr val="442B1C"/>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1348"/>
    <p:restoredTop sz="82449" autoAdjust="0"/>
  </p:normalViewPr>
  <p:slideViewPr>
    <p:cSldViewPr>
      <p:cViewPr varScale="1">
        <p:scale>
          <a:sx n="104" d="100"/>
          <a:sy n="104" d="100"/>
        </p:scale>
        <p:origin x="1416" y="2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200"/>
    </p:cViewPr>
  </p:sorterViewPr>
  <p:notesViewPr>
    <p:cSldViewPr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2.xml"/><Relationship Id="rId39" Type="http://schemas.openxmlformats.org/officeDocument/2006/relationships/slide" Target="slides/slide15.xml"/><Relationship Id="rId21" Type="http://schemas.openxmlformats.org/officeDocument/2006/relationships/slideMaster" Target="slideMasters/slideMaster21.xml"/><Relationship Id="rId34" Type="http://schemas.openxmlformats.org/officeDocument/2006/relationships/slide" Target="slides/slide10.xml"/><Relationship Id="rId42" Type="http://schemas.openxmlformats.org/officeDocument/2006/relationships/slide" Target="slides/slide18.xml"/><Relationship Id="rId47" Type="http://schemas.openxmlformats.org/officeDocument/2006/relationships/slide" Target="slides/slide23.xml"/><Relationship Id="rId50" Type="http://schemas.openxmlformats.org/officeDocument/2006/relationships/slide" Target="slides/slide26.xml"/><Relationship Id="rId55" Type="http://schemas.openxmlformats.org/officeDocument/2006/relationships/slide" Target="slides/slide31.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5.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8.xml"/><Relationship Id="rId37" Type="http://schemas.openxmlformats.org/officeDocument/2006/relationships/slide" Target="slides/slide13.xml"/><Relationship Id="rId40" Type="http://schemas.openxmlformats.org/officeDocument/2006/relationships/slide" Target="slides/slide16.xml"/><Relationship Id="rId45" Type="http://schemas.openxmlformats.org/officeDocument/2006/relationships/slide" Target="slides/slide21.xml"/><Relationship Id="rId53" Type="http://schemas.openxmlformats.org/officeDocument/2006/relationships/slide" Target="slides/slide29.xml"/><Relationship Id="rId58" Type="http://schemas.openxmlformats.org/officeDocument/2006/relationships/slide" Target="slides/slide34.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slide" Target="slides/slide11.xml"/><Relationship Id="rId43" Type="http://schemas.openxmlformats.org/officeDocument/2006/relationships/slide" Target="slides/slide19.xml"/><Relationship Id="rId48" Type="http://schemas.openxmlformats.org/officeDocument/2006/relationships/slide" Target="slides/slide24.xml"/><Relationship Id="rId56" Type="http://schemas.openxmlformats.org/officeDocument/2006/relationships/slide" Target="slides/slide32.xml"/><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2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1.xml"/><Relationship Id="rId33" Type="http://schemas.openxmlformats.org/officeDocument/2006/relationships/slide" Target="slides/slide9.xml"/><Relationship Id="rId38" Type="http://schemas.openxmlformats.org/officeDocument/2006/relationships/slide" Target="slides/slide14.xml"/><Relationship Id="rId46" Type="http://schemas.openxmlformats.org/officeDocument/2006/relationships/slide" Target="slides/slide22.xml"/><Relationship Id="rId59" Type="http://schemas.openxmlformats.org/officeDocument/2006/relationships/notesMaster" Target="notesMasters/notesMaster1.xml"/><Relationship Id="rId20" Type="http://schemas.openxmlformats.org/officeDocument/2006/relationships/slideMaster" Target="slideMasters/slideMaster20.xml"/><Relationship Id="rId41" Type="http://schemas.openxmlformats.org/officeDocument/2006/relationships/slide" Target="slides/slide17.xml"/><Relationship Id="rId54" Type="http://schemas.openxmlformats.org/officeDocument/2006/relationships/slide" Target="slides/slide30.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4.xml"/><Relationship Id="rId36" Type="http://schemas.openxmlformats.org/officeDocument/2006/relationships/slide" Target="slides/slide12.xml"/><Relationship Id="rId49" Type="http://schemas.openxmlformats.org/officeDocument/2006/relationships/slide" Target="slides/slide25.xml"/><Relationship Id="rId57" Type="http://schemas.openxmlformats.org/officeDocument/2006/relationships/slide" Target="slides/slide33.xml"/><Relationship Id="rId10" Type="http://schemas.openxmlformats.org/officeDocument/2006/relationships/slideMaster" Target="slideMasters/slideMaster10.xml"/><Relationship Id="rId31" Type="http://schemas.openxmlformats.org/officeDocument/2006/relationships/slide" Target="slides/slide7.xml"/><Relationship Id="rId44" Type="http://schemas.openxmlformats.org/officeDocument/2006/relationships/slide" Target="slides/slide20.xml"/><Relationship Id="rId52" Type="http://schemas.openxmlformats.org/officeDocument/2006/relationships/slide" Target="slides/slide28.xml"/><Relationship Id="rId6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Avenir Book" panose="02000503020000020003" pitchFamily="2" charset="0"/>
              </a:rPr>
              <a:pPr>
                <a:defRPr/>
              </a:pPr>
              <a:t>7/2/24</a:t>
            </a:fld>
            <a:endParaRPr lang="en-GB" dirty="0">
              <a:latin typeface="Avenir Book" panose="02000503020000020003" pitchFamily="2"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Avenir Book" panose="02000503020000020003" pitchFamily="2" charset="0"/>
              </a:rPr>
              <a:pPr>
                <a:defRPr/>
              </a:pPr>
              <a:t>‹#›</a:t>
            </a:fld>
            <a:endParaRPr lang="en-GB" dirty="0">
              <a:latin typeface="Avenir Book" panose="02000503020000020003" pitchFamily="2"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Avenir Book" panose="02000503020000020003" pitchFamily="2"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Avenir Book" panose="02000503020000020003" pitchFamily="2"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4572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9144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3716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18288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7695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346219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none" strike="noStrike" kern="1200" dirty="0">
              <a:solidFill>
                <a:schemeClr val="tx1"/>
              </a:solidFill>
              <a:effectLst/>
              <a:ea typeface="Avenir Medium" charset="0"/>
              <a:cs typeface="Avenir Medium"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2044718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sym typeface="Arial" charset="0"/>
            </a:endParaRPr>
          </a:p>
        </p:txBody>
      </p:sp>
      <p:sp>
        <p:nvSpPr>
          <p:cNvPr id="131075" name="Rectangle 2"/>
          <p:cNvSpPr>
            <a:spLocks noGrp="1" noRot="1" noChangeAspect="1" noChangeArrowheads="1" noTextEdit="1"/>
          </p:cNvSpPr>
          <p:nvPr>
            <p:ph type="sldImg"/>
          </p:nvPr>
        </p:nvSpPr>
        <p:spPr>
          <a:xfrm>
            <a:off x="1177925" y="696913"/>
            <a:ext cx="4641850" cy="3481387"/>
          </a:xfrm>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3137850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66C5436-9C2B-3149-94F6-1141C52BECAE}" type="slidenum">
              <a:rPr kumimoji="0" lang="en-US" sz="1200" b="0" i="0" u="none" strike="noStrike" kern="1200" cap="none" spc="0" normalizeH="0" baseline="0" noProof="0">
                <a:ln>
                  <a:noFill/>
                </a:ln>
                <a:solidFill>
                  <a:prstClr val="black"/>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1278371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Verdana" charset="0"/>
                <a:ea typeface="ＭＳ Ｐゴシック" charset="0"/>
                <a:cs typeface="ＭＳ Ｐゴシック" charset="0"/>
              </a:defRPr>
            </a:lvl1pPr>
            <a:lvl2pPr marL="38591737" indent="-38126582">
              <a:defRPr sz="2400">
                <a:solidFill>
                  <a:schemeClr val="tx1"/>
                </a:solidFill>
                <a:latin typeface="Verdana" charset="0"/>
                <a:ea typeface="ＭＳ Ｐゴシック" charset="0"/>
              </a:defRPr>
            </a:lvl2pPr>
            <a:lvl3pPr>
              <a:defRPr sz="2400">
                <a:solidFill>
                  <a:schemeClr val="tx1"/>
                </a:solidFill>
                <a:latin typeface="Verdana" charset="0"/>
                <a:ea typeface="ＭＳ Ｐゴシック" charset="0"/>
              </a:defRPr>
            </a:lvl3pPr>
            <a:lvl4pPr>
              <a:defRPr sz="2400">
                <a:solidFill>
                  <a:schemeClr val="tx1"/>
                </a:solidFill>
                <a:latin typeface="Verdana" charset="0"/>
                <a:ea typeface="ＭＳ Ｐゴシック" charset="0"/>
              </a:defRPr>
            </a:lvl4pPr>
            <a:lvl5pPr>
              <a:defRPr sz="2400">
                <a:solidFill>
                  <a:schemeClr val="tx1"/>
                </a:solidFill>
                <a:latin typeface="Verdana" charset="0"/>
                <a:ea typeface="ＭＳ Ｐゴシック" charset="0"/>
              </a:defRPr>
            </a:lvl5pPr>
            <a:lvl6pPr marL="465155" eaLnBrk="0" fontAlgn="base" hangingPunct="0">
              <a:spcBef>
                <a:spcPct val="0"/>
              </a:spcBef>
              <a:spcAft>
                <a:spcPct val="0"/>
              </a:spcAft>
              <a:defRPr sz="2400">
                <a:solidFill>
                  <a:schemeClr val="tx1"/>
                </a:solidFill>
                <a:latin typeface="Verdana" charset="0"/>
                <a:ea typeface="ＭＳ Ｐゴシック" charset="0"/>
              </a:defRPr>
            </a:lvl6pPr>
            <a:lvl7pPr marL="930311" eaLnBrk="0" fontAlgn="base" hangingPunct="0">
              <a:spcBef>
                <a:spcPct val="0"/>
              </a:spcBef>
              <a:spcAft>
                <a:spcPct val="0"/>
              </a:spcAft>
              <a:defRPr sz="2400">
                <a:solidFill>
                  <a:schemeClr val="tx1"/>
                </a:solidFill>
                <a:latin typeface="Verdana" charset="0"/>
                <a:ea typeface="ＭＳ Ｐゴシック" charset="0"/>
              </a:defRPr>
            </a:lvl7pPr>
            <a:lvl8pPr marL="1395466" eaLnBrk="0" fontAlgn="base" hangingPunct="0">
              <a:spcBef>
                <a:spcPct val="0"/>
              </a:spcBef>
              <a:spcAft>
                <a:spcPct val="0"/>
              </a:spcAft>
              <a:defRPr sz="2400">
                <a:solidFill>
                  <a:schemeClr val="tx1"/>
                </a:solidFill>
                <a:latin typeface="Verdana" charset="0"/>
                <a:ea typeface="ＭＳ Ｐゴシック" charset="0"/>
              </a:defRPr>
            </a:lvl8pPr>
            <a:lvl9pPr marL="1860621" eaLnBrk="0" fontAlgn="base" hangingPunct="0">
              <a:spcBef>
                <a:spcPct val="0"/>
              </a:spcBef>
              <a:spcAft>
                <a:spcPct val="0"/>
              </a:spcAft>
              <a:defRPr sz="2400">
                <a:solidFill>
                  <a:schemeClr val="tx1"/>
                </a:solidFill>
                <a:latin typeface="Verdana" charset="0"/>
                <a:ea typeface="ＭＳ Ｐゴシック" charset="0"/>
              </a:defRPr>
            </a:lvl9pPr>
          </a:lstStyle>
          <a:p>
            <a:fld id="{D87F8D6D-A6BA-EB4F-B774-D6A373657469}" type="slidenum">
              <a:rPr lang="en-US" sz="1200">
                <a:solidFill>
                  <a:prstClr val="black"/>
                </a:solidFill>
                <a:latin typeface="Avenir Book" panose="02000503020000020003" pitchFamily="2" charset="0"/>
                <a:ea typeface="Avenir Medium" charset="0"/>
                <a:cs typeface="Avenir Medium" charset="0"/>
              </a:rPr>
              <a:pPr/>
              <a:t>10</a:t>
            </a:fld>
            <a:endParaRPr lang="en-US" sz="1200" dirty="0">
              <a:solidFill>
                <a:prstClr val="black"/>
              </a:solidFill>
              <a:latin typeface="Avenir Book" panose="02000503020000020003" pitchFamily="2" charset="0"/>
              <a:ea typeface="Avenir Medium" charset="0"/>
              <a:cs typeface="Avenir Medium"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6" tIns="45713" rIns="91426" bIns="45713"/>
          <a:lstStyle/>
          <a:p>
            <a:pPr>
              <a:buFontTx/>
              <a:buNone/>
            </a:pPr>
            <a:endParaRPr lang="en-US" dirty="0"/>
          </a:p>
        </p:txBody>
      </p:sp>
    </p:spTree>
    <p:extLst>
      <p:ext uri="{BB962C8B-B14F-4D97-AF65-F5344CB8AC3E}">
        <p14:creationId xmlns:p14="http://schemas.microsoft.com/office/powerpoint/2010/main" val="1623435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8786DD-F5AF-3B45-ADA9-C977817AD1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64128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8786DD-F5AF-3B45-ADA9-C977817AD1C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653807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8922573C-6184-4F44-9E53-E5F3DBC44998}" type="slidenum">
              <a:rPr lang="en-US">
                <a:solidFill>
                  <a:srgbClr val="000000"/>
                </a:solidFill>
              </a:rPr>
              <a:pPr/>
              <a:t>13</a:t>
            </a:fld>
            <a:endParaRPr lang="en-US" dirty="0">
              <a:solidFill>
                <a:srgbClr val="000000"/>
              </a:solidFill>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923957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A4059-DA31-BA64-7F6C-9FC7A9770472}"/>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CEFD8D32-C4FD-1046-BC0E-9B6DD3186FC2}"/>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44478CB1-EA53-C2F7-52D3-1B491FE77147}"/>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212023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22573C-6184-4F44-9E53-E5F3DBC4499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3182782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853" y="8685862"/>
            <a:ext cx="2971593" cy="456575"/>
          </a:xfrm>
          <a:prstGeom prst="rect">
            <a:avLst/>
          </a:prstGeom>
          <a:noFill/>
          <a:ln w="9525">
            <a:noFill/>
            <a:miter lim="800000"/>
            <a:headEnd/>
            <a:tailEnd/>
          </a:ln>
        </p:spPr>
        <p:txBody>
          <a:bodyPr lIns="91422" tIns="45711" rIns="91422" bIns="45711" anchor="b">
            <a:prstTxWarp prst="textNoShape">
              <a:avLst/>
            </a:prstTxWarp>
          </a:bodyPr>
          <a:lstStyle/>
          <a:p>
            <a:pPr algn="r" defTabSz="914183"/>
            <a:fld id="{9F6C73F6-93B0-A04E-976E-98B687C0ABBF}" type="slidenum">
              <a:rPr lang="en-US" sz="1200">
                <a:solidFill>
                  <a:srgbClr val="000000"/>
                </a:solidFill>
                <a:latin typeface="Avenir Book" panose="02000503020000020003" pitchFamily="2" charset="0"/>
                <a:ea typeface=""/>
                <a:cs typeface=""/>
              </a:rPr>
              <a:pPr algn="r" defTabSz="914183"/>
              <a:t>16</a:t>
            </a:fld>
            <a:endParaRPr lang="en-US" sz="1200" dirty="0">
              <a:solidFill>
                <a:srgbClr val="000000"/>
              </a:solidFill>
              <a:latin typeface="Avenir Book" panose="02000503020000020003" pitchFamily="2" charset="0"/>
              <a:ea typeface=""/>
              <a:cs typeface=""/>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907993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853" y="8685862"/>
            <a:ext cx="2971593" cy="456575"/>
          </a:xfrm>
          <a:prstGeom prst="rect">
            <a:avLst/>
          </a:prstGeom>
          <a:noFill/>
          <a:ln w="9525">
            <a:noFill/>
            <a:miter lim="800000"/>
            <a:headEnd/>
            <a:tailEnd/>
          </a:ln>
        </p:spPr>
        <p:txBody>
          <a:bodyPr lIns="91422" tIns="45711" rIns="91422" bIns="45711" anchor="b">
            <a:prstTxWarp prst="textNoShape">
              <a:avLst/>
            </a:prstTxWarp>
          </a:bodyPr>
          <a:lstStyle/>
          <a:p>
            <a:pPr algn="r" defTabSz="914183"/>
            <a:fld id="{9F6C73F6-93B0-A04E-976E-98B687C0ABBF}" type="slidenum">
              <a:rPr lang="en-US" sz="1200">
                <a:solidFill>
                  <a:srgbClr val="000000"/>
                </a:solidFill>
                <a:latin typeface="Avenir Book" panose="02000503020000020003" pitchFamily="2" charset="0"/>
                <a:ea typeface=""/>
                <a:cs typeface=""/>
              </a:rPr>
              <a:pPr algn="r" defTabSz="914183"/>
              <a:t>17</a:t>
            </a:fld>
            <a:endParaRPr lang="en-US" sz="1200" dirty="0">
              <a:solidFill>
                <a:srgbClr val="000000"/>
              </a:solidFill>
              <a:latin typeface="Avenir Book" panose="02000503020000020003" pitchFamily="2" charset="0"/>
              <a:ea typeface=""/>
              <a:cs typeface=""/>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977514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853" y="8685862"/>
            <a:ext cx="2971593" cy="456575"/>
          </a:xfrm>
          <a:prstGeom prst="rect">
            <a:avLst/>
          </a:prstGeom>
          <a:noFill/>
          <a:ln w="9525">
            <a:noFill/>
            <a:miter lim="800000"/>
            <a:headEnd/>
            <a:tailEnd/>
          </a:ln>
        </p:spPr>
        <p:txBody>
          <a:bodyPr lIns="91422" tIns="45711" rIns="91422" bIns="45711" anchor="b">
            <a:prstTxWarp prst="textNoShape">
              <a:avLst/>
            </a:prstTxWarp>
          </a:bodyPr>
          <a:lstStyle/>
          <a:p>
            <a:pPr algn="r" defTabSz="914183"/>
            <a:fld id="{9F6C73F6-93B0-A04E-976E-98B687C0ABBF}" type="slidenum">
              <a:rPr lang="en-US" sz="1200">
                <a:solidFill>
                  <a:srgbClr val="000000"/>
                </a:solidFill>
                <a:latin typeface="Avenir Book" panose="02000503020000020003" pitchFamily="2" charset="0"/>
                <a:ea typeface=""/>
                <a:cs typeface=""/>
              </a:rPr>
              <a:pPr algn="r" defTabSz="914183"/>
              <a:t>18</a:t>
            </a:fld>
            <a:endParaRPr lang="en-US" sz="1200" dirty="0">
              <a:solidFill>
                <a:srgbClr val="000000"/>
              </a:solidFill>
              <a:latin typeface="Avenir Book" panose="02000503020000020003" pitchFamily="2" charset="0"/>
              <a:ea typeface=""/>
              <a:cs typeface=""/>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0111757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853" y="8685862"/>
            <a:ext cx="2971593" cy="456575"/>
          </a:xfrm>
          <a:prstGeom prst="rect">
            <a:avLst/>
          </a:prstGeom>
          <a:noFill/>
          <a:ln w="9525">
            <a:noFill/>
            <a:miter lim="800000"/>
            <a:headEnd/>
            <a:tailEnd/>
          </a:ln>
        </p:spPr>
        <p:txBody>
          <a:bodyPr lIns="91422" tIns="45711" rIns="91422" bIns="45711" anchor="b">
            <a:prstTxWarp prst="textNoShape">
              <a:avLst/>
            </a:prstTxWarp>
          </a:bodyPr>
          <a:lstStyle/>
          <a:p>
            <a:pPr algn="r" defTabSz="914183"/>
            <a:fld id="{9F6C73F6-93B0-A04E-976E-98B687C0ABBF}" type="slidenum">
              <a:rPr lang="en-US" sz="1200">
                <a:solidFill>
                  <a:srgbClr val="000000"/>
                </a:solidFill>
                <a:latin typeface="Avenir Book" panose="02000503020000020003" pitchFamily="2" charset="0"/>
                <a:ea typeface=""/>
                <a:cs typeface=""/>
              </a:rPr>
              <a:pPr algn="r" defTabSz="914183"/>
              <a:t>19</a:t>
            </a:fld>
            <a:endParaRPr lang="en-US" sz="1200" dirty="0">
              <a:solidFill>
                <a:srgbClr val="000000"/>
              </a:solidFill>
              <a:latin typeface="Avenir Book" panose="02000503020000020003" pitchFamily="2" charset="0"/>
              <a:ea typeface=""/>
              <a:cs typeface=""/>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7449334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853" y="8685862"/>
            <a:ext cx="2971593" cy="456575"/>
          </a:xfrm>
          <a:prstGeom prst="rect">
            <a:avLst/>
          </a:prstGeom>
          <a:noFill/>
          <a:ln w="9525">
            <a:noFill/>
            <a:miter lim="800000"/>
            <a:headEnd/>
            <a:tailEnd/>
          </a:ln>
        </p:spPr>
        <p:txBody>
          <a:bodyPr lIns="91422" tIns="45711" rIns="91422" bIns="45711" anchor="b">
            <a:prstTxWarp prst="textNoShape">
              <a:avLst/>
            </a:prstTxWarp>
          </a:bodyPr>
          <a:lstStyle/>
          <a:p>
            <a:pPr algn="r" defTabSz="914183"/>
            <a:fld id="{9F6C73F6-93B0-A04E-976E-98B687C0ABBF}" type="slidenum">
              <a:rPr lang="en-US" sz="1200">
                <a:solidFill>
                  <a:srgbClr val="000000"/>
                </a:solidFill>
                <a:latin typeface="Avenir Book" panose="02000503020000020003" pitchFamily="2" charset="0"/>
                <a:ea typeface=""/>
                <a:cs typeface=""/>
              </a:rPr>
              <a:pPr algn="r" defTabSz="914183"/>
              <a:t>20</a:t>
            </a:fld>
            <a:endParaRPr lang="en-US" sz="1200" dirty="0">
              <a:solidFill>
                <a:srgbClr val="000000"/>
              </a:solidFill>
              <a:latin typeface="Avenir Book" panose="02000503020000020003" pitchFamily="2" charset="0"/>
              <a:ea typeface=""/>
              <a:cs typeface=""/>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856829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D5F03-7BA7-314F-8145-8D2ED49A0D99}"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770054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ED5F03-7BA7-314F-8145-8D2ED49A0D99}" type="slidenum">
              <a:rPr lang="en-US" smtClean="0"/>
              <a:pPr>
                <a:defRPr/>
              </a:pPr>
              <a:t>23</a:t>
            </a:fld>
            <a:endParaRPr lang="en-US" dirty="0"/>
          </a:p>
        </p:txBody>
      </p:sp>
    </p:spTree>
    <p:extLst>
      <p:ext uri="{BB962C8B-B14F-4D97-AF65-F5344CB8AC3E}">
        <p14:creationId xmlns:p14="http://schemas.microsoft.com/office/powerpoint/2010/main" val="22040631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ED5F03-7BA7-314F-8145-8D2ED49A0D99}" type="slidenum">
              <a:rPr lang="en-US" smtClean="0"/>
              <a:pPr>
                <a:defRPr/>
              </a:pPr>
              <a:t>26</a:t>
            </a:fld>
            <a:endParaRPr lang="en-US" dirty="0"/>
          </a:p>
        </p:txBody>
      </p:sp>
    </p:spTree>
    <p:extLst>
      <p:ext uri="{BB962C8B-B14F-4D97-AF65-F5344CB8AC3E}">
        <p14:creationId xmlns:p14="http://schemas.microsoft.com/office/powerpoint/2010/main" val="5215753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ED5F03-7BA7-314F-8145-8D2ED49A0D99}" type="slidenum">
              <a:rPr lang="en-US" smtClean="0">
                <a:solidFill>
                  <a:srgbClr val="000000"/>
                </a:solidFill>
              </a:rPr>
              <a:pPr>
                <a:defRPr/>
              </a:pPr>
              <a:t>29</a:t>
            </a:fld>
            <a:endParaRPr lang="en-US" dirty="0">
              <a:solidFill>
                <a:srgbClr val="000000"/>
              </a:solidFill>
            </a:endParaRPr>
          </a:p>
        </p:txBody>
      </p:sp>
    </p:spTree>
    <p:extLst>
      <p:ext uri="{BB962C8B-B14F-4D97-AF65-F5344CB8AC3E}">
        <p14:creationId xmlns:p14="http://schemas.microsoft.com/office/powerpoint/2010/main" val="1557130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A5EE9-344D-638A-FB96-E8523B355CF6}"/>
            </a:ext>
          </a:extLst>
        </p:cNvPr>
        <p:cNvGrpSpPr/>
        <p:nvPr/>
      </p:nvGrpSpPr>
      <p:grpSpPr>
        <a:xfrm>
          <a:off x="0" y="0"/>
          <a:ext cx="0" cy="0"/>
          <a:chOff x="0" y="0"/>
          <a:chExt cx="0" cy="0"/>
        </a:xfrm>
      </p:grpSpPr>
      <p:sp>
        <p:nvSpPr>
          <p:cNvPr id="117762" name="Rectangle 7">
            <a:extLst>
              <a:ext uri="{FF2B5EF4-FFF2-40B4-BE49-F238E27FC236}">
                <a16:creationId xmlns:a16="http://schemas.microsoft.com/office/drawing/2014/main" id="{39F8042A-DBFF-E020-2E03-502A29264142}"/>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22573C-6184-4F44-9E53-E5F3DBC4499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endParaRPr>
          </a:p>
        </p:txBody>
      </p:sp>
      <p:sp>
        <p:nvSpPr>
          <p:cNvPr id="117763" name="Rectangle 2">
            <a:extLst>
              <a:ext uri="{FF2B5EF4-FFF2-40B4-BE49-F238E27FC236}">
                <a16:creationId xmlns:a16="http://schemas.microsoft.com/office/drawing/2014/main" id="{934A63EA-14DF-4E6A-50F5-F658D999657D}"/>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22E5978C-736C-F446-C511-1BF615EFD7E5}"/>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4221019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marL="0" indent="0" eaLnBrk="1" hangingPunct="1">
              <a:buFontTx/>
              <a:buNone/>
            </a:pPr>
            <a:endParaRPr lang="en-US" dirty="0"/>
          </a:p>
        </p:txBody>
      </p:sp>
    </p:spTree>
    <p:extLst>
      <p:ext uri="{BB962C8B-B14F-4D97-AF65-F5344CB8AC3E}">
        <p14:creationId xmlns:p14="http://schemas.microsoft.com/office/powerpoint/2010/main" val="13367872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marL="0" indent="0" eaLnBrk="1" hangingPunct="1">
              <a:buFontTx/>
              <a:buNone/>
            </a:pPr>
            <a:endParaRPr lang="en-US" dirty="0"/>
          </a:p>
        </p:txBody>
      </p:sp>
    </p:spTree>
    <p:extLst>
      <p:ext uri="{BB962C8B-B14F-4D97-AF65-F5344CB8AC3E}">
        <p14:creationId xmlns:p14="http://schemas.microsoft.com/office/powerpoint/2010/main" val="17241718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85957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B84B1985-1251-304A-8740-248AE3457190}"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48F234DC-9E23-1442-96F7-A97D139B502B}"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5"/>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5"/>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AE913F99-277B-3A40-BD92-F885C85E77F7}"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B4266743-AB09-3F4A-A971-977242EA0372}"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E2AE00E6-FEAE-AD48-A6F8-687FBBA649BD}"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7B501870-B538-184C-940B-B3753F6BFEE7}"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1754622D-35B3-684C-98EB-3BCE859B45D0}"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41EC6976-CAAB-084C-9798-7D8A0DC27BDD}"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95718F3C-C19B-934C-A3D5-19C26FD083B1}"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5"/>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5"/>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173D446D-876F-B849-941F-DE20F002E9CD}"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512039" name="Rectangle 39"/>
          <p:cNvSpPr>
            <a:spLocks noGrp="1" noChangeArrowheads="1"/>
          </p:cNvSpPr>
          <p:nvPr>
            <p:ph type="ctrTitle" sz="quarter"/>
          </p:nvPr>
        </p:nvSpPr>
        <p:spPr>
          <a:xfrm>
            <a:off x="685800" y="1692280"/>
            <a:ext cx="7772400" cy="1736725"/>
          </a:xfrm>
        </p:spPr>
        <p:txBody>
          <a:bodyPr anchor="b"/>
          <a:lstStyle>
            <a:lvl1pPr>
              <a:defRPr sz="5400"/>
            </a:lvl1pPr>
          </a:lstStyle>
          <a:p>
            <a:r>
              <a:rPr lang="en-US"/>
              <a:t>Click to edit Master title style</a:t>
            </a:r>
          </a:p>
        </p:txBody>
      </p:sp>
      <p:sp>
        <p:nvSpPr>
          <p:cNvPr id="51204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fld id="{BC518161-6403-FD49-ACC3-B1E06E5DAA2A}" type="datetime1">
              <a:rPr lang="en-US"/>
              <a:pPr>
                <a:defRPr/>
              </a:pPr>
              <a:t>7/2/24</a:t>
            </a:fld>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56FA8057-9D5E-2C42-838F-62E1B1B70E76}" type="slidenum">
              <a:rPr lang="en-US"/>
              <a:pPr>
                <a:defRPr/>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3703"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113704"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42" name="Rectangle 42"/>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3" name="Rectangle 43"/>
          <p:cNvSpPr>
            <a:spLocks noGrp="1" noChangeArrowheads="1"/>
          </p:cNvSpPr>
          <p:nvPr>
            <p:ph type="sldNum" sz="quarter" idx="12"/>
          </p:nvPr>
        </p:nvSpPr>
        <p:spPr/>
        <p:txBody>
          <a:bodyPr/>
          <a:lstStyle>
            <a:lvl1pPr>
              <a:defRPr/>
            </a:lvl1pPr>
          </a:lstStyle>
          <a:p>
            <a:fld id="{50D3D296-9613-7B49-8591-4BF7DB850A72}"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ED2F4A65-06BB-0744-A301-5A6379FDE432}"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54051674-1E87-C848-8D8B-AB3BDA688087}"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A94EBD41-9928-4546-9C79-0CEEF82597FA}"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fld id="{E0CB4A9F-EB5D-DF4E-AD23-238BB648918A}"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fld id="{BCCBAE65-7FFF-DC4E-A48F-C6ADF7997353}"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fld id="{CE8C50B8-2D4A-354D-AEDB-F4FA754CBE8E}"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0E979530-D065-AC49-9F4C-6F41B1FA7A2A}"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7B5933AF-CA23-8544-953C-05ABD50C4841}"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E5206619-08B9-AF46-AE57-74CE7940BBB0}"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DB12C95A-049D-294B-84EA-F33D5D00AD7F}" type="slidenum">
              <a:rPr lang="en-US">
                <a:solidFill>
                  <a:srgbClr val="FFFFFF"/>
                </a:solidFill>
              </a:rPr>
              <a:pPr/>
              <a:t>‹#›</a:t>
            </a:fld>
            <a:endParaRPr lang="en-US">
              <a:solidFill>
                <a:srgbClr val="FFFFFF"/>
              </a:solidFill>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E773901-F986-D440-A8DC-698A177B8E93}"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CD8B2C-7018-874E-8B22-FAE71075A7A3}"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098F5DB-1CCB-B24A-B2AE-336D049D18A5}"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BF0D1A-0074-9F43-A515-8E97EE97D0D5}"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7CFFE7F-09AF-484B-BDFB-3FE959CF1C85}"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5EA22F-5B84-AF4D-BEF9-50CAB57C66EF}"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4DD5CCC-5F4C-2A43-8EE0-42744F92F29D}"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8EDDB91-46A5-5D4B-8226-7A22724FBC71}"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BAB4149-6F02-E441-AB5C-E1F744211389}"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701955-3DFC-5241-A8FF-937CFCE5FAE4}"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A9BC31-1E83-DD45-A313-F833EB486C66}"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5A937E2-7AC9-5443-8379-9FAA38EB5067}"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45EBF73-4F43-CE4C-B3D1-110BB4817551}"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9C15B0E5-FEF5-2C42-A9D1-B8A2F7D53C7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1BD32027-112E-EA4C-8CA2-C8FCB819BD2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391647CF-DF11-CD4E-A525-D53BFE34CCC4}"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ACFDE141-1E1B-C441-ADCD-5B6D47EE1E57}"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B537B5DF-AB9D-654E-9717-CD8F57A7A68B}"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7EFFF1F1-320E-5E4C-9DA9-E0FC270BAAF3}"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A780CA79-E6D0-654D-9FFC-6B56D20FA8C3}"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0A0B53AA-F57C-B247-A4C5-7025F2DA38E7}"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59502A-7940-8C4E-9D29-622C9A148BB8}"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8A8D83-4802-2A46-8580-03AF40E70CFE}"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6641AC9B-0F01-EF47-8A65-6D3513B6C546}"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6DCCE0B6-E64B-E64D-87A7-F85EF744303A}" type="slidenum">
              <a:rPr lang="en-US">
                <a:solidFill>
                  <a:srgbClr val="FFFFFF"/>
                </a:solidFill>
              </a:rPr>
              <a:pPr>
                <a:defRPr/>
              </a:pPr>
              <a:t>‹#›</a:t>
            </a:fld>
            <a:endParaRPr lang="en-US">
              <a:solidFill>
                <a:srgbClr val="FFFFFF"/>
              </a:solidFill>
            </a:endParaRP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Avenir Book" panose="02000503020000020003" pitchFamily="2" charset="0"/>
              </a:defRPr>
            </a:lvl1pPr>
          </a:lstStyle>
          <a:p>
            <a:fld id="{07D6A11F-CA40-C640-93ED-7AADEA2626E4}" type="datetimeFigureOut">
              <a:rPr lang="en-US" smtClean="0">
                <a:solidFill>
                  <a:prstClr val="black">
                    <a:tint val="75000"/>
                  </a:prstClr>
                </a:solidFill>
              </a:rPr>
              <a:pPr/>
              <a:t>7/2/24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i="0">
                <a:latin typeface="Avenir Book" panose="02000503020000020003" pitchFamily="2" charset="0"/>
              </a:defRPr>
            </a:lvl1pPr>
          </a:lstStyle>
          <a:p>
            <a:fld id="{D6F46D6D-AD0E-DA43-ACD4-785676A5A34C}"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F475A87C-C641-4444-AACF-9102C38FD62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6083C34D-FEC5-324D-BCF8-807CD02905B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4217166186"/>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3B5B5104-B463-6A41-91D2-A55E17401851}"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28CB196-CD54-1B44-9D90-FE2D976972D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722179638"/>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FC8DB7FA-34D1-0A43-BB45-25DE7D76002A}"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68E196A-4E3F-EE4C-893D-4919BB801D43}"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452744559"/>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00BE2004-1175-534D-ABFC-1CFFE065D014}"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EFD59C2-387E-7240-B451-E2DDBE85C0CD}"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303558275"/>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33AAA0A5-421E-CE47-9436-57AAD4B99361}"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A654408-AA4A-4845-8AE1-8FB55F691BFF}"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25284215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554763D7-63C3-434C-8C53-891C2D86A3C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C4BFBB11-7C3A-E748-A3BE-2A33CAD58972}"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881705333"/>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C358D577-EE32-C846-9CCC-40DEBC007F2A}"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30C7439D-BFFE-F14C-8832-F0BDA95B1554}"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2291669269"/>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8F3CB678-DCB2-694D-BE83-EDDD1C597789}"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8D8B3D76-75E3-9147-BB4D-373A613505AD}"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358512482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E6BFE38F-DA1C-D443-892D-836F882B9D68}"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4EE9E83A-4AD7-0E4B-A573-98618DACD684}"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777381350"/>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A736E2F4-C883-954D-AC51-379D007CAF39}"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07F4DE3E-9669-BC45-A86F-812FF0308CA3}"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46184640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6E1C109-8290-0841-B7D8-02F2C69BCDF6}" type="datetime1">
              <a:rPr lang="en-US" smtClean="0">
                <a:solidFill>
                  <a:srgbClr val="000000"/>
                </a:solidFill>
                <a:ea typeface="ＭＳ Ｐゴシック"/>
              </a:rPr>
              <a:pPr/>
              <a:t>7/2/24</a:t>
            </a:fld>
            <a:endParaRPr lang="en-US" dirty="0">
              <a:solidFill>
                <a:srgbClr val="000000"/>
              </a:solidFill>
              <a:ea typeface="ＭＳ Ｐゴシック"/>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94E29F2B-501A-D54F-A419-33B68EB736B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3176129829"/>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fld id="{B59CFF7E-AB63-7C40-8FAA-722078443B5C}"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51BD3E7F-D1B0-8D49-A61F-40C8BB10558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97347585"/>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811BCE5B-D1CD-3F4C-B1FA-5A93BF8B190A}"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87779B4A-7F96-1B4C-89DD-61C4ECED47E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89296262"/>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fld id="{3A90E0CD-0AD8-AF4F-AD7A-72653C154292}"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304D6E4-F738-7648-9B36-767D6645AEA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22755735"/>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fld id="{A1955F90-432C-824E-8F5A-19EC52A671BD}"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E1116EAB-1170-8F4E-A702-5A589073046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18715315"/>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fld id="{03B59564-019D-3A4F-8D10-899C59693AC7}" type="datetime1">
              <a:rPr lang="en-US" smtClean="0">
                <a:solidFill>
                  <a:srgbClr val="FFFFFF"/>
                </a:solidFill>
              </a:rPr>
              <a:pPr>
                <a:defRPr/>
              </a:pPr>
              <a:t>7/2/24</a:t>
            </a:fld>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C04884A2-8DE2-B54B-B495-61AC7A246AF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18833153"/>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fld id="{7FF37EFD-74A9-B64F-B12E-DA7F2C211117}"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367F4AD2-D0D9-A04E-AF72-F2D9AEC307B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12067116"/>
      </p:ext>
    </p:extLst>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fld id="{417844BB-15B4-D948-B419-9FE2B189059C}" type="datetime1">
              <a:rPr lang="en-US" smtClean="0">
                <a:solidFill>
                  <a:srgbClr val="FFFFFF"/>
                </a:solidFill>
              </a:rPr>
              <a:pPr>
                <a:defRPr/>
              </a:pPr>
              <a:t>7/2/24</a:t>
            </a:fld>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E47FD6DB-31F2-9242-B8AB-0C52AA62C29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88513101"/>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1198D847-1B7F-5943-AF9F-4D308AE20A3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87E6AAC7-7934-1140-AFF0-959BE5EA8F6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7427856"/>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fld id="{EA041969-B969-4342-8023-24FC057FF06A}" type="datetime1">
              <a:rPr lang="en-US" smtClean="0">
                <a:solidFill>
                  <a:srgbClr val="FFFFFF"/>
                </a:solidFill>
              </a:rPr>
              <a:pPr>
                <a:defRPr/>
              </a:pPr>
              <a:t>7/2/24</a:t>
            </a:fld>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615E5A6F-32A3-0940-B46A-4403C32BB073}"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59532062"/>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74640615-46E7-5D45-81CE-542EA62B5458}"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71398CE0-D000-0B4F-8A51-F30EAA8A50EE}"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18039438"/>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fld id="{C1A9C689-C21C-074D-BDA5-6E69810559F3}" type="datetime1">
              <a:rPr lang="en-US" smtClean="0">
                <a:solidFill>
                  <a:srgbClr val="FFFFFF"/>
                </a:solidFill>
              </a:rPr>
              <a:pPr>
                <a:defRPr/>
              </a:pPr>
              <a:t>7/2/24</a:t>
            </a:fld>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A93D7C1-DDC8-5D44-B599-4EB1D532580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41493743"/>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fld id="{A92CB8A8-B01C-B54F-A051-2A6D3844093F}" type="datetime1">
              <a:rPr lang="en-US" smtClean="0">
                <a:solidFill>
                  <a:srgbClr val="FFFFFF"/>
                </a:solidFill>
              </a:rPr>
              <a:pPr>
                <a:defRPr/>
              </a:pPr>
              <a:t>7/2/24</a:t>
            </a:fld>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D925D5A3-73EC-6148-B1D7-D8181DC8A15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46902711"/>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62959236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6966893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22116095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14504554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FCBB9-B23C-6F44-AF90-3DB73D2169F1}"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48897976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FCBB9-B23C-6F44-AF90-3DB73D2169F1}"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54513258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FCBB9-B23C-6F44-AF90-3DB73D2169F1}"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59153659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16341218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65041538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53591913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85715110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1029463835"/>
      </p:ext>
    </p:extLst>
  </p:cSld>
  <p:clrMapOvr>
    <a:masterClrMapping/>
  </p:clrMapOvr>
  <p:transition spd="slow"/>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3537842484"/>
      </p:ext>
    </p:extLst>
  </p:cSld>
  <p:clrMapOvr>
    <a:masterClrMapping/>
  </p:clrMapOvr>
  <p:transition spd="slow"/>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12864656"/>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90564154"/>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2171699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6888831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2761039"/>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0795910"/>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1227200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7611429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66887340"/>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9497318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07679452"/>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73878449"/>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F475A87C-C641-4444-AACF-9102C38FD62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083C34D-FEC5-324D-BCF8-807CD02905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3505156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B5B5104-B463-6A41-91D2-A55E17401851}"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8CB196-CD54-1B44-9D90-FE2D976972D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05364077"/>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C8DB7FA-34D1-0A43-BB45-25DE7D76002A}"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68E196A-4E3F-EE4C-893D-4919BB801D4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77262674"/>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0BE2004-1175-534D-ABFC-1CFFE065D014}"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EFD59C2-387E-7240-B451-E2DDBE85C0C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68101839"/>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33AAA0A5-421E-CE47-9436-57AAD4B99361}" type="datetime1">
              <a:rPr lang="en-US">
                <a:solidFill>
                  <a:srgbClr val="000000"/>
                </a:solidFill>
              </a:rPr>
              <a:pPr/>
              <a:t>7/2/24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A654408-AA4A-4845-8AE1-8FB55F691BF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305065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554763D7-63C3-434C-8C53-891C2D86A3C6}" type="datetime1">
              <a:rPr lang="en-US">
                <a:solidFill>
                  <a:srgbClr val="000000"/>
                </a:solidFill>
              </a:rPr>
              <a:pPr/>
              <a:t>7/2/24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BFBB11-7C3A-E748-A3BE-2A33CAD589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2623242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358D577-EE32-C846-9CCC-40DEBC007F2A}" type="datetime1">
              <a:rPr lang="en-US">
                <a:solidFill>
                  <a:srgbClr val="000000"/>
                </a:solidFill>
              </a:rPr>
              <a:pPr/>
              <a:t>7/2/24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0C7439D-BFFE-F14C-8832-F0BDA95B155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25632294"/>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F3CB678-DCB2-694D-BE83-EDDD1C597789}"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D8B3D76-75E3-9147-BB4D-373A613505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9729048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6BFE38F-DA1C-D443-892D-836F882B9D68}" type="datetime1">
              <a:rPr lang="en-US">
                <a:solidFill>
                  <a:srgbClr val="000000"/>
                </a:solidFill>
              </a:rPr>
              <a:pPr/>
              <a:t>7/2/24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EE9E83A-4AD7-0E4B-A573-98618DACD68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08677146"/>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736E2F4-C883-954D-AC51-379D007CAF39}"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F4DE3E-9669-BC45-A86F-812FF0308CA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16868627"/>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B6E1C109-8290-0841-B7D8-02F2C69BCDF6}" type="datetime1">
              <a:rPr lang="en-US">
                <a:solidFill>
                  <a:srgbClr val="000000"/>
                </a:solidFill>
              </a:rPr>
              <a:pPr/>
              <a:t>7/2/24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4E29F2B-501A-D54F-A419-33B68EB736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95102692"/>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b="0" i="0">
                <a:latin typeface="Avenir Book"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92274749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83952136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b="0" i="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40921278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61560885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49724381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84038973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1569096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06633908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73615609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55291089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41899137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245EBF73-4F43-CE4C-B3D1-110BB481755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55730371"/>
      </p:ext>
    </p:extLst>
  </p:cSld>
  <p:clrMapOvr>
    <a:masterClrMapping/>
  </p:clrMapOvr>
  <p:transition>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9C15B0E5-FEF5-2C42-A9D1-B8A2F7D53C7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56263895"/>
      </p:ext>
    </p:extLst>
  </p:cSld>
  <p:clrMapOvr>
    <a:masterClrMapping/>
  </p:clrMapOvr>
  <p:transition>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1BD32027-112E-EA4C-8CA2-C8FCB819BD2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86927464"/>
      </p:ext>
    </p:extLst>
  </p:cSld>
  <p:clrMapOvr>
    <a:masterClrMapping/>
  </p:clrMapOvr>
  <p:transition>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391647CF-DF11-CD4E-A525-D53BFE34CCC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84353686"/>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pPr>
              <a:defRPr/>
            </a:pPr>
            <a:fld id="{ACFDE141-1E1B-C441-ADCD-5B6D47EE1E5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97107658"/>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B537B5DF-AB9D-654E-9717-CD8F57A7A68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31922818"/>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pPr>
              <a:defRPr/>
            </a:pPr>
            <a:fld id="{7EFFF1F1-320E-5E4C-9DA9-E0FC270BAAF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711615056"/>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A780CA79-E6D0-654D-9FFC-6B56D20FA8C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97995579"/>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pPr>
              <a:defRPr/>
            </a:pPr>
            <a:fld id="{0A0B53AA-F57C-B247-A4C5-7025F2DA38E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725182496"/>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59502A-7940-8C4E-9D29-622C9A148BB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24979693"/>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pPr>
              <a:defRPr/>
            </a:pPr>
            <a:fld id="{ED8A8D83-4802-2A46-8580-03AF40E70CF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774058935"/>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pPr>
              <a:defRPr/>
            </a:pPr>
            <a:fld id="{6641AC9B-0F01-EF47-8A65-6D3513B6C54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89208909"/>
      </p:ext>
    </p:extLst>
  </p:cSld>
  <p:clrMapOvr>
    <a:masterClrMapping/>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5DD18AB1-9A28-4E4A-9414-BD23F83D1BE4}"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B0E1715-0148-4E4A-8715-F9A2C4091A09}"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38264113"/>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5304892-B807-5F4C-8FAE-DD2AE45993D5}"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2A7F312-572F-AB41-8711-4849A7135DB7}"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98202045"/>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642754BF-8C0C-9446-B7A6-5E8D949CB84D}"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CB9722F-ECA8-7444-838D-2C3ECD3013C0}"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53049255"/>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270258B2-508B-464E-B072-C5C608353337}"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FF4E5F49-A8F8-DC42-BE0F-0B9AF75FBC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10099374"/>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B2FFFB93-141E-B44F-B2F1-C9FE5F73302F}" type="datetime1">
              <a:rPr lang="en-US" smtClean="0">
                <a:solidFill>
                  <a:srgbClr val="000000"/>
                </a:solidFill>
              </a:rPr>
              <a:pPr/>
              <a:t>7/2/24</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5997777-F7BB-8844-8201-55B19482B22E}"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29988455"/>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1C49F8F2-99CC-DF49-918C-2C58E6953C0F}" type="datetime1">
              <a:rPr lang="en-US" smtClean="0">
                <a:solidFill>
                  <a:srgbClr val="000000"/>
                </a:solidFill>
              </a:rPr>
              <a:pPr/>
              <a:t>7/2/24</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B2E692B3-68EA-6C4C-AB4D-592370CADE11}"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8912914"/>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9250B0F0-A169-894D-87BF-DCEFD6D4AEFC}" type="datetime1">
              <a:rPr lang="en-US" smtClean="0">
                <a:solidFill>
                  <a:srgbClr val="000000"/>
                </a:solidFill>
              </a:rPr>
              <a:pPr/>
              <a:t>7/2/24</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BFA315BF-1FC6-D94F-9600-BD482A7F27C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94449658"/>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DB12C30E-6BB0-354C-9C94-F072A2881EFF}"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B59080E-DA74-3A47-80D9-0B109BF6D5F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34554490"/>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149CDFBC-A2A2-3D44-8D90-430C4EA4DCE3}"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AAD6AA30-A7C5-0242-ABD8-A28D5600400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85674988"/>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FA49C951-AB97-B645-9296-672AF586FF1A}"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C413D0FC-A80C-6049-B5B3-E90C692402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10248633"/>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3B8AAA6-5A01-D74B-B1FB-A1C310711FE1}"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2FB9350-1529-5648-9B38-107F5923A32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76151694"/>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F977AA-6EEB-F747-977A-21C20DE1D44F}" type="slidenum">
              <a:rPr lang="en-US"/>
              <a:pPr>
                <a:defRPr/>
              </a:pPr>
              <a:t>‹#›</a:t>
            </a:fld>
            <a:endParaRPr lang="en-US"/>
          </a:p>
        </p:txBody>
      </p:sp>
    </p:spTree>
    <p:extLst>
      <p:ext uri="{BB962C8B-B14F-4D97-AF65-F5344CB8AC3E}">
        <p14:creationId xmlns:p14="http://schemas.microsoft.com/office/powerpoint/2010/main" val="277503439"/>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6.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5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8.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9.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10.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1.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2.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3.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4.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5.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55.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6.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159.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160.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theme" Target="../theme/theme19.xml"/><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80.xml"/><Relationship Id="rId3" Type="http://schemas.openxmlformats.org/officeDocument/2006/relationships/slideLayout" Target="../slideLayouts/slideLayout175.xml"/><Relationship Id="rId7" Type="http://schemas.openxmlformats.org/officeDocument/2006/relationships/slideLayout" Target="../slideLayouts/slideLayout179.xml"/><Relationship Id="rId12" Type="http://schemas.openxmlformats.org/officeDocument/2006/relationships/theme" Target="../theme/theme20.xml"/><Relationship Id="rId2" Type="http://schemas.openxmlformats.org/officeDocument/2006/relationships/slideLayout" Target="../slideLayouts/slideLayout174.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0" Type="http://schemas.openxmlformats.org/officeDocument/2006/relationships/slideLayout" Target="../slideLayouts/slideLayout182.xml"/><Relationship Id="rId4" Type="http://schemas.openxmlformats.org/officeDocument/2006/relationships/slideLayout" Target="../slideLayouts/slideLayout176.xml"/><Relationship Id="rId9" Type="http://schemas.openxmlformats.org/officeDocument/2006/relationships/slideLayout" Target="../slideLayouts/slideLayout18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91.xml"/><Relationship Id="rId3" Type="http://schemas.openxmlformats.org/officeDocument/2006/relationships/slideLayout" Target="../slideLayouts/slideLayout186.xml"/><Relationship Id="rId7" Type="http://schemas.openxmlformats.org/officeDocument/2006/relationships/slideLayout" Target="../slideLayouts/slideLayout190.xml"/><Relationship Id="rId12" Type="http://schemas.openxmlformats.org/officeDocument/2006/relationships/theme" Target="../theme/theme21.xml"/><Relationship Id="rId2" Type="http://schemas.openxmlformats.org/officeDocument/2006/relationships/slideLayout" Target="../slideLayouts/slideLayout185.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5" Type="http://schemas.openxmlformats.org/officeDocument/2006/relationships/slideLayout" Target="../slideLayouts/slideLayout188.xml"/><Relationship Id="rId10" Type="http://schemas.openxmlformats.org/officeDocument/2006/relationships/slideLayout" Target="../slideLayouts/slideLayout193.xml"/><Relationship Id="rId4" Type="http://schemas.openxmlformats.org/officeDocument/2006/relationships/slideLayout" Target="../slideLayouts/slideLayout187.xml"/><Relationship Id="rId9" Type="http://schemas.openxmlformats.org/officeDocument/2006/relationships/slideLayout" Target="../slideLayouts/slideLayout19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02.xml"/><Relationship Id="rId13" Type="http://schemas.openxmlformats.org/officeDocument/2006/relationships/theme" Target="../theme/theme22.xml"/><Relationship Id="rId3" Type="http://schemas.openxmlformats.org/officeDocument/2006/relationships/slideLayout" Target="../slideLayouts/slideLayout197.xml"/><Relationship Id="rId7" Type="http://schemas.openxmlformats.org/officeDocument/2006/relationships/slideLayout" Target="../slideLayouts/slideLayout201.xml"/><Relationship Id="rId12" Type="http://schemas.openxmlformats.org/officeDocument/2006/relationships/slideLayout" Target="../slideLayouts/slideLayout206.xml"/><Relationship Id="rId2" Type="http://schemas.openxmlformats.org/officeDocument/2006/relationships/slideLayout" Target="../slideLayouts/slideLayout196.xml"/><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5" Type="http://schemas.openxmlformats.org/officeDocument/2006/relationships/slideLayout" Target="../slideLayouts/slideLayout199.xml"/><Relationship Id="rId10" Type="http://schemas.openxmlformats.org/officeDocument/2006/relationships/slideLayout" Target="../slideLayouts/slideLayout204.xml"/><Relationship Id="rId4" Type="http://schemas.openxmlformats.org/officeDocument/2006/relationships/slideLayout" Target="../slideLayouts/slideLayout198.xml"/><Relationship Id="rId9" Type="http://schemas.openxmlformats.org/officeDocument/2006/relationships/slideLayout" Target="../slideLayouts/slideLayout20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14.xml"/><Relationship Id="rId3" Type="http://schemas.openxmlformats.org/officeDocument/2006/relationships/slideLayout" Target="../slideLayouts/slideLayout209.xml"/><Relationship Id="rId7" Type="http://schemas.openxmlformats.org/officeDocument/2006/relationships/slideLayout" Target="../slideLayouts/slideLayout213.xml"/><Relationship Id="rId12" Type="http://schemas.openxmlformats.org/officeDocument/2006/relationships/theme" Target="../theme/theme23.xml"/><Relationship Id="rId2" Type="http://schemas.openxmlformats.org/officeDocument/2006/relationships/slideLayout" Target="../slideLayouts/slideLayout208.xml"/><Relationship Id="rId1" Type="http://schemas.openxmlformats.org/officeDocument/2006/relationships/slideLayout" Target="../slideLayouts/slideLayout207.xml"/><Relationship Id="rId6" Type="http://schemas.openxmlformats.org/officeDocument/2006/relationships/slideLayout" Target="../slideLayouts/slideLayout212.xml"/><Relationship Id="rId11" Type="http://schemas.openxmlformats.org/officeDocument/2006/relationships/slideLayout" Target="../slideLayouts/slideLayout217.xml"/><Relationship Id="rId5" Type="http://schemas.openxmlformats.org/officeDocument/2006/relationships/slideLayout" Target="../slideLayouts/slideLayout211.xml"/><Relationship Id="rId10" Type="http://schemas.openxmlformats.org/officeDocument/2006/relationships/slideLayout" Target="../slideLayouts/slideLayout216.xml"/><Relationship Id="rId4" Type="http://schemas.openxmlformats.org/officeDocument/2006/relationships/slideLayout" Target="../slideLayouts/slideLayout210.xml"/><Relationship Id="rId9" Type="http://schemas.openxmlformats.org/officeDocument/2006/relationships/slideLayout" Target="../slideLayouts/slideLayout215.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2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33FF"/>
        </a:solidFill>
        <a:effectLst/>
      </p:bgPr>
    </p:bg>
    <p:spTree>
      <p:nvGrpSpPr>
        <p:cNvPr id="1" name=""/>
        <p:cNvGrpSpPr/>
        <p:nvPr/>
      </p:nvGrpSpPr>
      <p:grpSpPr>
        <a:xfrm>
          <a:off x="0" y="0"/>
          <a:ext cx="0" cy="0"/>
          <a:chOff x="0" y="0"/>
          <a:chExt cx="0" cy="0"/>
        </a:xfrm>
      </p:grpSpPr>
      <p:grpSp>
        <p:nvGrpSpPr>
          <p:cNvPr id="51202" name="Group 2"/>
          <p:cNvGrpSpPr>
            <a:grpSpLocks/>
          </p:cNvGrpSpPr>
          <p:nvPr/>
        </p:nvGrpSpPr>
        <p:grpSpPr bwMode="auto">
          <a:xfrm>
            <a:off x="1589" y="0"/>
            <a:ext cx="9148763" cy="6851650"/>
            <a:chOff x="1" y="0"/>
            <a:chExt cx="5763" cy="4316"/>
          </a:xfrm>
        </p:grpSpPr>
        <p:sp>
          <p:nvSpPr>
            <p:cNvPr id="42291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1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1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51211" name="Group 6"/>
            <p:cNvGrpSpPr>
              <a:grpSpLocks/>
            </p:cNvGrpSpPr>
            <p:nvPr/>
          </p:nvGrpSpPr>
          <p:grpSpPr bwMode="auto">
            <a:xfrm>
              <a:off x="288" y="0"/>
              <a:ext cx="5098" cy="4316"/>
              <a:chOff x="288" y="0"/>
              <a:chExt cx="5098" cy="4316"/>
            </a:xfrm>
          </p:grpSpPr>
          <p:sp>
            <p:nvSpPr>
              <p:cNvPr id="422919"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0"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1"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2"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3"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4"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5"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6"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7"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8"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29"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0"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1"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422932"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3"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4"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5"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6"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7"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8"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39"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22940"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1"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2"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51223" name="Group 31"/>
            <p:cNvGrpSpPr>
              <a:grpSpLocks/>
            </p:cNvGrpSpPr>
            <p:nvPr/>
          </p:nvGrpSpPr>
          <p:grpSpPr bwMode="auto">
            <a:xfrm>
              <a:off x="1" y="392"/>
              <a:ext cx="5758" cy="1571"/>
              <a:chOff x="1" y="392"/>
              <a:chExt cx="5758" cy="1571"/>
            </a:xfrm>
          </p:grpSpPr>
          <p:sp>
            <p:nvSpPr>
              <p:cNvPr id="422944"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5"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6"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7"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48"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422949"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422950"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422951"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22952"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422953"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422954"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D61F656E-11DA-D74D-B2D0-8B4194B072E2}" type="slidenum">
              <a:rPr lang="en-US" smtClean="0"/>
              <a:pPr>
                <a:defRPr/>
              </a:pPr>
              <a:t>‹#›</a:t>
            </a:fld>
            <a:endParaRPr lang="en-US" dirty="0"/>
          </a:p>
        </p:txBody>
      </p:sp>
      <p:sp>
        <p:nvSpPr>
          <p:cNvPr id="422955"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sp>
        <p:nvSpPr>
          <p:cNvPr id="511015"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511019"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fld id="{FD72D302-D068-5848-8B8C-A30365F1F9FB}" type="datetime1">
              <a:rPr lang="en-US" smtClean="0"/>
              <a:pPr>
                <a:defRPr/>
              </a:pPr>
              <a:t>7/2/24</a:t>
            </a:fld>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0337A8D8-9C6E-7D4C-A0C3-DE1F32579CE3}" type="slidenum">
              <a:rPr lang="en-US" smtClean="0"/>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3"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9933FF"/>
        </a:solidFill>
        <a:effectLst/>
      </p:bgPr>
    </p:bg>
    <p:spTree>
      <p:nvGrpSpPr>
        <p:cNvPr id="1" name=""/>
        <p:cNvGrpSpPr/>
        <p:nvPr/>
      </p:nvGrpSpPr>
      <p:grpSpPr>
        <a:xfrm>
          <a:off x="0" y="0"/>
          <a:ext cx="0" cy="0"/>
          <a:chOff x="0" y="0"/>
          <a:chExt cx="0" cy="0"/>
        </a:xfrm>
      </p:grpSpPr>
      <p:grpSp>
        <p:nvGrpSpPr>
          <p:cNvPr id="93186" name="Group 2"/>
          <p:cNvGrpSpPr>
            <a:grpSpLocks/>
          </p:cNvGrpSpPr>
          <p:nvPr/>
        </p:nvGrpSpPr>
        <p:grpSpPr bwMode="auto">
          <a:xfrm>
            <a:off x="1588" y="0"/>
            <a:ext cx="9148762" cy="6851650"/>
            <a:chOff x="1" y="0"/>
            <a:chExt cx="5763" cy="4316"/>
          </a:xfrm>
        </p:grpSpPr>
        <p:sp>
          <p:nvSpPr>
            <p:cNvPr id="112643"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4"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5"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93195" name="Group 6"/>
            <p:cNvGrpSpPr>
              <a:grpSpLocks/>
            </p:cNvGrpSpPr>
            <p:nvPr/>
          </p:nvGrpSpPr>
          <p:grpSpPr bwMode="auto">
            <a:xfrm>
              <a:off x="288" y="0"/>
              <a:ext cx="5098" cy="4316"/>
              <a:chOff x="288" y="0"/>
              <a:chExt cx="5098" cy="4316"/>
            </a:xfrm>
          </p:grpSpPr>
          <p:sp>
            <p:nvSpPr>
              <p:cNvPr id="112647"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8"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49"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0"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1"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2"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3"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4"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5"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6"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7"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8"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59"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2660"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1"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2"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3"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4"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5"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6"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7"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8"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69"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0"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93207" name="Group 31"/>
            <p:cNvGrpSpPr>
              <a:grpSpLocks/>
            </p:cNvGrpSpPr>
            <p:nvPr/>
          </p:nvGrpSpPr>
          <p:grpSpPr bwMode="auto">
            <a:xfrm>
              <a:off x="1" y="392"/>
              <a:ext cx="5758" cy="1571"/>
              <a:chOff x="1" y="392"/>
              <a:chExt cx="5758" cy="1571"/>
            </a:xfrm>
          </p:grpSpPr>
          <p:sp>
            <p:nvSpPr>
              <p:cNvPr id="112672"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3"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4"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5"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6"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2677"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2678"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12679"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112680"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endParaRPr lang="en-US" dirty="0">
              <a:solidFill>
                <a:srgbClr val="FFFFFF"/>
              </a:solidFill>
            </a:endParaRPr>
          </a:p>
        </p:txBody>
      </p:sp>
      <p:sp>
        <p:nvSpPr>
          <p:cNvPr id="112681"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endParaRPr lang="en-US" dirty="0">
              <a:solidFill>
                <a:srgbClr val="FFFFFF"/>
              </a:solidFill>
            </a:endParaRPr>
          </a:p>
        </p:txBody>
      </p:sp>
      <p:sp>
        <p:nvSpPr>
          <p:cNvPr id="112682"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fld id="{7099A80E-70BE-3045-8A07-6297A829DF42}" type="slidenum">
              <a:rPr lang="en-US" smtClean="0">
                <a:solidFill>
                  <a:srgbClr val="FFFFFF"/>
                </a:solidFill>
              </a:rPr>
              <a:pPr eaLnBrk="0" hangingPunct="0"/>
              <a:t>‹#›</a:t>
            </a:fld>
            <a:endParaRPr lang="en-US" dirty="0">
              <a:solidFill>
                <a:srgbClr val="FFFFFF"/>
              </a:solidFill>
            </a:endParaRPr>
          </a:p>
        </p:txBody>
      </p:sp>
      <p:sp>
        <p:nvSpPr>
          <p:cNvPr id="112683"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75816601"/>
      </p:ext>
    </p:extLst>
  </p:cSld>
  <p:clrMap bg1="dk2" tx1="lt1" bg2="dk1" tx2="lt2" accent1="accent1" accent2="accent2" accent3="accent3" accent4="accent4" accent5="accent5" accent6="accent6" hlink="hlink" folHlink="folHlink"/>
  <p:sldLayoutIdLst>
    <p:sldLayoutId id="2147485309" r:id="rId1"/>
    <p:sldLayoutId id="2147485310" r:id="rId2"/>
    <p:sldLayoutId id="2147485311" r:id="rId3"/>
    <p:sldLayoutId id="2147485312" r:id="rId4"/>
    <p:sldLayoutId id="2147485313" r:id="rId5"/>
    <p:sldLayoutId id="2147485314" r:id="rId6"/>
    <p:sldLayoutId id="2147485315" r:id="rId7"/>
    <p:sldLayoutId id="2147485316" r:id="rId8"/>
    <p:sldLayoutId id="2147485317" r:id="rId9"/>
    <p:sldLayoutId id="2147485318" r:id="rId10"/>
    <p:sldLayoutId id="2147485319" r:id="rId11"/>
  </p:sldLayoutIdLst>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0"/>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0"/>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0"/>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ct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defRPr/>
            </a:pPr>
            <a:fld id="{D0B2FE4D-2C54-A740-A5FC-8D2DE487E7B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21597616"/>
      </p:ext>
    </p:extLst>
  </p:cSld>
  <p:clrMap bg1="lt1" tx1="dk1" bg2="lt2" tx2="dk2" accent1="accent1" accent2="accent2" accent3="accent3" accent4="accent4" accent5="accent5" accent6="accent6" hlink="hlink" folHlink="folHlink"/>
  <p:sldLayoutIdLst>
    <p:sldLayoutId id="2147485334" r:id="rId1"/>
    <p:sldLayoutId id="2147485335" r:id="rId2"/>
    <p:sldLayoutId id="2147485336" r:id="rId3"/>
    <p:sldLayoutId id="2147485337" r:id="rId4"/>
    <p:sldLayoutId id="2147485338" r:id="rId5"/>
    <p:sldLayoutId id="2147485339" r:id="rId6"/>
    <p:sldLayoutId id="2147485340" r:id="rId7"/>
    <p:sldLayoutId id="2147485341" r:id="rId8"/>
    <p:sldLayoutId id="2147485342" r:id="rId9"/>
    <p:sldLayoutId id="2147485343" r:id="rId10"/>
    <p:sldLayoutId id="2147485344" r:id="rId11"/>
    <p:sldLayoutId id="2147485345"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576331374"/>
      </p:ext>
    </p:extLst>
  </p:cSld>
  <p:clrMap bg1="lt1" tx1="dk1" bg2="lt2" tx2="dk2" accent1="accent1" accent2="accent2" accent3="accent3" accent4="accent4" accent5="accent5" accent6="accent6" hlink="hlink" folHlink="folHlink"/>
  <p:sldLayoutIdLst>
    <p:sldLayoutId id="2147485352" r:id="rId1"/>
    <p:sldLayoutId id="2147485353" r:id="rId2"/>
    <p:sldLayoutId id="2147485354" r:id="rId3"/>
    <p:sldLayoutId id="2147485355" r:id="rId4"/>
    <p:sldLayoutId id="2147485356" r:id="rId5"/>
    <p:sldLayoutId id="2147485357" r:id="rId6"/>
    <p:sldLayoutId id="2147485358" r:id="rId7"/>
    <p:sldLayoutId id="2147485359" r:id="rId8"/>
    <p:sldLayoutId id="2147485360" r:id="rId9"/>
    <p:sldLayoutId id="2147485361" r:id="rId10"/>
    <p:sldLayoutId id="2147485362"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9D5B30B5-DC15-624F-9332-74C8A0D52990}" type="slidenum">
              <a:rPr lang="en-US" smtClean="0">
                <a:solidFill>
                  <a:srgbClr val="FFFFFF"/>
                </a:solidFill>
              </a:rPr>
              <a:pPr>
                <a:def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817330"/>
      </p:ext>
    </p:extLst>
  </p:cSld>
  <p:clrMap bg1="dk2" tx1="lt1" bg2="dk1" tx2="lt2" accent1="accent1" accent2="accent2" accent3="accent3" accent4="accent4" accent5="accent5" accent6="accent6" hlink="hlink" folHlink="folHlink"/>
  <p:sldLayoutIdLst>
    <p:sldLayoutId id="2147485542" r:id="rId1"/>
    <p:sldLayoutId id="2147485543" r:id="rId2"/>
    <p:sldLayoutId id="2147485544" r:id="rId3"/>
    <p:sldLayoutId id="2147485545" r:id="rId4"/>
    <p:sldLayoutId id="2147485546" r:id="rId5"/>
    <p:sldLayoutId id="2147485547" r:id="rId6"/>
    <p:sldLayoutId id="2147485548" r:id="rId7"/>
    <p:sldLayoutId id="2147485549" r:id="rId8"/>
    <p:sldLayoutId id="2147485550" r:id="rId9"/>
    <p:sldLayoutId id="2147485551" r:id="rId10"/>
    <p:sldLayoutId id="2147485552" r:id="rId11"/>
    <p:sldLayoutId id="2147485553" r:id="rId12"/>
  </p:sldLayoutIdLst>
  <p:transition>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8" y="0"/>
            <a:ext cx="9148762" cy="6851650"/>
            <a:chOff x="1" y="0"/>
            <a:chExt cx="5763" cy="4316"/>
          </a:xfrm>
        </p:grpSpPr>
        <p:sp>
          <p:nvSpPr>
            <p:cNvPr id="4198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8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8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3" name="Group 6"/>
            <p:cNvGrpSpPr>
              <a:grpSpLocks/>
            </p:cNvGrpSpPr>
            <p:nvPr/>
          </p:nvGrpSpPr>
          <p:grpSpPr bwMode="auto">
            <a:xfrm>
              <a:off x="288" y="0"/>
              <a:ext cx="5098" cy="4316"/>
              <a:chOff x="288" y="0"/>
              <a:chExt cx="5098" cy="4316"/>
            </a:xfrm>
          </p:grpSpPr>
          <p:sp>
            <p:nvSpPr>
              <p:cNvPr id="4199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99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200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0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4" name="Group 31"/>
            <p:cNvGrpSpPr>
              <a:grpSpLocks/>
            </p:cNvGrpSpPr>
            <p:nvPr/>
          </p:nvGrpSpPr>
          <p:grpSpPr bwMode="auto">
            <a:xfrm>
              <a:off x="1" y="392"/>
              <a:ext cx="5758" cy="1571"/>
              <a:chOff x="1" y="392"/>
              <a:chExt cx="5758" cy="1571"/>
            </a:xfrm>
          </p:grpSpPr>
          <p:sp>
            <p:nvSpPr>
              <p:cNvPr id="4201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1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2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20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20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202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202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solidFill>
                  <a:schemeClr val="tx1"/>
                </a:solidFill>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202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solidFill>
                  <a:schemeClr val="tx1"/>
                </a:solidFill>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202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solidFill>
                  <a:schemeClr val="tx1"/>
                </a:solidFill>
                <a:effectLst>
                  <a:outerShdw blurRad="38100" dist="38100" dir="2700000" algn="tl">
                    <a:srgbClr val="000000"/>
                  </a:outerShdw>
                </a:effectLst>
                <a:latin typeface="Avenir Book" panose="02000503020000020003" pitchFamily="2" charset="0"/>
              </a:defRPr>
            </a:lvl1pPr>
          </a:lstStyle>
          <a:p>
            <a:pPr>
              <a:defRPr/>
            </a:pPr>
            <a:fld id="{21AAD2F4-573A-D548-AACD-5425E427E0B9}" type="slidenum">
              <a:rPr lang="en-US" smtClean="0">
                <a:solidFill>
                  <a:srgbClr val="FFFFFF"/>
                </a:solidFill>
                <a:ea typeface=""/>
                <a:cs typeface=""/>
              </a:rPr>
              <a:pPr>
                <a:defRPr/>
              </a:pPr>
              <a:t>‹#›</a:t>
            </a:fld>
            <a:endParaRPr lang="en-US" dirty="0">
              <a:solidFill>
                <a:srgbClr val="FFFFFF"/>
              </a:solidFill>
              <a:ea typeface=""/>
              <a:cs typeface=""/>
            </a:endParaRPr>
          </a:p>
        </p:txBody>
      </p:sp>
      <p:sp>
        <p:nvSpPr>
          <p:cNvPr id="4202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0665376"/>
      </p:ext>
    </p:extLst>
  </p:cSld>
  <p:clrMap bg1="dk2" tx1="lt1" bg2="dk1" tx2="lt2" accent1="accent1" accent2="accent2" accent3="accent3" accent4="accent4" accent5="accent5" accent6="accent6" hlink="hlink" folHlink="folHlink"/>
  <p:sldLayoutIdLst>
    <p:sldLayoutId id="2147485556" r:id="rId1"/>
  </p:sldLayoutIdLst>
  <p:transition>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832414913"/>
      </p:ext>
    </p:extLst>
  </p:cSld>
  <p:clrMap bg1="lt1" tx1="dk1" bg2="lt2" tx2="dk2" accent1="accent1" accent2="accent2" accent3="accent3" accent4="accent4" accent5="accent5" accent6="accent6" hlink="hlink" folHlink="folHlink"/>
  <p:sldLayoutIdLst>
    <p:sldLayoutId id="2147485582" r:id="rId1"/>
    <p:sldLayoutId id="2147485583" r:id="rId2"/>
    <p:sldLayoutId id="2147485584" r:id="rId3"/>
    <p:sldLayoutId id="2147485585" r:id="rId4"/>
    <p:sldLayoutId id="2147485586" r:id="rId5"/>
    <p:sldLayoutId id="2147485587" r:id="rId6"/>
    <p:sldLayoutId id="2147485588" r:id="rId7"/>
    <p:sldLayoutId id="2147485589" r:id="rId8"/>
    <p:sldLayoutId id="2147485590" r:id="rId9"/>
    <p:sldLayoutId id="2147485591" r:id="rId10"/>
    <p:sldLayoutId id="2147485592"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07D6A11F-CA40-C640-93ED-7AADEA2626E4}" type="datetimeFigureOut">
              <a:rPr lang="en-US" smtClean="0">
                <a:solidFill>
                  <a:prstClr val="black">
                    <a:tint val="75000"/>
                  </a:prstClr>
                </a:solidFill>
                <a:ea typeface=""/>
                <a:cs typeface=""/>
              </a:rPr>
              <a:pPr defTabSz="457200" fontAlgn="auto">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243309592"/>
      </p:ext>
    </p:extLst>
  </p:cSld>
  <p:clrMap bg1="lt1" tx1="dk1" bg2="lt2" tx2="dk2" accent1="accent1" accent2="accent2" accent3="accent3" accent4="accent4" accent5="accent5" accent6="accent6" hlink="hlink" folHlink="folHlink"/>
  <p:sldLayoutIdLst>
    <p:sldLayoutId id="2147485594" r:id="rId1"/>
    <p:sldLayoutId id="2147485595" r:id="rId2"/>
    <p:sldLayoutId id="2147485596" r:id="rId3"/>
    <p:sldLayoutId id="2147485597" r:id="rId4"/>
    <p:sldLayoutId id="2147485598" r:id="rId5"/>
    <p:sldLayoutId id="2147485599" r:id="rId6"/>
    <p:sldLayoutId id="2147485600" r:id="rId7"/>
    <p:sldLayoutId id="2147485601" r:id="rId8"/>
    <p:sldLayoutId id="2147485602" r:id="rId9"/>
    <p:sldLayoutId id="2147485603" r:id="rId10"/>
    <p:sldLayoutId id="2147485604" r:id="rId11"/>
  </p:sldLayoutIdLst>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905998561"/>
      </p:ext>
    </p:extLst>
  </p:cSld>
  <p:clrMap bg1="lt1" tx1="dk1" bg2="lt2" tx2="dk2" accent1="accent1" accent2="accent2" accent3="accent3" accent4="accent4" accent5="accent5" accent6="accent6" hlink="hlink" folHlink="folHlink"/>
  <p:sldLayoutIdLst>
    <p:sldLayoutId id="2147485606" r:id="rId1"/>
    <p:sldLayoutId id="2147485607" r:id="rId2"/>
    <p:sldLayoutId id="2147485608" r:id="rId3"/>
    <p:sldLayoutId id="2147485609" r:id="rId4"/>
    <p:sldLayoutId id="2147485610" r:id="rId5"/>
    <p:sldLayoutId id="2147485611" r:id="rId6"/>
    <p:sldLayoutId id="2147485612" r:id="rId7"/>
    <p:sldLayoutId id="2147485613" r:id="rId8"/>
    <p:sldLayoutId id="2147485614" r:id="rId9"/>
    <p:sldLayoutId id="2147485615" r:id="rId10"/>
    <p:sldLayoutId id="2147485616"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07D6A11F-CA40-C640-93ED-7AADEA2626E4}" type="datetimeFigureOut">
              <a:rPr lang="en-US" smtClean="0">
                <a:solidFill>
                  <a:prstClr val="black">
                    <a:tint val="75000"/>
                  </a:prstClr>
                </a:solidFill>
                <a:ea typeface=""/>
                <a:cs typeface=""/>
              </a:rPr>
              <a:pPr defTabSz="457200" fontAlgn="auto">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1837257941"/>
      </p:ext>
    </p:extLst>
  </p:cSld>
  <p:clrMap bg1="lt1" tx1="dk1" bg2="lt2" tx2="dk2" accent1="accent1" accent2="accent2" accent3="accent3" accent4="accent4" accent5="accent5" accent6="accent6" hlink="hlink" folHlink="folHlink"/>
  <p:sldLayoutIdLst>
    <p:sldLayoutId id="2147485618" r:id="rId1"/>
    <p:sldLayoutId id="2147485619" r:id="rId2"/>
    <p:sldLayoutId id="2147485620" r:id="rId3"/>
    <p:sldLayoutId id="2147485621" r:id="rId4"/>
    <p:sldLayoutId id="2147485622" r:id="rId5"/>
    <p:sldLayoutId id="2147485623" r:id="rId6"/>
    <p:sldLayoutId id="2147485624" r:id="rId7"/>
    <p:sldLayoutId id="2147485625" r:id="rId8"/>
    <p:sldLayoutId id="2147485626" r:id="rId9"/>
    <p:sldLayoutId id="2147485627" r:id="rId10"/>
    <p:sldLayoutId id="2147485628" r:id="rId11"/>
  </p:sldLayoutIdLst>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57465819"/>
      </p:ext>
    </p:extLst>
  </p:cSld>
  <p:clrMap bg1="lt1" tx1="dk1" bg2="lt2" tx2="dk2" accent1="accent1" accent2="accent2" accent3="accent3" accent4="accent4" accent5="accent5" accent6="accent6" hlink="hlink" folHlink="folHlink"/>
  <p:sldLayoutIdLst>
    <p:sldLayoutId id="2147485630" r:id="rId1"/>
    <p:sldLayoutId id="2147485631" r:id="rId2"/>
    <p:sldLayoutId id="2147485632" r:id="rId3"/>
    <p:sldLayoutId id="2147485633" r:id="rId4"/>
    <p:sldLayoutId id="2147485634" r:id="rId5"/>
    <p:sldLayoutId id="2147485635" r:id="rId6"/>
    <p:sldLayoutId id="2147485636" r:id="rId7"/>
    <p:sldLayoutId id="2147485637" r:id="rId8"/>
    <p:sldLayoutId id="2147485638" r:id="rId9"/>
    <p:sldLayoutId id="2147485639" r:id="rId10"/>
    <p:sldLayoutId id="2147485640"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07D6A11F-CA40-C640-93ED-7AADEA2626E4}" type="datetimeFigureOut">
              <a:rPr lang="en-US" smtClean="0">
                <a:solidFill>
                  <a:prstClr val="black">
                    <a:tint val="75000"/>
                  </a:prstClr>
                </a:solidFill>
                <a:ea typeface=""/>
                <a:cs typeface=""/>
              </a:rPr>
              <a:pPr defTabSz="457200" fontAlgn="auto">
                <a:spcBef>
                  <a:spcPts val="0"/>
                </a:spcBef>
                <a:spcAft>
                  <a:spcPts val="0"/>
                </a:spcAft>
              </a:pPr>
              <a:t>7/2/24</a:t>
            </a:fld>
            <a:endParaRPr lang="en-US" dirty="0">
              <a:solidFill>
                <a:prstClr val="black">
                  <a:tint val="75000"/>
                </a:prstClr>
              </a:solidFill>
              <a:ea typeface=""/>
              <a:cs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endParaRPr lang="en-US" dirty="0">
              <a:solidFill>
                <a:prstClr val="black">
                  <a:tint val="75000"/>
                </a:prstClr>
              </a:solidFill>
              <a:ea typeface=""/>
              <a:cs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pPr defTabSz="457200" fontAlgn="auto">
              <a:spcBef>
                <a:spcPts val="0"/>
              </a:spcBef>
              <a:spcAft>
                <a:spcPts val="0"/>
              </a:spcAft>
            </a:pPr>
            <a:fld id="{D6F46D6D-AD0E-DA43-ACD4-785676A5A34C}" type="slidenum">
              <a:rPr lang="en-US" smtClean="0">
                <a:solidFill>
                  <a:prstClr val="black">
                    <a:tint val="75000"/>
                  </a:prstClr>
                </a:solidFill>
                <a:ea typeface=""/>
                <a:cs typeface=""/>
              </a:rPr>
              <a:pPr defTabSz="457200" fontAlgn="auto">
                <a:spcBef>
                  <a:spcPts val="0"/>
                </a:spcBef>
                <a:spcAft>
                  <a:spcPts val="0"/>
                </a:spcAft>
              </a:pPr>
              <a:t>‹#›</a:t>
            </a:fld>
            <a:endParaRPr lang="en-US" dirty="0">
              <a:solidFill>
                <a:prstClr val="black">
                  <a:tint val="75000"/>
                </a:prstClr>
              </a:solidFill>
              <a:ea typeface=""/>
              <a:cs typeface=""/>
            </a:endParaRPr>
          </a:p>
        </p:txBody>
      </p:sp>
    </p:spTree>
    <p:extLst>
      <p:ext uri="{BB962C8B-B14F-4D97-AF65-F5344CB8AC3E}">
        <p14:creationId xmlns:p14="http://schemas.microsoft.com/office/powerpoint/2010/main" val="859650857"/>
      </p:ext>
    </p:extLst>
  </p:cSld>
  <p:clrMap bg1="lt1" tx1="dk1" bg2="lt2" tx2="dk2" accent1="accent1" accent2="accent2" accent3="accent3" accent4="accent4" accent5="accent5" accent6="accent6" hlink="hlink" folHlink="folHlink"/>
  <p:sldLayoutIdLst>
    <p:sldLayoutId id="2147485642" r:id="rId1"/>
    <p:sldLayoutId id="2147485643" r:id="rId2"/>
    <p:sldLayoutId id="2147485644" r:id="rId3"/>
    <p:sldLayoutId id="2147485645" r:id="rId4"/>
    <p:sldLayoutId id="2147485646" r:id="rId5"/>
    <p:sldLayoutId id="2147485647" r:id="rId6"/>
    <p:sldLayoutId id="2147485648" r:id="rId7"/>
    <p:sldLayoutId id="2147485649" r:id="rId8"/>
    <p:sldLayoutId id="2147485650" r:id="rId9"/>
    <p:sldLayoutId id="2147485651" r:id="rId10"/>
    <p:sldLayoutId id="2147485652" r:id="rId11"/>
  </p:sldLayoutIdLst>
  <p:txStyles>
    <p:titleStyle>
      <a:lvl1pPr algn="ctr" defTabSz="457200" rtl="0" eaLnBrk="1" latinLnBrk="0" hangingPunct="1">
        <a:spcBef>
          <a:spcPct val="0"/>
        </a:spcBef>
        <a:buNone/>
        <a:defRPr sz="4400" b="0" i="0" kern="1200">
          <a:solidFill>
            <a:schemeClr val="tx1"/>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Helvetica Neue" charset="0"/>
              </a:defRPr>
            </a:lvl1pPr>
          </a:lstStyle>
          <a:p>
            <a:pPr algn="ctr"/>
            <a:fld id="{2150B3A5-C02E-F841-B13D-B078A2C9F546}" type="datetime1">
              <a:rPr lang="en-US" smtClean="0">
                <a:solidFill>
                  <a:srgbClr val="000000"/>
                </a:solidFill>
                <a:ea typeface="ＭＳ Ｐゴシック" charset="0"/>
              </a:rPr>
              <a:pPr algn="ctr"/>
              <a:t>7/2/24</a:t>
            </a:fld>
            <a:endParaRPr lang="en-US" dirty="0">
              <a:solidFill>
                <a:srgbClr val="000000"/>
              </a:solidFill>
              <a:ea typeface="ＭＳ Ｐゴシック" charset="0"/>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charset="0"/>
                <a:cs typeface="Helvetica Neue"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Helvetica Neue" charset="0"/>
              </a:defRPr>
            </a:lvl1pPr>
          </a:lstStyle>
          <a:p>
            <a:fld id="{894B8E6A-DF06-AD4D-AD6C-51FC4C84F825}" type="slidenum">
              <a:rPr lang="en-US" smtClean="0">
                <a:solidFill>
                  <a:srgbClr val="000000"/>
                </a:solidFill>
                <a:ea typeface="ＭＳ Ｐゴシック" charset="0"/>
              </a:rPr>
              <a:pPr/>
              <a:t>‹#›</a:t>
            </a:fld>
            <a:endParaRPr lang="en-US" dirty="0">
              <a:solidFill>
                <a:srgbClr val="000000"/>
              </a:solidFill>
              <a:ea typeface="ＭＳ Ｐゴシック" charset="0"/>
            </a:endParaRPr>
          </a:p>
        </p:txBody>
      </p:sp>
    </p:spTree>
    <p:extLst>
      <p:ext uri="{BB962C8B-B14F-4D97-AF65-F5344CB8AC3E}">
        <p14:creationId xmlns:p14="http://schemas.microsoft.com/office/powerpoint/2010/main" val="994762616"/>
      </p:ext>
    </p:extLst>
  </p:cSld>
  <p:clrMap bg1="lt1" tx1="dk1" bg2="lt2" tx2="dk2" accent1="accent1" accent2="accent2" accent3="accent3" accent4="accent4" accent5="accent5" accent6="accent6" hlink="hlink" folHlink="folHlink"/>
  <p:sldLayoutIdLst>
    <p:sldLayoutId id="2147485733" r:id="rId1"/>
    <p:sldLayoutId id="2147485734" r:id="rId2"/>
    <p:sldLayoutId id="2147485735" r:id="rId3"/>
    <p:sldLayoutId id="2147485736" r:id="rId4"/>
    <p:sldLayoutId id="2147485737" r:id="rId5"/>
    <p:sldLayoutId id="2147485738" r:id="rId6"/>
    <p:sldLayoutId id="2147485739" r:id="rId7"/>
    <p:sldLayoutId id="2147485740" r:id="rId8"/>
    <p:sldLayoutId id="2147485741" r:id="rId9"/>
    <p:sldLayoutId id="2147485742" r:id="rId10"/>
    <p:sldLayoutId id="2147485743"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grpSp>
          <p:nvGrpSpPr>
            <p:cNvPr id="1035"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nvGrpSpPr>
            <p:cNvPr id="1047"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D370C598-940D-6542-A0D1-B659D9BE899B}" type="datetime1">
              <a:rPr lang="en-US" smtClean="0">
                <a:solidFill>
                  <a:srgbClr val="FFFFFF"/>
                </a:solidFill>
              </a:rPr>
              <a:pPr>
                <a:defRPr/>
              </a:pPr>
              <a:t>7/2/24</a:t>
            </a:fld>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B609A295-4A95-E84C-89DC-9121958AA139}" type="slidenum">
              <a:rPr lang="en-US" smtClean="0">
                <a:solidFill>
                  <a:srgbClr val="FFFFFF"/>
                </a:solidFill>
              </a:rPr>
              <a:pPr>
                <a:def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5788756"/>
      </p:ext>
    </p:extLst>
  </p:cSld>
  <p:clrMap bg1="dk2" tx1="lt1" bg2="dk1" tx2="lt2" accent1="accent1" accent2="accent2" accent3="accent3" accent4="accent4" accent5="accent5" accent6="accent6" hlink="hlink" folHlink="folHlink"/>
  <p:sldLayoutIdLst>
    <p:sldLayoutId id="2147485826" r:id="rId1"/>
    <p:sldLayoutId id="2147485827" r:id="rId2"/>
    <p:sldLayoutId id="2147485828" r:id="rId3"/>
    <p:sldLayoutId id="2147485829" r:id="rId4"/>
    <p:sldLayoutId id="2147485830" r:id="rId5"/>
    <p:sldLayoutId id="2147485831" r:id="rId6"/>
    <p:sldLayoutId id="2147485832" r:id="rId7"/>
    <p:sldLayoutId id="2147485833" r:id="rId8"/>
    <p:sldLayoutId id="2147485834" r:id="rId9"/>
    <p:sldLayoutId id="2147485835" r:id="rId10"/>
    <p:sldLayoutId id="2147485836" r:id="rId11"/>
    <p:sldLayoutId id="2147485837" r:id="rId12"/>
  </p:sldLayoutIdLst>
  <p:transition>
    <p:fade/>
  </p:transition>
  <p:hf sldNum="0" hdr="0" ftr="0" dt="0"/>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1A2FCBB9-B23C-6F44-AF90-3DB73D2169F1}"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DB391419-4631-954D-A589-75A7418AB32B}" type="slidenum">
              <a:rPr lang="en-US" smtClean="0"/>
              <a:pPr/>
              <a:t>‹#›</a:t>
            </a:fld>
            <a:endParaRPr lang="en-US" dirty="0"/>
          </a:p>
        </p:txBody>
      </p:sp>
    </p:spTree>
    <p:extLst>
      <p:ext uri="{BB962C8B-B14F-4D97-AF65-F5344CB8AC3E}">
        <p14:creationId xmlns:p14="http://schemas.microsoft.com/office/powerpoint/2010/main" val="172115998"/>
      </p:ext>
    </p:extLst>
  </p:cSld>
  <p:clrMap bg1="lt1" tx1="dk1" bg2="lt2" tx2="dk2" accent1="accent1" accent2="accent2" accent3="accent3" accent4="accent4" accent5="accent5" accent6="accent6" hlink="hlink" folHlink="folHlink"/>
  <p:sldLayoutIdLst>
    <p:sldLayoutId id="2147485866" r:id="rId1"/>
    <p:sldLayoutId id="2147485867" r:id="rId2"/>
    <p:sldLayoutId id="2147485868" r:id="rId3"/>
    <p:sldLayoutId id="2147485869" r:id="rId4"/>
    <p:sldLayoutId id="2147485870" r:id="rId5"/>
    <p:sldLayoutId id="2147485871" r:id="rId6"/>
    <p:sldLayoutId id="2147485872" r:id="rId7"/>
    <p:sldLayoutId id="2147485873" r:id="rId8"/>
    <p:sldLayoutId id="2147485874" r:id="rId9"/>
    <p:sldLayoutId id="2147485875" r:id="rId10"/>
    <p:sldLayoutId id="2147485876"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2367402562"/>
      </p:ext>
    </p:extLst>
  </p:cSld>
  <p:clrMap bg1="lt1" tx1="dk1" bg2="lt2" tx2="dk2" accent1="accent1" accent2="accent2" accent3="accent3" accent4="accent4" accent5="accent5" accent6="accent6" hlink="hlink" folHlink="folHlink"/>
  <p:sldLayoutIdLst>
    <p:sldLayoutId id="2147485878"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582653563"/>
      </p:ext>
    </p:extLst>
  </p:cSld>
  <p:clrMap bg1="lt1" tx1="dk1" bg2="lt2" tx2="dk2" accent1="accent1" accent2="accent2" accent3="accent3" accent4="accent4" accent5="accent5" accent6="accent6" hlink="hlink" folHlink="folHlink"/>
  <p:sldLayoutIdLst>
    <p:sldLayoutId id="2147485880"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97343554"/>
      </p:ext>
    </p:extLst>
  </p:cSld>
  <p:clrMap bg1="lt1" tx1="dk1" bg2="lt2" tx2="dk2" accent1="accent1" accent2="accent2" accent3="accent3" accent4="accent4" accent5="accent5" accent6="accent6" hlink="hlink" folHlink="folHlink"/>
  <p:sldLayoutIdLst>
    <p:sldLayoutId id="2147485882" r:id="rId1"/>
    <p:sldLayoutId id="2147485883" r:id="rId2"/>
    <p:sldLayoutId id="2147485884" r:id="rId3"/>
    <p:sldLayoutId id="2147485885" r:id="rId4"/>
    <p:sldLayoutId id="2147485886" r:id="rId5"/>
    <p:sldLayoutId id="2147485887" r:id="rId6"/>
    <p:sldLayoutId id="2147485888" r:id="rId7"/>
    <p:sldLayoutId id="2147485889" r:id="rId8"/>
    <p:sldLayoutId id="2147485890" r:id="rId9"/>
    <p:sldLayoutId id="2147485891" r:id="rId10"/>
    <p:sldLayoutId id="2147485892" r:id="rId11"/>
    <p:sldLayoutId id="2147485893"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963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cs typeface="Avenir Book" panose="02000503020000020003" pitchFamily="2" charset="0"/>
              </a:defRPr>
            </a:lvl1pPr>
          </a:lstStyle>
          <a:p>
            <a:pPr algn="ctr"/>
            <a:fld id="{2150B3A5-C02E-F841-B13D-B078A2C9F546}" type="datetime1">
              <a:rPr lang="en-US" smtClean="0">
                <a:solidFill>
                  <a:srgbClr val="000000"/>
                </a:solidFill>
                <a:ea typeface="ＭＳ Ｐゴシック"/>
              </a:rPr>
              <a:pPr algn="ctr"/>
              <a:t>7/2/24</a:t>
            </a:fld>
            <a:endParaRPr lang="en-US" dirty="0">
              <a:solidFill>
                <a:srgbClr val="000000"/>
              </a:solidFill>
              <a:ea typeface="ＭＳ Ｐゴシック"/>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Avenir Book" panose="02000503020000020003" pitchFamily="2" charset="0"/>
                <a:cs typeface="Avenir Book" panose="02000503020000020003" pitchFamily="2" charset="0"/>
              </a:defRPr>
            </a:lvl1pPr>
          </a:lstStyle>
          <a:p>
            <a:pPr algn="ct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cs typeface="Avenir Book" panose="02000503020000020003" pitchFamily="2" charset="0"/>
              </a:defRPr>
            </a:lvl1pPr>
          </a:lstStyle>
          <a:p>
            <a:fld id="{894B8E6A-DF06-AD4D-AD6C-51FC4C84F825}" type="slidenum">
              <a:rPr lang="en-US" smtClean="0">
                <a:solidFill>
                  <a:srgbClr val="000000"/>
                </a:solidFill>
                <a:ea typeface="ＭＳ Ｐゴシック"/>
              </a:rPr>
              <a:pPr/>
              <a:t>‹#›</a:t>
            </a:fld>
            <a:endParaRPr lang="en-US" dirty="0">
              <a:solidFill>
                <a:srgbClr val="000000"/>
              </a:solidFill>
              <a:ea typeface="ＭＳ Ｐゴシック"/>
            </a:endParaRPr>
          </a:p>
        </p:txBody>
      </p:sp>
    </p:spTree>
    <p:extLst>
      <p:ext uri="{BB962C8B-B14F-4D97-AF65-F5344CB8AC3E}">
        <p14:creationId xmlns:p14="http://schemas.microsoft.com/office/powerpoint/2010/main" val="1367545277"/>
      </p:ext>
    </p:extLst>
  </p:cSld>
  <p:clrMap bg1="lt1" tx1="dk1" bg2="lt2" tx2="dk2" accent1="accent1" accent2="accent2" accent3="accent3" accent4="accent4" accent5="accent5" accent6="accent6" hlink="hlink" folHlink="folHlink"/>
  <p:sldLayoutIdLst>
    <p:sldLayoutId id="2147485899" r:id="rId1"/>
    <p:sldLayoutId id="2147485900" r:id="rId2"/>
    <p:sldLayoutId id="2147485901" r:id="rId3"/>
    <p:sldLayoutId id="2147485902" r:id="rId4"/>
    <p:sldLayoutId id="2147485903" r:id="rId5"/>
    <p:sldLayoutId id="2147485904" r:id="rId6"/>
    <p:sldLayoutId id="2147485905" r:id="rId7"/>
    <p:sldLayoutId id="2147485906" r:id="rId8"/>
    <p:sldLayoutId id="2147485907" r:id="rId9"/>
    <p:sldLayoutId id="2147485908" r:id="rId10"/>
    <p:sldLayoutId id="2147485909"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Avenir Book" panose="02000503020000020003" pitchFamily="2"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1128899323"/>
      </p:ext>
    </p:extLst>
  </p:cSld>
  <p:clrMap bg1="lt1" tx1="dk1" bg2="lt2" tx2="dk2" accent1="accent1" accent2="accent2" accent3="accent3" accent4="accent4" accent5="accent5" accent6="accent6" hlink="hlink" folHlink="folHlink"/>
  <p:sldLayoutIdLst>
    <p:sldLayoutId id="2147485911" r:id="rId1"/>
    <p:sldLayoutId id="2147485912" r:id="rId2"/>
    <p:sldLayoutId id="2147485913" r:id="rId3"/>
    <p:sldLayoutId id="2147485914" r:id="rId4"/>
    <p:sldLayoutId id="2147485915" r:id="rId5"/>
    <p:sldLayoutId id="2147485916" r:id="rId6"/>
    <p:sldLayoutId id="2147485917" r:id="rId7"/>
    <p:sldLayoutId id="2147485918" r:id="rId8"/>
    <p:sldLayoutId id="2147485919" r:id="rId9"/>
    <p:sldLayoutId id="2147485920" r:id="rId10"/>
    <p:sldLayoutId id="214748592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8" y="0"/>
            <a:ext cx="9148762"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eaLnBrk="0" hangingPunct="0">
                <a:defRPr/>
              </a:pPr>
              <a:endParaRPr lang="en-US" b="0" i="0" dirty="0">
                <a:solidFill>
                  <a:srgbClr val="FFFFFF"/>
                </a:solidFill>
                <a:latin typeface="Avenir Book" panose="02000503020000020003" pitchFamily="2" charset="0"/>
                <a:ea typeface=""/>
                <a:cs typeface=""/>
              </a:endParaRPr>
            </a:p>
          </p:txBody>
        </p:sp>
      </p:grpSp>
      <p:sp>
        <p:nvSpPr>
          <p:cNvPr id="4135"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pPr>
              <a:defRPr/>
            </a:pPr>
            <a:endParaRPr lang="en-US" dirty="0">
              <a:solidFill>
                <a:srgbClr val="FFFFFF"/>
              </a:solidFill>
              <a:ea typeface=""/>
              <a:cs typeface=""/>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pPr>
              <a:defRPr/>
            </a:pPr>
            <a:fld id="{9D5B30B5-DC15-624F-9332-74C8A0D52990}" type="slidenum">
              <a:rPr lang="en-US" smtClean="0">
                <a:solidFill>
                  <a:srgbClr val="FFFFFF"/>
                </a:solidFill>
                <a:ea typeface=""/>
                <a:cs typeface=""/>
              </a:rPr>
              <a:pPr>
                <a:defRPr/>
              </a:pPr>
              <a:t>‹#›</a:t>
            </a:fld>
            <a:endParaRPr lang="en-US" dirty="0">
              <a:solidFill>
                <a:srgbClr val="FFFFFF"/>
              </a:solidFill>
              <a:ea typeface=""/>
              <a:cs typeface=""/>
            </a:endParaRP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5115454"/>
      </p:ext>
    </p:extLst>
  </p:cSld>
  <p:clrMap bg1="dk2" tx1="lt1" bg2="dk1" tx2="lt2" accent1="accent1" accent2="accent2" accent3="accent3" accent4="accent4" accent5="accent5" accent6="accent6" hlink="hlink" folHlink="folHlink"/>
  <p:sldLayoutIdLst>
    <p:sldLayoutId id="2147485923" r:id="rId1"/>
    <p:sldLayoutId id="2147485924" r:id="rId2"/>
    <p:sldLayoutId id="2147485925" r:id="rId3"/>
    <p:sldLayoutId id="2147485926" r:id="rId4"/>
    <p:sldLayoutId id="2147485927" r:id="rId5"/>
    <p:sldLayoutId id="2147485928" r:id="rId6"/>
    <p:sldLayoutId id="2147485929" r:id="rId7"/>
    <p:sldLayoutId id="2147485930" r:id="rId8"/>
    <p:sldLayoutId id="2147485931" r:id="rId9"/>
    <p:sldLayoutId id="2147485932" r:id="rId10"/>
    <p:sldLayoutId id="2147485933" r:id="rId11"/>
    <p:sldLayoutId id="2147485934" r:id="rId12"/>
  </p:sldLayoutIdLst>
  <p:transition>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pitchFamily="-112"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fld id="{136B73BB-8CA9-9E4A-9452-839C11CE8BFB}" type="datetime1">
              <a:rPr lang="en-US" smtClean="0">
                <a:solidFill>
                  <a:srgbClr val="000000"/>
                </a:solidFill>
              </a:rPr>
              <a:pPr/>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26828313"/>
      </p:ext>
    </p:extLst>
  </p:cSld>
  <p:clrMap bg1="lt1" tx1="dk1" bg2="lt2" tx2="dk2" accent1="accent1" accent2="accent2" accent3="accent3" accent4="accent4" accent5="accent5" accent6="accent6" hlink="hlink" folHlink="folHlink"/>
  <p:sldLayoutIdLst>
    <p:sldLayoutId id="2147485948" r:id="rId1"/>
    <p:sldLayoutId id="2147485949" r:id="rId2"/>
    <p:sldLayoutId id="2147485950" r:id="rId3"/>
    <p:sldLayoutId id="2147485951" r:id="rId4"/>
    <p:sldLayoutId id="2147485952" r:id="rId5"/>
    <p:sldLayoutId id="2147485953" r:id="rId6"/>
    <p:sldLayoutId id="2147485954" r:id="rId7"/>
    <p:sldLayoutId id="2147485955" r:id="rId8"/>
    <p:sldLayoutId id="2147485956" r:id="rId9"/>
    <p:sldLayoutId id="2147485957" r:id="rId10"/>
    <p:sldLayoutId id="2147485958"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Avenir Book" panose="02000503020000020003" pitchFamily="2" charset="0"/>
                <a:cs typeface="Avenir Book" panose="02000503020000020003" pitchFamily="2" charset="0"/>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3122263291"/>
      </p:ext>
    </p:extLst>
  </p:cSld>
  <p:clrMap bg1="lt1" tx1="dk1" bg2="lt2" tx2="dk2" accent1="accent1" accent2="accent2" accent3="accent3" accent4="accent4" accent5="accent5" accent6="accent6" hlink="hlink" folHlink="folHlink"/>
  <p:sldLayoutIdLst>
    <p:sldLayoutId id="2147485960"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49.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9.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6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6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6.xml"/><Relationship Id="rId1" Type="http://schemas.openxmlformats.org/officeDocument/2006/relationships/slideLayout" Target="../slideLayouts/slideLayout161.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7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1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0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0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4.xml"/><Relationship Id="rId1" Type="http://schemas.openxmlformats.org/officeDocument/2006/relationships/slideLayout" Target="../slideLayouts/slideLayout2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58.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58.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58.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8.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3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2.xml"/><Relationship Id="rId1" Type="http://schemas.openxmlformats.org/officeDocument/2006/relationships/slideLayout" Target="../slideLayouts/slideLayout59.xml"/><Relationship Id="rId5" Type="http://schemas.openxmlformats.org/officeDocument/2006/relationships/image" Target="../media/image6.jpg"/><Relationship Id="rId4" Type="http://schemas.openxmlformats.org/officeDocument/2006/relationships/image" Target="../media/image21.emf"/></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6.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87.xml"/><Relationship Id="rId4" Type="http://schemas.openxmlformats.org/officeDocument/2006/relationships/image" Target="../media/image6.jpg"/></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8.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4.xml"/><Relationship Id="rId1" Type="http://schemas.openxmlformats.org/officeDocument/2006/relationships/slideLayout" Target="../slideLayouts/slideLayout109.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6.jpg"/></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0.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95.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137.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3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85.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0.jpg"/><Relationship Id="rId5" Type="http://schemas.openxmlformats.org/officeDocument/2006/relationships/image" Target="../media/image2.jpg"/><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6" y="543631"/>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1B5255EA-14F8-F000-6983-720AF47CC38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794208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3" name="VOTE Theme Song">
            <a:hlinkClick r:id="" action="ppaction://media"/>
            <a:extLst>
              <a:ext uri="{FF2B5EF4-FFF2-40B4-BE49-F238E27FC236}">
                <a16:creationId xmlns:a16="http://schemas.microsoft.com/office/drawing/2014/main" id="{2982A9AA-48D6-8830-22AE-006ACB0BFC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129928096"/>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1180507296"/>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4166342080"/>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Click Sound">
            <a:hlinkClick r:id="" action="ppaction://media"/>
            <a:extLst>
              <a:ext uri="{FF2B5EF4-FFF2-40B4-BE49-F238E27FC236}">
                <a16:creationId xmlns:a16="http://schemas.microsoft.com/office/drawing/2014/main" id="{82E59AFD-6A5C-C8DD-92E6-4EE7660108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
        <p:nvSpPr>
          <p:cNvPr id="5" name="AutoShape 64">
            <a:extLst>
              <a:ext uri="{FF2B5EF4-FFF2-40B4-BE49-F238E27FC236}">
                <a16:creationId xmlns:a16="http://schemas.microsoft.com/office/drawing/2014/main" id="{D6C20EA4-C8AE-6004-CE13-077E1E86071E}"/>
              </a:ext>
            </a:extLst>
          </p:cNvPr>
          <p:cNvSpPr>
            <a:spLocks noChangeArrowheads="1"/>
          </p:cNvSpPr>
          <p:nvPr/>
        </p:nvSpPr>
        <p:spPr bwMode="auto">
          <a:xfrm>
            <a:off x="5750223" y="2348689"/>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Tree>
    <p:extLst>
      <p:ext uri="{BB962C8B-B14F-4D97-AF65-F5344CB8AC3E}">
        <p14:creationId xmlns:p14="http://schemas.microsoft.com/office/powerpoint/2010/main" val="2681297832"/>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0-#ppt_w/2"/>
                                          </p:val>
                                        </p:tav>
                                        <p:tav tm="100000">
                                          <p:val>
                                            <p:strVal val="#ppt_x"/>
                                          </p:val>
                                        </p:tav>
                                      </p:tavLst>
                                    </p:anim>
                                    <p:anim calcmode="lin" valueType="num">
                                      <p:cBhvr additive="base">
                                        <p:cTn id="8" dur="3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2510EF-C778-CDD3-B79F-877D3BCA466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pic>
        <p:nvPicPr>
          <p:cNvPr id="5" name="Picture 4">
            <a:extLst>
              <a:ext uri="{FF2B5EF4-FFF2-40B4-BE49-F238E27FC236}">
                <a16:creationId xmlns:a16="http://schemas.microsoft.com/office/drawing/2014/main" id="{2470C558-1553-55D6-22C1-48E48C0188DE}"/>
              </a:ext>
            </a:extLst>
          </p:cNvPr>
          <p:cNvPicPr>
            <a:picLocks noChangeAspect="1"/>
          </p:cNvPicPr>
          <p:nvPr/>
        </p:nvPicPr>
        <p:blipFill>
          <a:blip r:embed="rId3"/>
          <a:stretch>
            <a:fillRect/>
          </a:stretch>
        </p:blipFill>
        <p:spPr>
          <a:xfrm>
            <a:off x="32657" y="-1"/>
            <a:ext cx="5282401" cy="6858000"/>
          </a:xfrm>
          <a:prstGeom prst="rect">
            <a:avLst/>
          </a:prstGeom>
        </p:spPr>
      </p:pic>
      <p:pic>
        <p:nvPicPr>
          <p:cNvPr id="6" name="Picture 5" descr="A brown and white logo&#10;&#10;Description automatically generated">
            <a:extLst>
              <a:ext uri="{FF2B5EF4-FFF2-40B4-BE49-F238E27FC236}">
                <a16:creationId xmlns:a16="http://schemas.microsoft.com/office/drawing/2014/main" id="{BFB64CA4-F2DE-332B-6E62-22D17C5ED3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1600199"/>
            <a:ext cx="3657600" cy="3657600"/>
          </a:xfrm>
          <a:prstGeom prst="rect">
            <a:avLst/>
          </a:prstGeom>
        </p:spPr>
      </p:pic>
    </p:spTree>
    <p:extLst>
      <p:ext uri="{BB962C8B-B14F-4D97-AF65-F5344CB8AC3E}">
        <p14:creationId xmlns:p14="http://schemas.microsoft.com/office/powerpoint/2010/main" val="3821323221"/>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084B01-C0C1-A611-5EF3-CD5CBCA62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5155" y="413781"/>
            <a:ext cx="1600200" cy="1600200"/>
          </a:xfrm>
          <a:prstGeom prst="rect">
            <a:avLst/>
          </a:prstGeom>
        </p:spPr>
      </p:pic>
      <p:sp>
        <p:nvSpPr>
          <p:cNvPr id="2" name="TextBox 1"/>
          <p:cNvSpPr txBox="1"/>
          <p:nvPr/>
        </p:nvSpPr>
        <p:spPr>
          <a:xfrm>
            <a:off x="-9285004" y="-3501957"/>
            <a:ext cx="184731"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p:txBody>
      </p:sp>
      <p:sp>
        <p:nvSpPr>
          <p:cNvPr id="12" name="Rectangle 11"/>
          <p:cNvSpPr/>
          <p:nvPr/>
        </p:nvSpPr>
        <p:spPr>
          <a:xfrm>
            <a:off x="7112" y="561808"/>
            <a:ext cx="9144000" cy="2105192"/>
          </a:xfrm>
          <a:prstGeom prst="rect">
            <a:avLst/>
          </a:prstGeom>
        </p:spPr>
        <p:txBody>
          <a:bodyPr wrap="square">
            <a:spAutoFit/>
          </a:bodyPr>
          <a:lstStyle/>
          <a:p>
            <a:pPr marL="0" marR="0" lvl="0" indent="0" algn="ctr" defTabSz="914400" rtl="0" eaLnBrk="0" fontAlgn="base" latinLnBrk="0" hangingPunct="0">
              <a:lnSpc>
                <a:spcPct val="100000"/>
              </a:lnSpc>
              <a:spcBef>
                <a:spcPct val="30000"/>
              </a:spcBef>
              <a:spcAft>
                <a:spcPct val="0"/>
              </a:spcAft>
              <a:buClrTx/>
              <a:buSzTx/>
              <a:buFontTx/>
              <a:buNone/>
              <a:tabLst/>
              <a:defRPr/>
            </a:pPr>
            <a:r>
              <a:rPr kumimoji="0" lang="en-US" sz="32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Housing</a:t>
            </a:r>
          </a:p>
          <a:p>
            <a:pPr marL="0" marR="0" lvl="0" indent="0" algn="ctr" defTabSz="914400" rtl="0" eaLnBrk="0" fontAlgn="base" latinLnBrk="0" hangingPunct="0">
              <a:lnSpc>
                <a:spcPct val="100000"/>
              </a:lnSpc>
              <a:spcBef>
                <a:spcPct val="30000"/>
              </a:spcBef>
              <a:spcAft>
                <a:spcPct val="0"/>
              </a:spcAft>
              <a:buClrTx/>
              <a:buSzTx/>
              <a:buFontTx/>
              <a:buNone/>
              <a:tabLst/>
              <a:defRPr/>
            </a:pPr>
            <a:endParaRPr kumimoji="0" lang="en-US" sz="10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0" marR="0" lvl="0" indent="0" algn="ctr" defTabSz="914400" rtl="0" eaLnBrk="0" fontAlgn="base" latinLnBrk="0" hangingPunct="0">
              <a:lnSpc>
                <a:spcPct val="100000"/>
              </a:lnSpc>
              <a:spcBef>
                <a:spcPct val="30000"/>
              </a:spcBef>
              <a:spcAft>
                <a:spcPct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Discussion Story</a:t>
            </a:r>
            <a:endParaRPr kumimoji="0" lang="en-US" sz="2400" u="sng"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a:p>
            <a:pPr marL="0" marR="0" lvl="0" indent="0" algn="ctr" defTabSz="914400" rtl="0" eaLnBrk="0" fontAlgn="base" latinLnBrk="0" hangingPunct="0">
              <a:lnSpc>
                <a:spcPct val="100000"/>
              </a:lnSpc>
              <a:spcBef>
                <a:spcPct val="30000"/>
              </a:spcBef>
              <a:spcAft>
                <a:spcPct val="0"/>
              </a:spcAft>
              <a:buClrTx/>
              <a:buSzTx/>
              <a:buFontTx/>
              <a:buNone/>
              <a:tabLst/>
              <a:defRPr/>
            </a:pPr>
            <a:r>
              <a:rPr kumimoji="0" lang="en-US" sz="2400" u="sng"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rPr>
              <a:t>The game of Monopoly</a:t>
            </a:r>
          </a:p>
          <a:p>
            <a:pPr marL="0" marR="0" lvl="0" indent="0" algn="ctr" defTabSz="914400" rtl="0" eaLnBrk="0" fontAlgn="base" latinLnBrk="0" hangingPunct="0">
              <a:lnSpc>
                <a:spcPct val="100000"/>
              </a:lnSpc>
              <a:spcBef>
                <a:spcPct val="30000"/>
              </a:spcBef>
              <a:spcAft>
                <a:spcPct val="0"/>
              </a:spcAft>
              <a:buClrTx/>
              <a:buSzTx/>
              <a:buFontTx/>
              <a:buNone/>
              <a:tabLst/>
              <a:defRPr/>
            </a:pPr>
            <a:endParaRPr kumimoji="0" lang="en-US" sz="1800" u="sng" strike="noStrike" kern="1200" cap="none" spc="0" normalizeH="0" baseline="0" noProof="0" dirty="0">
              <a:ln>
                <a:noFill/>
              </a:ln>
              <a:solidFill>
                <a:prstClr val="black"/>
              </a:solidFill>
              <a:effectLst/>
              <a:uLnTx/>
              <a:uFillTx/>
              <a:latin typeface="Avenir Book" panose="02000503020000020003" pitchFamily="2" charset="0"/>
              <a:ea typeface="Avenir Medium" charset="0"/>
              <a:cs typeface="Avenir Medium" charset="0"/>
            </a:endParaRPr>
          </a:p>
        </p:txBody>
      </p:sp>
      <p:sp>
        <p:nvSpPr>
          <p:cNvPr id="3" name="Rectangle 2">
            <a:extLst>
              <a:ext uri="{FF2B5EF4-FFF2-40B4-BE49-F238E27FC236}">
                <a16:creationId xmlns:a16="http://schemas.microsoft.com/office/drawing/2014/main" id="{ED025127-93B6-1EB4-A4F7-13713A333AA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Discussion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game of Monopoly</a:t>
            </a:r>
          </a:p>
        </p:txBody>
      </p:sp>
      <p:cxnSp>
        <p:nvCxnSpPr>
          <p:cNvPr id="4" name="Straight Connector 3">
            <a:extLst>
              <a:ext uri="{FF2B5EF4-FFF2-40B4-BE49-F238E27FC236}">
                <a16:creationId xmlns:a16="http://schemas.microsoft.com/office/drawing/2014/main" id="{4840CC3A-3AED-1F0D-D5C4-FC5326D4B5F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705ACB2-3FD6-6267-CEA5-45A3DA5B6B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7" name="TextBox 6">
            <a:extLst>
              <a:ext uri="{FF2B5EF4-FFF2-40B4-BE49-F238E27FC236}">
                <a16:creationId xmlns:a16="http://schemas.microsoft.com/office/drawing/2014/main" id="{19D2F47C-0251-F6CB-373A-E826820E2F41}"/>
              </a:ext>
            </a:extLst>
          </p:cNvPr>
          <p:cNvSpPr txBox="1"/>
          <p:nvPr/>
        </p:nvSpPr>
        <p:spPr>
          <a:xfrm>
            <a:off x="7485155" y="2020581"/>
            <a:ext cx="1580604"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Housing</a:t>
            </a:r>
          </a:p>
        </p:txBody>
      </p:sp>
      <p:pic>
        <p:nvPicPr>
          <p:cNvPr id="9" name="Picture 8">
            <a:extLst>
              <a:ext uri="{FF2B5EF4-FFF2-40B4-BE49-F238E27FC236}">
                <a16:creationId xmlns:a16="http://schemas.microsoft.com/office/drawing/2014/main" id="{57D9118D-8621-8F3F-0034-C5AD81504BA1}"/>
              </a:ext>
            </a:extLst>
          </p:cNvPr>
          <p:cNvPicPr>
            <a:picLocks noChangeAspect="1"/>
          </p:cNvPicPr>
          <p:nvPr/>
        </p:nvPicPr>
        <p:blipFill>
          <a:blip r:embed="rId4"/>
          <a:stretch>
            <a:fillRect/>
          </a:stretch>
        </p:blipFill>
        <p:spPr>
          <a:xfrm>
            <a:off x="2018083" y="2526642"/>
            <a:ext cx="5107829" cy="3874158"/>
          </a:xfrm>
          <a:prstGeom prst="rect">
            <a:avLst/>
          </a:prstGeom>
          <a:ln>
            <a:solidFill>
              <a:schemeClr val="tx1"/>
            </a:solidFill>
          </a:ln>
        </p:spPr>
      </p:pic>
    </p:spTree>
    <p:extLst>
      <p:ext uri="{BB962C8B-B14F-4D97-AF65-F5344CB8AC3E}">
        <p14:creationId xmlns:p14="http://schemas.microsoft.com/office/powerpoint/2010/main" val="798448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rgbClr val="DDB54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07B1F9-63D4-D74C-B854-049DCF798EDC}"/>
              </a:ext>
            </a:extLst>
          </p:cNvPr>
          <p:cNvSpPr/>
          <p:nvPr/>
        </p:nvSpPr>
        <p:spPr>
          <a:xfrm>
            <a:off x="0" y="498870"/>
            <a:ext cx="9144000" cy="58477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543018"/>
                </a:solidFill>
                <a:effectLst/>
                <a:uLnTx/>
                <a:uFillTx/>
                <a:latin typeface="Avenir Book" panose="02000503020000020003" pitchFamily="2" charset="0"/>
                <a:ea typeface="ＭＳ Ｐゴシック" pitchFamily="-106" charset="-128"/>
              </a:rPr>
              <a:t>The Golden Moment</a:t>
            </a:r>
          </a:p>
        </p:txBody>
      </p:sp>
      <p:sp>
        <p:nvSpPr>
          <p:cNvPr id="3" name="Rectangle 2">
            <a:extLst>
              <a:ext uri="{FF2B5EF4-FFF2-40B4-BE49-F238E27FC236}">
                <a16:creationId xmlns:a16="http://schemas.microsoft.com/office/drawing/2014/main" id="{E3B9756F-1CE1-5FE6-E9A0-510CB175146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5" name="Rectangle 4">
            <a:extLst>
              <a:ext uri="{FF2B5EF4-FFF2-40B4-BE49-F238E27FC236}">
                <a16:creationId xmlns:a16="http://schemas.microsoft.com/office/drawing/2014/main" id="{B961CA78-D7E4-24DE-218C-98E14ECA9B94}"/>
              </a:ext>
            </a:extLst>
          </p:cNvPr>
          <p:cNvSpPr/>
          <p:nvPr/>
        </p:nvSpPr>
        <p:spPr>
          <a:xfrm>
            <a:off x="-1" y="0"/>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Discussion story: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a:t>
            </a:r>
            <a:r>
              <a:rPr lang="en-US" sz="1400" i="1" dirty="0">
                <a:solidFill>
                  <a:srgbClr val="000000"/>
                </a:solidFill>
                <a:latin typeface="Ayuthaya" pitchFamily="2" charset="-34"/>
                <a:ea typeface="Ayuthaya" pitchFamily="2" charset="-34"/>
                <a:cs typeface="Ayuthaya" pitchFamily="2" charset="-34"/>
              </a:rPr>
              <a:t>g</a:t>
            </a:r>
            <a:r>
              <a:rPr kumimoji="0" lang="en-US" sz="1400" b="0" i="1" u="none" strike="noStrike" kern="1200" cap="none" spc="0" normalizeH="0" baseline="0" noProof="0" dirty="0" err="1">
                <a:ln>
                  <a:noFill/>
                </a:ln>
                <a:solidFill>
                  <a:srgbClr val="000000"/>
                </a:solidFill>
                <a:effectLst/>
                <a:uLnTx/>
                <a:uFillTx/>
                <a:latin typeface="Ayuthaya" pitchFamily="2" charset="-34"/>
                <a:ea typeface="Ayuthaya" pitchFamily="2" charset="-34"/>
                <a:cs typeface="Ayuthaya" pitchFamily="2" charset="-34"/>
              </a:rPr>
              <a:t>ame</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of Monopoly</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F3D2F254-8AC8-4117-8D5B-BFE98B67B34E}"/>
              </a:ext>
            </a:extLst>
          </p:cNvPr>
          <p:cNvCxnSpPr/>
          <p:nvPr/>
        </p:nvCxnSpPr>
        <p:spPr>
          <a:xfrm>
            <a:off x="1" y="359044"/>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27D61AE-0124-DCCE-1756-78883EB6121A}"/>
              </a:ext>
            </a:extLst>
          </p:cNvPr>
          <p:cNvPicPr>
            <a:picLocks noChangeAspect="1"/>
          </p:cNvPicPr>
          <p:nvPr/>
        </p:nvPicPr>
        <p:blipFill>
          <a:blip r:embed="rId3"/>
          <a:stretch>
            <a:fillRect/>
          </a:stretch>
        </p:blipFill>
        <p:spPr>
          <a:xfrm>
            <a:off x="961112" y="1298141"/>
            <a:ext cx="7221775" cy="3756459"/>
          </a:xfrm>
          <a:prstGeom prst="rect">
            <a:avLst/>
          </a:prstGeom>
          <a:ln>
            <a:solidFill>
              <a:srgbClr val="000000"/>
            </a:solidFill>
          </a:ln>
        </p:spPr>
      </p:pic>
      <p:sp>
        <p:nvSpPr>
          <p:cNvPr id="4" name="TextBox 3">
            <a:extLst>
              <a:ext uri="{FF2B5EF4-FFF2-40B4-BE49-F238E27FC236}">
                <a16:creationId xmlns:a16="http://schemas.microsoft.com/office/drawing/2014/main" id="{6E56EF78-F362-87B8-135A-688928E14ADF}"/>
              </a:ext>
            </a:extLst>
          </p:cNvPr>
          <p:cNvSpPr txBox="1"/>
          <p:nvPr/>
        </p:nvSpPr>
        <p:spPr>
          <a:xfrm>
            <a:off x="2639289" y="5449570"/>
            <a:ext cx="6276107" cy="907941"/>
          </a:xfrm>
          <a:prstGeom prst="rect">
            <a:avLst/>
          </a:prstGeom>
          <a:noFill/>
        </p:spPr>
        <p:txBody>
          <a:bodyPr wrap="square" rtlCol="0">
            <a:spAutoFit/>
          </a:bodyPr>
          <a:lstStyle/>
          <a:p>
            <a:pPr eaLnBrk="0" hangingPunct="0">
              <a:spcBef>
                <a:spcPts val="600"/>
              </a:spcBef>
              <a:tabLst>
                <a:tab pos="2449513" algn="l"/>
                <a:tab pos="2900363" algn="l"/>
              </a:tabLst>
            </a:pPr>
            <a:r>
              <a:rPr lang="en-US" sz="2400" dirty="0">
                <a:solidFill>
                  <a:srgbClr val="000000"/>
                </a:solidFill>
                <a:latin typeface="Avenir Book" panose="02000503020000020003" pitchFamily="2" charset="0"/>
                <a:ea typeface="Avenir Medium" charset="0"/>
                <a:cs typeface="Avenir Medium" charset="0"/>
              </a:rPr>
              <a:t>Unaffordable housing leads to homelessness</a:t>
            </a:r>
          </a:p>
          <a:p>
            <a:pPr eaLnBrk="0" hangingPunct="0">
              <a:spcBef>
                <a:spcPts val="600"/>
              </a:spcBef>
              <a:tabLst>
                <a:tab pos="2449513" algn="l"/>
                <a:tab pos="2900363" algn="l"/>
              </a:tabLst>
            </a:pPr>
            <a:r>
              <a:rPr lang="en-US" sz="2400" dirty="0">
                <a:solidFill>
                  <a:srgbClr val="000000"/>
                </a:solidFill>
                <a:latin typeface="Avenir Book" panose="02000503020000020003" pitchFamily="2" charset="0"/>
                <a:ea typeface="Avenir Medium" charset="0"/>
                <a:cs typeface="Avenir Medium" charset="0"/>
              </a:rPr>
              <a:t>Affordable housing for all</a:t>
            </a:r>
          </a:p>
        </p:txBody>
      </p:sp>
      <p:sp>
        <p:nvSpPr>
          <p:cNvPr id="9" name="TextBox 8">
            <a:extLst>
              <a:ext uri="{FF2B5EF4-FFF2-40B4-BE49-F238E27FC236}">
                <a16:creationId xmlns:a16="http://schemas.microsoft.com/office/drawing/2014/main" id="{3EFA1AAE-91D1-2193-8B67-56C7080AF60E}"/>
              </a:ext>
            </a:extLst>
          </p:cNvPr>
          <p:cNvSpPr txBox="1"/>
          <p:nvPr/>
        </p:nvSpPr>
        <p:spPr>
          <a:xfrm>
            <a:off x="76200" y="5435715"/>
            <a:ext cx="2563089" cy="907941"/>
          </a:xfrm>
          <a:prstGeom prst="rect">
            <a:avLst/>
          </a:prstGeom>
          <a:noFill/>
        </p:spPr>
        <p:txBody>
          <a:bodyPr wrap="square" rtlCol="0">
            <a:spAutoFit/>
          </a:bodyPr>
          <a:lstStyle/>
          <a:p>
            <a:pPr algn="r" eaLnBrk="0" hangingPunct="0">
              <a:spcBef>
                <a:spcPts val="600"/>
              </a:spcBef>
              <a:tabLst>
                <a:tab pos="2449513" algn="l"/>
                <a:tab pos="2900363" algn="l"/>
              </a:tabLst>
            </a:pPr>
            <a:r>
              <a:rPr lang="en-US" sz="2400" dirty="0">
                <a:solidFill>
                  <a:srgbClr val="000000"/>
                </a:solidFill>
                <a:latin typeface="Avenir Book" panose="02000503020000020003" pitchFamily="2" charset="0"/>
                <a:ea typeface="Avenir Medium" charset="0"/>
                <a:cs typeface="Avenir Medium" charset="0"/>
              </a:rPr>
              <a:t>Shared Problem:</a:t>
            </a:r>
          </a:p>
          <a:p>
            <a:pPr algn="r">
              <a:spcBef>
                <a:spcPts val="600"/>
              </a:spcBef>
              <a:tabLst>
                <a:tab pos="2446338" algn="l"/>
                <a:tab pos="3248025" algn="l"/>
              </a:tabLst>
            </a:pPr>
            <a:r>
              <a:rPr lang="en-US" sz="2400" dirty="0">
                <a:solidFill>
                  <a:srgbClr val="000000"/>
                </a:solidFill>
                <a:latin typeface="Avenir Book" panose="02000503020000020003" pitchFamily="2" charset="0"/>
                <a:ea typeface="Avenir Medium" charset="0"/>
                <a:cs typeface="Avenir Medium" charset="0"/>
              </a:rPr>
              <a:t>Shared Goal:</a:t>
            </a:r>
          </a:p>
        </p:txBody>
      </p:sp>
    </p:spTree>
    <p:extLst>
      <p:ext uri="{BB962C8B-B14F-4D97-AF65-F5344CB8AC3E}">
        <p14:creationId xmlns:p14="http://schemas.microsoft.com/office/powerpoint/2010/main" val="2768400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2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2000"/>
                                        <p:tgtEl>
                                          <p:spTgt spid="9">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7323"/>
            <a:ext cx="4572001" cy="1046440"/>
          </a:xfrm>
          <a:prstGeom prst="rect">
            <a:avLst/>
          </a:prstGeom>
        </p:spPr>
        <p:txBody>
          <a:bodyPr wrap="square">
            <a:spAutoFit/>
          </a:bodyPr>
          <a:lstStyle/>
          <a:p>
            <a:pPr marL="0" marR="0" lvl="0" indent="0" algn="ctr" defTabSz="457200" rtl="0" eaLnBrk="0" fontAlgn="auto" latinLnBrk="0" hangingPunct="0">
              <a:lnSpc>
                <a:spcPct val="100000"/>
              </a:lnSpc>
              <a:spcBef>
                <a:spcPts val="0"/>
              </a:spcBef>
              <a:spcAft>
                <a:spcPts val="0"/>
              </a:spcAft>
              <a:buClrTx/>
              <a:buSzTx/>
              <a:buFontTx/>
              <a:buNone/>
              <a:tabLst/>
              <a:defRPr/>
            </a:pPr>
            <a:endParaRPr kumimoji="0" lang="en-US" sz="2700" b="0" i="0"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ctr" defTabSz="4572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algn="ctr" defTabSz="457200" rtl="0" eaLnBrk="0" fontAlgn="auto" latinLnBrk="0" hangingPunct="0">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6" name="Text Box 2"/>
          <p:cNvSpPr txBox="1">
            <a:spLocks noChangeArrowheads="1"/>
          </p:cNvSpPr>
          <p:nvPr/>
        </p:nvSpPr>
        <p:spPr bwMode="auto">
          <a:xfrm>
            <a:off x="-2" y="457200"/>
            <a:ext cx="9129032" cy="523220"/>
          </a:xfrm>
          <a:prstGeom prst="rect">
            <a:avLst/>
          </a:prstGeom>
          <a:noFill/>
          <a:ln w="9525">
            <a:noFill/>
            <a:miter lim="800000"/>
            <a:headEnd/>
            <a:tailEnd/>
          </a:ln>
        </p:spPr>
        <p:txBody>
          <a:bodyPr wrap="square">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Activity</a:t>
            </a:r>
          </a:p>
        </p:txBody>
      </p:sp>
      <p:sp>
        <p:nvSpPr>
          <p:cNvPr id="3" name="Rectangle 2"/>
          <p:cNvSpPr/>
          <p:nvPr/>
        </p:nvSpPr>
        <p:spPr>
          <a:xfrm>
            <a:off x="304798" y="1054536"/>
            <a:ext cx="8766141" cy="2308324"/>
          </a:xfrm>
          <a:prstGeom prst="rect">
            <a:avLst/>
          </a:prstGeom>
        </p:spPr>
        <p:txBody>
          <a:bodyPr wrap="square">
            <a:spAutoFit/>
          </a:bodyPr>
          <a:lstStyle/>
          <a:p>
            <a:pPr eaLnBrk="0" hangingPunct="0"/>
            <a:r>
              <a:rPr lang="en-US" sz="2400" dirty="0">
                <a:solidFill>
                  <a:srgbClr val="000000"/>
                </a:solidFill>
                <a:latin typeface="Avenir Book" panose="02000503020000020003" pitchFamily="2" charset="0"/>
                <a:ea typeface="Avenir Medium" charset="0"/>
                <a:cs typeface="Avenir Medium" charset="0"/>
              </a:rPr>
              <a:t>In the area you live (or want to live), c</a:t>
            </a: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heck out an apartment rental site and look up what it costs to rent a one-bedroom apartment. What is the absolute cheapest rent you can find? Now find out what the minimum wage is in your area. Write these figures down. We’ll come back to this later. </a:t>
            </a:r>
          </a:p>
          <a:p>
            <a:pPr eaLnBrk="0" hangingPunct="0"/>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4" name="Rectangle 3">
            <a:extLst>
              <a:ext uri="{FF2B5EF4-FFF2-40B4-BE49-F238E27FC236}">
                <a16:creationId xmlns:a16="http://schemas.microsoft.com/office/drawing/2014/main" id="{3491DFAA-244E-4718-921C-9CE6448E05CE}"/>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7" name="Rectangle 6">
            <a:extLst>
              <a:ext uri="{FF2B5EF4-FFF2-40B4-BE49-F238E27FC236}">
                <a16:creationId xmlns:a16="http://schemas.microsoft.com/office/drawing/2014/main" id="{CB53E107-9199-E8EA-CCBD-FACF4E892AF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Housing</a:t>
            </a:r>
            <a:endPar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DC3532B2-A3B0-047A-103E-FA681CCC22E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3BE97B84-A895-7332-D257-F292D8F11361}"/>
              </a:ext>
            </a:extLst>
          </p:cNvPr>
          <p:cNvPicPr>
            <a:picLocks noChangeAspect="1"/>
          </p:cNvPicPr>
          <p:nvPr/>
        </p:nvPicPr>
        <p:blipFill>
          <a:blip r:embed="rId3"/>
          <a:stretch>
            <a:fillRect/>
          </a:stretch>
        </p:blipFill>
        <p:spPr>
          <a:xfrm>
            <a:off x="1660525" y="3200400"/>
            <a:ext cx="5822950" cy="3077355"/>
          </a:xfrm>
          <a:prstGeom prst="rect">
            <a:avLst/>
          </a:prstGeom>
          <a:ln>
            <a:solidFill>
              <a:srgbClr val="000000"/>
            </a:solidFill>
          </a:ln>
        </p:spPr>
      </p:pic>
    </p:spTree>
    <p:extLst>
      <p:ext uri="{BB962C8B-B14F-4D97-AF65-F5344CB8AC3E}">
        <p14:creationId xmlns:p14="http://schemas.microsoft.com/office/powerpoint/2010/main" val="79678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TextBox 3"/>
          <p:cNvSpPr txBox="1"/>
          <p:nvPr/>
        </p:nvSpPr>
        <p:spPr>
          <a:xfrm>
            <a:off x="381000" y="574012"/>
            <a:ext cx="8382000" cy="5016758"/>
          </a:xfrm>
          <a:prstGeom prst="rect">
            <a:avLst/>
          </a:prstGeom>
          <a:solidFill>
            <a:srgbClr val="FFFFFF"/>
          </a:solidFill>
        </p:spPr>
        <p:txBody>
          <a:bodyPr wrap="square" rtlCol="0">
            <a:spAutoFit/>
          </a:bodyPr>
          <a:lstStyle/>
          <a:p>
            <a:pPr algn="ctr" eaLnBrk="0" hangingPunct="0"/>
            <a:r>
              <a:rPr lang="en-US" sz="2800" b="1" dirty="0">
                <a:solidFill>
                  <a:srgbClr val="000000"/>
                </a:solidFill>
                <a:latin typeface="Avenir Black" panose="02000503020000020003" pitchFamily="2" charset="0"/>
                <a:ea typeface="ＭＳ Ｐゴシック" charset="0"/>
                <a:cs typeface="Avenir Medium" charset="0"/>
              </a:rPr>
              <a:t>Housing</a:t>
            </a:r>
            <a:r>
              <a:rPr lang="en-US" sz="2800" dirty="0">
                <a:solidFill>
                  <a:srgbClr val="000000"/>
                </a:solidFill>
                <a:latin typeface="Avenir Book" panose="02000503020000020003" pitchFamily="2" charset="0"/>
                <a:ea typeface="ＭＳ Ｐゴシック" charset="0"/>
                <a:cs typeface="Avenir Medium" charset="0"/>
              </a:rPr>
              <a:t> simply refers to places where people live. </a:t>
            </a:r>
          </a:p>
          <a:p>
            <a:pPr algn="ctr" eaLnBrk="0" hangingPunct="0"/>
            <a:endParaRPr lang="en-US" sz="1400" dirty="0">
              <a:solidFill>
                <a:srgbClr val="000000"/>
              </a:solidFill>
              <a:latin typeface="Avenir Book" panose="02000503020000020003" pitchFamily="2" charset="0"/>
              <a:ea typeface="ＭＳ Ｐゴシック" charset="0"/>
              <a:cs typeface="Avenir Medium" charset="0"/>
            </a:endParaRPr>
          </a:p>
          <a:p>
            <a:pPr algn="ctr" eaLnBrk="0" hangingPunct="0"/>
            <a:r>
              <a:rPr lang="en-US" sz="2200" dirty="0">
                <a:solidFill>
                  <a:srgbClr val="000000"/>
                </a:solidFill>
                <a:latin typeface="Avenir Book" panose="02000503020000020003" pitchFamily="2" charset="0"/>
                <a:ea typeface="ＭＳ Ｐゴシック" charset="0"/>
                <a:cs typeface="Avenir Medium" charset="0"/>
              </a:rPr>
              <a:t>Includes </a:t>
            </a:r>
            <a:r>
              <a:rPr lang="en-US" sz="2200" dirty="0">
                <a:solidFill>
                  <a:srgbClr val="000000"/>
                </a:solidFill>
                <a:latin typeface="Avenir Book" panose="02000503020000020003" pitchFamily="2" charset="0"/>
              </a:rPr>
              <a:t>single-family homes, cabins, mansions, nursing homes, mobile homes, palaces, low-end apartments, RVs, group homes, cooperative housing, manufactured homes, castles, condominiums, yurts, luxury apartments, trailers, lofts, boxcar homes, assisted-living facilities, and more. </a:t>
            </a:r>
          </a:p>
          <a:p>
            <a:pPr algn="ctr" eaLnBrk="0" hangingPunct="0"/>
            <a:r>
              <a:rPr lang="en-US" sz="2400" dirty="0">
                <a:solidFill>
                  <a:srgbClr val="000000"/>
                </a:solidFill>
                <a:latin typeface="Avenir Book" panose="02000503020000020003" pitchFamily="2" charset="0"/>
                <a:ea typeface="ＭＳ Ｐゴシック" charset="0"/>
                <a:cs typeface="Avenir Medium" charset="0"/>
              </a:rPr>
              <a:t> </a:t>
            </a:r>
          </a:p>
          <a:p>
            <a:pPr algn="ctr" eaLnBrk="0" hangingPunct="0"/>
            <a:endParaRPr lang="en-US" sz="2400" dirty="0">
              <a:solidFill>
                <a:srgbClr val="000000"/>
              </a:solidFill>
              <a:latin typeface="Avenir Book" panose="02000503020000020003" pitchFamily="2" charset="0"/>
              <a:ea typeface="ＭＳ Ｐゴシック" charset="0"/>
              <a:cs typeface="Avenir Medium" charset="0"/>
            </a:endParaRPr>
          </a:p>
          <a:p>
            <a:pPr algn="ctr" eaLnBrk="0" hangingPunct="0"/>
            <a:endParaRPr lang="en-US" sz="2400" dirty="0">
              <a:solidFill>
                <a:srgbClr val="000000"/>
              </a:solidFill>
              <a:latin typeface="Avenir Book" panose="02000503020000020003" pitchFamily="2" charset="0"/>
              <a:ea typeface="ＭＳ Ｐゴシック" charset="0"/>
              <a:cs typeface="Avenir Medium" charset="0"/>
            </a:endParaRPr>
          </a:p>
          <a:p>
            <a:pPr algn="ctr" eaLnBrk="0" hangingPunct="0"/>
            <a:endParaRPr lang="en-US" sz="2400" dirty="0">
              <a:solidFill>
                <a:srgbClr val="000000"/>
              </a:solidFill>
              <a:latin typeface="Avenir Book" panose="02000503020000020003" pitchFamily="2" charset="0"/>
              <a:ea typeface="ＭＳ Ｐゴシック" charset="0"/>
              <a:cs typeface="Avenir Medium" charset="0"/>
            </a:endParaRPr>
          </a:p>
          <a:p>
            <a:pPr algn="ctr" eaLnBrk="0" hangingPunct="0"/>
            <a:endParaRPr lang="en-US" sz="2400" dirty="0">
              <a:solidFill>
                <a:srgbClr val="000000"/>
              </a:solidFill>
              <a:latin typeface="Avenir Book" panose="02000503020000020003" pitchFamily="2" charset="0"/>
              <a:ea typeface="ＭＳ Ｐゴシック" charset="0"/>
              <a:cs typeface="Avenir Medium" charset="0"/>
            </a:endParaRPr>
          </a:p>
          <a:p>
            <a:pPr algn="ctr" eaLnBrk="0" hangingPunct="0"/>
            <a:endParaRPr lang="en-US" sz="2400" dirty="0">
              <a:solidFill>
                <a:srgbClr val="000000"/>
              </a:solidFill>
              <a:latin typeface="Avenir Book" panose="02000503020000020003" pitchFamily="2" charset="0"/>
              <a:ea typeface="ＭＳ Ｐゴシック" charset="0"/>
              <a:cs typeface="Avenir Medium" charset="0"/>
            </a:endParaRPr>
          </a:p>
          <a:p>
            <a:pPr algn="ctr" eaLnBrk="0" hangingPunct="0"/>
            <a:endParaRPr lang="en-US" sz="2400" dirty="0">
              <a:solidFill>
                <a:srgbClr val="000000"/>
              </a:solidFill>
              <a:latin typeface="Avenir Book" panose="02000503020000020003" pitchFamily="2" charset="0"/>
              <a:ea typeface="ＭＳ Ｐゴシック" charset="0"/>
              <a:cs typeface="Avenir Medium" charset="0"/>
            </a:endParaRPr>
          </a:p>
        </p:txBody>
      </p:sp>
      <p:pic>
        <p:nvPicPr>
          <p:cNvPr id="2" name="Picture 1">
            <a:extLst>
              <a:ext uri="{FF2B5EF4-FFF2-40B4-BE49-F238E27FC236}">
                <a16:creationId xmlns:a16="http://schemas.microsoft.com/office/drawing/2014/main" id="{55F69842-F6A2-AA48-BD1C-037B63FF30AC}"/>
              </a:ext>
            </a:extLst>
          </p:cNvPr>
          <p:cNvPicPr>
            <a:picLocks noChangeAspect="1"/>
          </p:cNvPicPr>
          <p:nvPr/>
        </p:nvPicPr>
        <p:blipFill>
          <a:blip r:embed="rId3"/>
          <a:stretch>
            <a:fillRect/>
          </a:stretch>
        </p:blipFill>
        <p:spPr>
          <a:xfrm>
            <a:off x="1371600" y="3200400"/>
            <a:ext cx="6400800" cy="2997200"/>
          </a:xfrm>
          <a:prstGeom prst="rect">
            <a:avLst/>
          </a:prstGeom>
          <a:ln>
            <a:solidFill>
              <a:srgbClr val="000000"/>
            </a:solidFill>
          </a:ln>
        </p:spPr>
      </p:pic>
      <p:sp>
        <p:nvSpPr>
          <p:cNvPr id="5" name="Rectangle 4">
            <a:extLst>
              <a:ext uri="{FF2B5EF4-FFF2-40B4-BE49-F238E27FC236}">
                <a16:creationId xmlns:a16="http://schemas.microsoft.com/office/drawing/2014/main" id="{3F9E788E-49A1-00B6-E9AB-40098BDD1956}"/>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Housing</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BF66ACE0-F996-46C9-31DB-7E43A2075218}"/>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7A861C7-3500-4B90-D490-77CB7220CF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275400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110D8-C575-51FE-5991-1E3F7D2885E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Arial"/>
            </a:endParaRPr>
          </a:p>
        </p:txBody>
      </p:sp>
      <p:sp>
        <p:nvSpPr>
          <p:cNvPr id="2" name="Rectangle 1">
            <a:extLst>
              <a:ext uri="{FF2B5EF4-FFF2-40B4-BE49-F238E27FC236}">
                <a16:creationId xmlns:a16="http://schemas.microsoft.com/office/drawing/2014/main" id="{68D79A3E-0F28-D8BA-3011-EF60D2B035ED}"/>
              </a:ext>
            </a:extLst>
          </p:cNvPr>
          <p:cNvSpPr/>
          <p:nvPr/>
        </p:nvSpPr>
        <p:spPr>
          <a:xfrm>
            <a:off x="152400" y="533400"/>
            <a:ext cx="8791106" cy="2387513"/>
          </a:xfrm>
          <a:prstGeom prst="rect">
            <a:avLst/>
          </a:prstGeom>
          <a:ln>
            <a:no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6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Privately</a:t>
            </a:r>
            <a:r>
              <a:rPr kumimoji="0" lang="en-US" sz="2600" b="1" u="none" strike="noStrike" kern="1200" cap="none" spc="0" normalizeH="0" noProof="0" dirty="0">
                <a:ln>
                  <a:noFill/>
                </a:ln>
                <a:solidFill>
                  <a:srgbClr val="000000"/>
                </a:solidFill>
                <a:effectLst/>
                <a:uLnTx/>
                <a:uFillTx/>
                <a:latin typeface="Avenir Black" panose="02000503020000020003" pitchFamily="2" charset="0"/>
                <a:ea typeface="Avenir Medium" charset="0"/>
                <a:cs typeface="Avenir Medium" charset="0"/>
              </a:rPr>
              <a:t> Owned Housing </a:t>
            </a:r>
            <a:endParaRPr kumimoji="0" lang="en-US" sz="2400" b="1"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endParaRPr>
          </a:p>
          <a:p>
            <a:pPr marL="457200" marR="0" lvl="0" indent="-457200" algn="l" defTabSz="914400" rtl="0" eaLnBrk="0" fontAlgn="base" latinLnBrk="0" hangingPunct="0">
              <a:lnSpc>
                <a:spcPct val="150000"/>
              </a:lnSpc>
              <a:spcBef>
                <a:spcPts val="600"/>
              </a:spcBef>
              <a:spcAft>
                <a:spcPct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Apartments</a:t>
            </a:r>
            <a:r>
              <a:rPr lang="en-US" sz="2200" dirty="0">
                <a:solidFill>
                  <a:srgbClr val="000000"/>
                </a:solidFill>
                <a:latin typeface="Avenir Book" panose="02000503020000020003" pitchFamily="2" charset="0"/>
                <a:ea typeface="Avenir Medium" charset="0"/>
                <a:cs typeface="Avenir Medium" charset="0"/>
              </a:rPr>
              <a:t>: </a:t>
            </a: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landlord</a:t>
            </a:r>
            <a:r>
              <a:rPr kumimoji="0" lang="en-US" sz="2200" b="0"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owns the property; tenant pays rent</a:t>
            </a:r>
            <a:endPar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Condominiums</a:t>
            </a:r>
            <a:r>
              <a:rPr lang="en-US" sz="2200" dirty="0">
                <a:solidFill>
                  <a:srgbClr val="000000"/>
                </a:solidFill>
                <a:latin typeface="Avenir Book" panose="02000503020000020003" pitchFamily="2" charset="0"/>
                <a:ea typeface="Avenir Medium" charset="0"/>
                <a:cs typeface="Avenir Medium" charset="0"/>
              </a:rPr>
              <a:t>: </a:t>
            </a: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private ownership with shared land and </a:t>
            </a:r>
            <a:r>
              <a:rPr lang="en-US" sz="2200" dirty="0">
                <a:solidFill>
                  <a:srgbClr val="000000"/>
                </a:solidFill>
                <a:latin typeface="Avenir Book" panose="02000503020000020003" pitchFamily="2" charset="0"/>
                <a:ea typeface="Avenir Medium" charset="0"/>
                <a:cs typeface="Avenir Medium" charset="0"/>
              </a:rPr>
              <a:t>shared </a:t>
            </a:r>
          </a:p>
          <a:p>
            <a:pPr marL="457200" marR="0" lvl="0" algn="l" defTabSz="914400" rtl="0" eaLnBrk="0" fontAlgn="base" latinLnBrk="0" hangingPunct="0">
              <a:spcBef>
                <a:spcPct val="0"/>
              </a:spcBef>
              <a:spcAft>
                <a:spcPct val="0"/>
              </a:spcAft>
              <a:buClrTx/>
              <a:buSzTx/>
              <a:defRPr/>
            </a:pP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common spaces</a:t>
            </a: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Single-family</a:t>
            </a:r>
            <a:r>
              <a:rPr kumimoji="0" lang="en-US" sz="2200" b="1"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a:t>
            </a:r>
            <a:r>
              <a:rPr lang="en-US" sz="2200" b="1" dirty="0">
                <a:solidFill>
                  <a:srgbClr val="000000"/>
                </a:solidFill>
                <a:latin typeface="Avenir Book" panose="02000503020000020003" pitchFamily="2" charset="0"/>
                <a:ea typeface="Avenir Medium" charset="0"/>
                <a:cs typeface="Avenir Medium" charset="0"/>
              </a:rPr>
              <a:t>h</a:t>
            </a:r>
            <a:r>
              <a:rPr kumimoji="0" lang="en-US" sz="2200" b="1" i="0" u="none" strike="noStrike" kern="1200" cap="none" spc="0" normalizeH="0" noProof="0" dirty="0" err="1">
                <a:ln>
                  <a:noFill/>
                </a:ln>
                <a:solidFill>
                  <a:srgbClr val="000000"/>
                </a:solidFill>
                <a:effectLst/>
                <a:uLnTx/>
                <a:uFillTx/>
                <a:latin typeface="Avenir Book" panose="02000503020000020003" pitchFamily="2" charset="0"/>
                <a:ea typeface="Avenir Medium" charset="0"/>
                <a:cs typeface="Avenir Medium" charset="0"/>
              </a:rPr>
              <a:t>omes</a:t>
            </a:r>
            <a:r>
              <a:rPr lang="en-US" sz="2200" dirty="0">
                <a:solidFill>
                  <a:srgbClr val="000000"/>
                </a:solidFill>
                <a:latin typeface="Avenir Book" panose="02000503020000020003" pitchFamily="2" charset="0"/>
                <a:ea typeface="Avenir Medium" charset="0"/>
                <a:cs typeface="Avenir Medium" charset="0"/>
              </a:rPr>
              <a:t>: </a:t>
            </a:r>
            <a:r>
              <a:rPr kumimoji="0" lang="en-US" sz="2200" b="0"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private ownership of home and land </a:t>
            </a:r>
            <a:endParaRPr lang="en-US" sz="2200" dirty="0">
              <a:solidFill>
                <a:srgbClr val="000000"/>
              </a:solidFill>
              <a:latin typeface="Avenir Book" panose="02000503020000020003" pitchFamily="2" charset="0"/>
              <a:ea typeface="Avenir Medium" charset="0"/>
              <a:cs typeface="Avenir Medium" charset="0"/>
            </a:endParaRPr>
          </a:p>
        </p:txBody>
      </p:sp>
      <p:sp>
        <p:nvSpPr>
          <p:cNvPr id="6" name="Rectangle 5">
            <a:extLst>
              <a:ext uri="{FF2B5EF4-FFF2-40B4-BE49-F238E27FC236}">
                <a16:creationId xmlns:a16="http://schemas.microsoft.com/office/drawing/2014/main" id="{FD68E9F5-E817-0B5B-E0C2-A0248AC8484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7" name="Straight Connector 6">
            <a:extLst>
              <a:ext uri="{FF2B5EF4-FFF2-40B4-BE49-F238E27FC236}">
                <a16:creationId xmlns:a16="http://schemas.microsoft.com/office/drawing/2014/main" id="{915EA300-D36F-AB8E-E58C-323FDA57326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643DF75-1AAD-F762-AAB7-6CD6E119A022}"/>
              </a:ext>
            </a:extLst>
          </p:cNvPr>
          <p:cNvPicPr>
            <a:picLocks noChangeAspect="1"/>
          </p:cNvPicPr>
          <p:nvPr/>
        </p:nvPicPr>
        <p:blipFill>
          <a:blip r:embed="rId3"/>
          <a:stretch>
            <a:fillRect/>
          </a:stretch>
        </p:blipFill>
        <p:spPr>
          <a:xfrm>
            <a:off x="1511656" y="3374029"/>
            <a:ext cx="6122613" cy="3112478"/>
          </a:xfrm>
          <a:prstGeom prst="rect">
            <a:avLst/>
          </a:prstGeom>
          <a:ln>
            <a:solidFill>
              <a:srgbClr val="000000"/>
            </a:solidFill>
          </a:ln>
        </p:spPr>
      </p:pic>
    </p:spTree>
    <p:extLst>
      <p:ext uri="{BB962C8B-B14F-4D97-AF65-F5344CB8AC3E}">
        <p14:creationId xmlns:p14="http://schemas.microsoft.com/office/powerpoint/2010/main" val="471177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5110D8-C575-51FE-5991-1E3F7D2885E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Arial"/>
            </a:endParaRPr>
          </a:p>
        </p:txBody>
      </p:sp>
      <p:sp>
        <p:nvSpPr>
          <p:cNvPr id="2" name="Rectangle 1">
            <a:extLst>
              <a:ext uri="{FF2B5EF4-FFF2-40B4-BE49-F238E27FC236}">
                <a16:creationId xmlns:a16="http://schemas.microsoft.com/office/drawing/2014/main" id="{68D79A3E-0F28-D8BA-3011-EF60D2B035ED}"/>
              </a:ext>
            </a:extLst>
          </p:cNvPr>
          <p:cNvSpPr/>
          <p:nvPr/>
        </p:nvSpPr>
        <p:spPr>
          <a:xfrm>
            <a:off x="176445" y="533400"/>
            <a:ext cx="8791106" cy="2726067"/>
          </a:xfrm>
          <a:prstGeom prst="rect">
            <a:avLst/>
          </a:prstGeom>
          <a:ln>
            <a:noFill/>
          </a:ln>
        </p:spPr>
        <p:txBody>
          <a:bodyPr wrap="square">
            <a:spAutoFit/>
          </a:bodyPr>
          <a:lstStyle/>
          <a:p>
            <a:pPr lvl="0" eaLnBrk="0" hangingPunct="0">
              <a:defRPr/>
            </a:pPr>
            <a:r>
              <a:rPr lang="en-US" sz="2600" b="1" dirty="0">
                <a:solidFill>
                  <a:srgbClr val="000000"/>
                </a:solidFill>
                <a:latin typeface="Avenir Black" panose="02000503020000020003" pitchFamily="2" charset="0"/>
                <a:ea typeface="Avenir Medium" charset="0"/>
                <a:cs typeface="Avenir Medium" charset="0"/>
              </a:rPr>
              <a:t>Cooperative Housing (Resident-Owned Communities) </a:t>
            </a:r>
            <a:endPar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algn="l" defTabSz="914400" rtl="0" eaLnBrk="0" fontAlgn="base" latinLnBrk="0" hangingPunct="0">
              <a:lnSpc>
                <a:spcPct val="150000"/>
              </a:lnSpc>
              <a:spcBef>
                <a:spcPts val="600"/>
              </a:spcBef>
              <a:spcAft>
                <a:spcPct val="0"/>
              </a:spcAft>
              <a:buClrTx/>
              <a:buSzTx/>
              <a:buFont typeface="Arial" panose="020B0604020202020204" pitchFamily="34" charset="0"/>
              <a:buChar char="•"/>
              <a:tabLst>
                <a:tab pos="457200" algn="l"/>
              </a:tabLst>
              <a:defRPr/>
            </a:pPr>
            <a:r>
              <a:rPr kumimoji="0" lang="en-US" sz="2200" b="1"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Co-op</a:t>
            </a:r>
            <a:r>
              <a:rPr kumimoji="0" lang="en-US" sz="2200" b="1"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a:t>
            </a:r>
            <a:r>
              <a:rPr lang="en-US" sz="2200" b="1" noProof="0" dirty="0">
                <a:solidFill>
                  <a:srgbClr val="000000"/>
                </a:solidFill>
                <a:latin typeface="Avenir Book" panose="02000503020000020003" pitchFamily="2" charset="0"/>
                <a:ea typeface="Avenir Medium" charset="0"/>
                <a:cs typeface="Avenir Medium" charset="0"/>
              </a:rPr>
              <a:t>a</a:t>
            </a:r>
            <a:r>
              <a:rPr lang="en-US" sz="2200" b="1" dirty="0" err="1">
                <a:solidFill>
                  <a:srgbClr val="000000"/>
                </a:solidFill>
                <a:latin typeface="Avenir Book" panose="02000503020000020003" pitchFamily="2" charset="0"/>
                <a:ea typeface="Avenir Medium" charset="0"/>
                <a:cs typeface="Avenir Medium" charset="0"/>
              </a:rPr>
              <a:t>partments</a:t>
            </a:r>
            <a:r>
              <a:rPr lang="en-US" sz="2200" dirty="0">
                <a:solidFill>
                  <a:srgbClr val="000000"/>
                </a:solidFill>
                <a:latin typeface="Avenir Book" panose="02000503020000020003" pitchFamily="2" charset="0"/>
                <a:ea typeface="Avenir Medium" charset="0"/>
                <a:cs typeface="Avenir Medium" charset="0"/>
              </a:rPr>
              <a:t>: own shares in a resident-owned nonprofit </a:t>
            </a:r>
          </a:p>
          <a:p>
            <a:pPr marL="457200" marR="0" lvl="0" algn="l" defTabSz="914400" rtl="0" eaLnBrk="0" fontAlgn="base" latinLnBrk="0" hangingPunct="0">
              <a:spcBef>
                <a:spcPct val="0"/>
              </a:spcBef>
              <a:spcAft>
                <a:spcPct val="0"/>
              </a:spcAft>
              <a:buClrTx/>
              <a:buSzTx/>
              <a:tabLst>
                <a:tab pos="457200" algn="l"/>
              </a:tabLst>
              <a:defRPr/>
            </a:pPr>
            <a:r>
              <a:rPr lang="en-US" sz="2200" dirty="0">
                <a:solidFill>
                  <a:srgbClr val="000000"/>
                </a:solidFill>
                <a:latin typeface="Avenir Book" panose="02000503020000020003" pitchFamily="2" charset="0"/>
                <a:ea typeface="Avenir Medium" charset="0"/>
                <a:cs typeface="Avenir Medium" charset="0"/>
              </a:rPr>
              <a:t>corporation that owns the property</a:t>
            </a:r>
            <a:endPar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Co-housing</a:t>
            </a:r>
            <a:r>
              <a:rPr lang="en-US" sz="2200" b="1" dirty="0">
                <a:solidFill>
                  <a:srgbClr val="000000"/>
                </a:solidFill>
                <a:latin typeface="Avenir Book" panose="02000503020000020003" pitchFamily="2" charset="0"/>
                <a:ea typeface="Avenir Medium" charset="0"/>
                <a:cs typeface="Avenir Medium" charset="0"/>
              </a:rPr>
              <a:t> / Intentional communities</a:t>
            </a:r>
            <a:r>
              <a:rPr lang="en-US" sz="2200" dirty="0">
                <a:solidFill>
                  <a:srgbClr val="000000"/>
                </a:solidFill>
                <a:latin typeface="Avenir Book" panose="02000503020000020003" pitchFamily="2" charset="0"/>
                <a:ea typeface="Avenir Medium" charset="0"/>
                <a:cs typeface="Avenir Medium" charset="0"/>
              </a:rPr>
              <a:t>: spaces are designed for </a:t>
            </a:r>
          </a:p>
          <a:p>
            <a:pPr marL="457200" marR="0" lvl="0" algn="l" defTabSz="914400" rtl="0" eaLnBrk="0" fontAlgn="base" latinLnBrk="0" hangingPunct="0">
              <a:spcBef>
                <a:spcPct val="0"/>
              </a:spcBef>
              <a:spcAft>
                <a:spcPct val="0"/>
              </a:spcAft>
              <a:buClrTx/>
              <a:buSzTx/>
              <a:defRPr/>
            </a:pPr>
            <a:r>
              <a:rPr lang="en-US" sz="2200" dirty="0">
                <a:solidFill>
                  <a:srgbClr val="000000"/>
                </a:solidFill>
                <a:latin typeface="Avenir Book" panose="02000503020000020003" pitchFamily="2" charset="0"/>
                <a:ea typeface="Avenir Medium" charset="0"/>
                <a:cs typeface="Avenir Medium" charset="0"/>
              </a:rPr>
              <a:t>community and social interaction</a:t>
            </a:r>
            <a:endPar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Commune</a:t>
            </a:r>
            <a:r>
              <a:rPr lang="en-US" sz="2200" dirty="0">
                <a:solidFill>
                  <a:srgbClr val="000000"/>
                </a:solidFill>
                <a:latin typeface="Avenir Book" panose="02000503020000020003" pitchFamily="2" charset="0"/>
                <a:ea typeface="Avenir Medium" charset="0"/>
                <a:cs typeface="Avenir Medium" charset="0"/>
              </a:rPr>
              <a:t>:</a:t>
            </a:r>
            <a:r>
              <a:rPr kumimoji="0" lang="en-US" sz="2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residents share </a:t>
            </a:r>
            <a:r>
              <a:rPr kumimoji="0" lang="en-US" sz="2200" b="0"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incomes and spaces</a:t>
            </a: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6" name="Rectangle 5">
            <a:extLst>
              <a:ext uri="{FF2B5EF4-FFF2-40B4-BE49-F238E27FC236}">
                <a16:creationId xmlns:a16="http://schemas.microsoft.com/office/drawing/2014/main" id="{FD68E9F5-E817-0B5B-E0C2-A0248AC8484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7" name="Straight Connector 6">
            <a:extLst>
              <a:ext uri="{FF2B5EF4-FFF2-40B4-BE49-F238E27FC236}">
                <a16:creationId xmlns:a16="http://schemas.microsoft.com/office/drawing/2014/main" id="{915EA300-D36F-AB8E-E58C-323FDA57326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49F5E30-3FFB-5ACD-412F-13FC4E888360}"/>
              </a:ext>
            </a:extLst>
          </p:cNvPr>
          <p:cNvPicPr>
            <a:picLocks noChangeAspect="1"/>
          </p:cNvPicPr>
          <p:nvPr/>
        </p:nvPicPr>
        <p:blipFill>
          <a:blip r:embed="rId3"/>
          <a:stretch>
            <a:fillRect/>
          </a:stretch>
        </p:blipFill>
        <p:spPr>
          <a:xfrm>
            <a:off x="1511656" y="3374029"/>
            <a:ext cx="6122613" cy="3112478"/>
          </a:xfrm>
          <a:prstGeom prst="rect">
            <a:avLst/>
          </a:prstGeom>
          <a:ln>
            <a:solidFill>
              <a:srgbClr val="000000"/>
            </a:solidFill>
          </a:ln>
        </p:spPr>
      </p:pic>
    </p:spTree>
    <p:extLst>
      <p:ext uri="{BB962C8B-B14F-4D97-AF65-F5344CB8AC3E}">
        <p14:creationId xmlns:p14="http://schemas.microsoft.com/office/powerpoint/2010/main" val="40421956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0" y="542918"/>
            <a:ext cx="9144000" cy="2092881"/>
          </a:xfrm>
          <a:prstGeom prst="rect">
            <a:avLst/>
          </a:prstGeom>
          <a:solidFill>
            <a:srgbClr val="FFFFFF">
              <a:alpha val="70000"/>
            </a:srgbClr>
          </a:solidFill>
        </p:spPr>
        <p:txBody>
          <a:bodyPr wrap="square" rtlCol="0">
            <a:spAutoFit/>
          </a:bodyPr>
          <a:lstStyle/>
          <a:p>
            <a:pPr algn="ctr" defTabSz="457200" fontAlgn="auto">
              <a:spcBef>
                <a:spcPts val="0"/>
              </a:spcBef>
              <a:spcAft>
                <a:spcPts val="0"/>
              </a:spcAft>
            </a:pPr>
            <a:r>
              <a:rPr lang="en-US" sz="2800" b="1" dirty="0">
                <a:solidFill>
                  <a:srgbClr val="000000"/>
                </a:solidFill>
                <a:latin typeface="Avenir Book" panose="02000503020000020003" pitchFamily="2" charset="0"/>
                <a:ea typeface=""/>
                <a:cs typeface="Avenir Medium" charset="0"/>
              </a:rPr>
              <a:t>Do You Live in </a:t>
            </a:r>
            <a:r>
              <a:rPr lang="en-US" sz="2800" b="1" dirty="0">
                <a:solidFill>
                  <a:srgbClr val="000000"/>
                </a:solidFill>
                <a:latin typeface="Avenir Black" panose="02000503020000020003" pitchFamily="2" charset="0"/>
                <a:ea typeface=""/>
                <a:cs typeface="Avenir Medium" charset="0"/>
              </a:rPr>
              <a:t>Affordable Housing</a:t>
            </a:r>
            <a:r>
              <a:rPr lang="en-US" sz="2800" b="1" dirty="0">
                <a:solidFill>
                  <a:srgbClr val="000000"/>
                </a:solidFill>
                <a:latin typeface="Avenir Book" panose="02000503020000020003" pitchFamily="2" charset="0"/>
                <a:ea typeface=""/>
                <a:cs typeface="Avenir Medium" charset="0"/>
              </a:rPr>
              <a:t>?</a:t>
            </a:r>
          </a:p>
          <a:p>
            <a:pPr algn="ctr" defTabSz="457200" fontAlgn="auto">
              <a:spcBef>
                <a:spcPts val="0"/>
              </a:spcBef>
              <a:spcAft>
                <a:spcPts val="0"/>
              </a:spcAft>
            </a:pPr>
            <a:r>
              <a:rPr lang="en-US" sz="1400" dirty="0">
                <a:solidFill>
                  <a:srgbClr val="000000"/>
                </a:solidFill>
                <a:latin typeface="Avenir Book" panose="02000503020000020003" pitchFamily="2" charset="0"/>
                <a:ea typeface=""/>
                <a:cs typeface="Avenir Medium" charset="0"/>
              </a:rPr>
              <a:t> </a:t>
            </a:r>
          </a:p>
          <a:p>
            <a:pPr algn="ctr" defTabSz="457200" fontAlgn="auto">
              <a:spcBef>
                <a:spcPts val="0"/>
              </a:spcBef>
              <a:spcAft>
                <a:spcPts val="0"/>
              </a:spcAft>
            </a:pPr>
            <a:r>
              <a:rPr lang="en-US" sz="2400" dirty="0">
                <a:solidFill>
                  <a:srgbClr val="000000"/>
                </a:solidFill>
                <a:latin typeface="Avenir Book" panose="02000503020000020003" pitchFamily="2" charset="0"/>
                <a:ea typeface=""/>
                <a:cs typeface="Avenir Medium" charset="0"/>
              </a:rPr>
              <a:t>Federal definition:</a:t>
            </a:r>
          </a:p>
          <a:p>
            <a:pPr algn="ctr" defTabSz="457200" fontAlgn="auto">
              <a:spcBef>
                <a:spcPts val="0"/>
              </a:spcBef>
              <a:spcAft>
                <a:spcPts val="0"/>
              </a:spcAft>
            </a:pPr>
            <a:r>
              <a:rPr lang="en-US" sz="800" dirty="0">
                <a:solidFill>
                  <a:srgbClr val="000000"/>
                </a:solidFill>
                <a:latin typeface="Avenir Book" panose="02000503020000020003" pitchFamily="2" charset="0"/>
                <a:ea typeface=""/>
                <a:cs typeface="Avenir Medium" charset="0"/>
              </a:rPr>
              <a:t> </a:t>
            </a:r>
          </a:p>
          <a:p>
            <a:pPr algn="ctr" defTabSz="457200" fontAlgn="auto">
              <a:spcBef>
                <a:spcPts val="0"/>
              </a:spcBef>
              <a:spcAft>
                <a:spcPts val="0"/>
              </a:spcAft>
            </a:pPr>
            <a:r>
              <a:rPr lang="en-US" sz="2400" b="1" dirty="0">
                <a:solidFill>
                  <a:srgbClr val="000000"/>
                </a:solidFill>
                <a:latin typeface="Avenir Book" panose="02000503020000020003" pitchFamily="2" charset="0"/>
                <a:ea typeface=""/>
                <a:cs typeface="Avenir Medium" charset="0"/>
              </a:rPr>
              <a:t>30% of gross annual income (including utilities)</a:t>
            </a:r>
          </a:p>
          <a:p>
            <a:pPr algn="ctr" defTabSz="457200" fontAlgn="auto">
              <a:spcBef>
                <a:spcPts val="0"/>
              </a:spcBef>
              <a:spcAft>
                <a:spcPts val="0"/>
              </a:spcAft>
            </a:pPr>
            <a:endParaRPr lang="en-US" sz="800" dirty="0">
              <a:solidFill>
                <a:srgbClr val="000000"/>
              </a:solidFill>
              <a:latin typeface="Avenir Book" panose="02000503020000020003" pitchFamily="2" charset="0"/>
              <a:ea typeface=""/>
              <a:cs typeface="Avenir Medium" charset="0"/>
            </a:endParaRPr>
          </a:p>
          <a:p>
            <a:pPr algn="ctr" defTabSz="457200" fontAlgn="auto">
              <a:spcBef>
                <a:spcPts val="0"/>
              </a:spcBef>
              <a:spcAft>
                <a:spcPts val="0"/>
              </a:spcAft>
            </a:pPr>
            <a:r>
              <a:rPr lang="en-US" sz="2400" dirty="0">
                <a:solidFill>
                  <a:srgbClr val="000000"/>
                </a:solidFill>
                <a:latin typeface="Avenir Book" panose="02000503020000020003" pitchFamily="2" charset="0"/>
                <a:ea typeface=""/>
                <a:cs typeface="Avenir Medium" charset="0"/>
              </a:rPr>
              <a:t>If not, you are considered </a:t>
            </a:r>
            <a:r>
              <a:rPr lang="en-US" sz="2400" b="1" dirty="0">
                <a:solidFill>
                  <a:srgbClr val="000000"/>
                </a:solidFill>
                <a:latin typeface="Avenir Black" panose="02000503020000020003" pitchFamily="2" charset="0"/>
                <a:ea typeface=""/>
                <a:cs typeface="Avenir Medium" charset="0"/>
              </a:rPr>
              <a:t>cost burdened</a:t>
            </a:r>
            <a:r>
              <a:rPr lang="en-US" sz="2400" dirty="0">
                <a:solidFill>
                  <a:srgbClr val="000000"/>
                </a:solidFill>
                <a:latin typeface="Avenir Book" panose="02000503020000020003" pitchFamily="2" charset="0"/>
                <a:ea typeface=""/>
                <a:cs typeface="Avenir Medium" charset="0"/>
              </a:rPr>
              <a:t>. </a:t>
            </a:r>
          </a:p>
        </p:txBody>
      </p:sp>
      <p:pic>
        <p:nvPicPr>
          <p:cNvPr id="4" name="Picture 3">
            <a:extLst>
              <a:ext uri="{FF2B5EF4-FFF2-40B4-BE49-F238E27FC236}">
                <a16:creationId xmlns:a16="http://schemas.microsoft.com/office/drawing/2014/main" id="{36619D89-9301-CD2F-01A4-2812B55D1BF0}"/>
              </a:ext>
            </a:extLst>
          </p:cNvPr>
          <p:cNvPicPr>
            <a:picLocks noChangeAspect="1"/>
          </p:cNvPicPr>
          <p:nvPr/>
        </p:nvPicPr>
        <p:blipFill>
          <a:blip r:embed="rId3"/>
          <a:stretch>
            <a:fillRect/>
          </a:stretch>
        </p:blipFill>
        <p:spPr>
          <a:xfrm>
            <a:off x="3352800" y="2807223"/>
            <a:ext cx="5549095" cy="3693084"/>
          </a:xfrm>
          <a:prstGeom prst="rect">
            <a:avLst/>
          </a:prstGeom>
          <a:ln>
            <a:solidFill>
              <a:srgbClr val="000000"/>
            </a:solidFill>
          </a:ln>
        </p:spPr>
      </p:pic>
      <p:sp>
        <p:nvSpPr>
          <p:cNvPr id="5" name="Rectangle 4">
            <a:extLst>
              <a:ext uri="{FF2B5EF4-FFF2-40B4-BE49-F238E27FC236}">
                <a16:creationId xmlns:a16="http://schemas.microsoft.com/office/drawing/2014/main" id="{BF6EE3D6-ACAF-1390-A7D8-C8DED42D182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6" name="Straight Connector 5">
            <a:extLst>
              <a:ext uri="{FF2B5EF4-FFF2-40B4-BE49-F238E27FC236}">
                <a16:creationId xmlns:a16="http://schemas.microsoft.com/office/drawing/2014/main" id="{9CAD43E1-6A4C-CFA1-F4A2-8DC55DC0821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165C78D-226A-0AF6-C345-1CFB722D4EAD}"/>
              </a:ext>
            </a:extLst>
          </p:cNvPr>
          <p:cNvSpPr/>
          <p:nvPr/>
        </p:nvSpPr>
        <p:spPr>
          <a:xfrm>
            <a:off x="242105" y="2807223"/>
            <a:ext cx="2958295" cy="3785652"/>
          </a:xfrm>
          <a:prstGeom prst="rect">
            <a:avLst/>
          </a:prstGeom>
          <a:solidFill>
            <a:srgbClr val="FFFFFF"/>
          </a:solidFill>
          <a:ln>
            <a:solidFill>
              <a:srgbClr val="000000"/>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
                <a:cs typeface=""/>
              </a:rPr>
              <a:t>Remember the activity you did earlier looking at rent prices for a one-bedroom</a:t>
            </a:r>
            <a:r>
              <a:rPr kumimoji="0" lang="en-US" sz="2000" u="none" strike="noStrike" kern="1200" cap="none" spc="0" normalizeH="0" noProof="0" dirty="0">
                <a:ln>
                  <a:noFill/>
                </a:ln>
                <a:solidFill>
                  <a:srgbClr val="000000"/>
                </a:solidFill>
                <a:effectLst/>
                <a:uLnTx/>
                <a:uFillTx/>
                <a:latin typeface="Avenir Book" panose="02000503020000020003" pitchFamily="2" charset="0"/>
                <a:ea typeface=""/>
                <a:cs typeface=""/>
              </a:rPr>
              <a:t> apartment and the minimum wage in your area? Is the apartment  affordable? Will you need a car in that area? Are there grocery stores nearby? Is it an area where you are willing to live? </a:t>
            </a:r>
            <a:endParaRPr kumimoji="0" lang="en-US" sz="200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8" name="Rectangle 7">
            <a:extLst>
              <a:ext uri="{FF2B5EF4-FFF2-40B4-BE49-F238E27FC236}">
                <a16:creationId xmlns:a16="http://schemas.microsoft.com/office/drawing/2014/main" id="{819755D5-ABE4-7C90-F936-5355E994524A}"/>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20719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20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136DBC33-DAF1-530E-8DC8-3BBACBC7AB30}"/>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2B89A94C-C4A1-A0C9-DCDB-66E62407ACF0}"/>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Affordable Housing</a:t>
            </a:r>
          </a:p>
        </p:txBody>
      </p:sp>
      <p:pic>
        <p:nvPicPr>
          <p:cNvPr id="13" name="Picture 12">
            <a:extLst>
              <a:ext uri="{FF2B5EF4-FFF2-40B4-BE49-F238E27FC236}">
                <a16:creationId xmlns:a16="http://schemas.microsoft.com/office/drawing/2014/main" id="{56602707-454B-4072-0982-D53735C8562B}"/>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A684B96-853B-1862-F107-0D9DA775A41E}"/>
              </a:ext>
            </a:extLst>
          </p:cNvPr>
          <p:cNvSpPr txBox="1"/>
          <p:nvPr/>
        </p:nvSpPr>
        <p:spPr>
          <a:xfrm>
            <a:off x="128065" y="1905000"/>
            <a:ext cx="8887870" cy="3985706"/>
          </a:xfrm>
          <a:prstGeom prst="rect">
            <a:avLst/>
          </a:prstGeom>
          <a:noFill/>
        </p:spPr>
        <p:txBody>
          <a:bodyPr wrap="square">
            <a:spAutoFit/>
          </a:bodyPr>
          <a:lstStyle/>
          <a:p>
            <a:pPr lvl="0">
              <a:spcBef>
                <a:spcPct val="50000"/>
              </a:spcBef>
              <a:defRPr/>
            </a:pPr>
            <a:r>
              <a:rPr lang="en-US" sz="2300" dirty="0">
                <a:solidFill>
                  <a:srgbClr val="000000"/>
                </a:solidFill>
                <a:latin typeface="Avenir Book" charset="0"/>
                <a:ea typeface="Avenir Book" charset="0"/>
                <a:cs typeface="Avenir Book" charset="0"/>
              </a:rPr>
              <a:t>If your rent plus utilities are $2,000 a month ($24,000 a year) and you earn $40,000 per year, are you cost burdened? Remember, the official definition of affordable housing is 30% of gross income.</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Yes, you are paying more than half of your income (60%) on rent plus utilities. </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No, you are not cost burdened. At least you have a roof over your head. </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Yes, you are paying 40% of your income on rent plus utilities.</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No, your rent plus utilities has nothing to do with your income.</a:t>
            </a:r>
          </a:p>
        </p:txBody>
      </p:sp>
      <p:sp>
        <p:nvSpPr>
          <p:cNvPr id="4" name="Rectangle 3">
            <a:extLst>
              <a:ext uri="{FF2B5EF4-FFF2-40B4-BE49-F238E27FC236}">
                <a16:creationId xmlns:a16="http://schemas.microsoft.com/office/drawing/2014/main" id="{2BEF8393-B6B7-714A-B020-431C2F4CE8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413302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0" y="542918"/>
            <a:ext cx="9144000" cy="2092881"/>
          </a:xfrm>
          <a:prstGeom prst="rect">
            <a:avLst/>
          </a:prstGeom>
          <a:solidFill>
            <a:srgbClr val="FFFFFF">
              <a:alpha val="70000"/>
            </a:srgb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ook" panose="02000503020000020003" pitchFamily="2" charset="0"/>
                <a:ea typeface=""/>
                <a:cs typeface="Avenir Medium" charset="0"/>
              </a:rPr>
              <a:t>Do You Live in </a:t>
            </a: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
                <a:cs typeface="Avenir Medium" charset="0"/>
              </a:rPr>
              <a:t>Affordable Housing</a:t>
            </a:r>
            <a:r>
              <a:rPr kumimoji="0" lang="en-US" sz="2800" b="1" i="0" u="none" strike="noStrike" kern="1200" cap="none" spc="0" normalizeH="0" baseline="0" noProof="0" dirty="0">
                <a:ln>
                  <a:noFill/>
                </a:ln>
                <a:solidFill>
                  <a:srgbClr val="000000"/>
                </a:solidFill>
                <a:effectLst/>
                <a:uLnTx/>
                <a:uFillTx/>
                <a:latin typeface="Avenir Book" panose="02000503020000020003" pitchFamily="2" charset="0"/>
                <a:ea typeface=""/>
                <a:cs typeface="Avenir Medium" charset="0"/>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Book" panose="02000503020000020003" pitchFamily="2" charset="0"/>
                <a:ea typeface=""/>
                <a:cs typeface="Avenir Medium"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
                <a:cs typeface="Avenir Medium" charset="0"/>
              </a:rPr>
              <a:t>Federal definition: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
                <a:cs typeface="Avenir Medium"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venir Book" panose="02000503020000020003" pitchFamily="2" charset="0"/>
                <a:ea typeface=""/>
                <a:cs typeface="Avenir Medium" charset="0"/>
              </a:rPr>
              <a:t>30% of gross annual income (including utilities)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
              <a:cs typeface="Avenir Medium"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
                <a:cs typeface="Avenir Medium" charset="0"/>
              </a:rPr>
              <a:t>If not, you are considered </a:t>
            </a:r>
            <a:r>
              <a:rPr kumimoji="0" lang="en-US" sz="2400" b="1" i="0" u="none" strike="noStrike" kern="1200" cap="none" spc="0" normalizeH="0" baseline="0" noProof="0" dirty="0">
                <a:ln>
                  <a:noFill/>
                </a:ln>
                <a:solidFill>
                  <a:srgbClr val="000000"/>
                </a:solidFill>
                <a:effectLst/>
                <a:uLnTx/>
                <a:uFillTx/>
                <a:latin typeface="Avenir Black" panose="02000503020000020003" pitchFamily="2" charset="0"/>
                <a:ea typeface=""/>
                <a:cs typeface="Avenir Medium" charset="0"/>
              </a:rPr>
              <a:t>cost burdened</a:t>
            </a: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
                <a:cs typeface="Avenir Medium" charset="0"/>
              </a:rPr>
              <a:t>. </a:t>
            </a:r>
          </a:p>
        </p:txBody>
      </p:sp>
      <p:pic>
        <p:nvPicPr>
          <p:cNvPr id="4" name="Picture 3">
            <a:extLst>
              <a:ext uri="{FF2B5EF4-FFF2-40B4-BE49-F238E27FC236}">
                <a16:creationId xmlns:a16="http://schemas.microsoft.com/office/drawing/2014/main" id="{36619D89-9301-CD2F-01A4-2812B55D1BF0}"/>
              </a:ext>
            </a:extLst>
          </p:cNvPr>
          <p:cNvPicPr>
            <a:picLocks noChangeAspect="1"/>
          </p:cNvPicPr>
          <p:nvPr/>
        </p:nvPicPr>
        <p:blipFill>
          <a:blip r:embed="rId5"/>
          <a:stretch>
            <a:fillRect/>
          </a:stretch>
        </p:blipFill>
        <p:spPr>
          <a:xfrm>
            <a:off x="3352800" y="2807223"/>
            <a:ext cx="5549095" cy="3693084"/>
          </a:xfrm>
          <a:prstGeom prst="rect">
            <a:avLst/>
          </a:prstGeom>
          <a:ln>
            <a:solidFill>
              <a:srgbClr val="000000"/>
            </a:solidFill>
          </a:ln>
        </p:spPr>
      </p:pic>
      <p:sp>
        <p:nvSpPr>
          <p:cNvPr id="5" name="Rectangle 4">
            <a:extLst>
              <a:ext uri="{FF2B5EF4-FFF2-40B4-BE49-F238E27FC236}">
                <a16:creationId xmlns:a16="http://schemas.microsoft.com/office/drawing/2014/main" id="{BF6EE3D6-ACAF-1390-A7D8-C8DED42D182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6" name="Straight Connector 5">
            <a:extLst>
              <a:ext uri="{FF2B5EF4-FFF2-40B4-BE49-F238E27FC236}">
                <a16:creationId xmlns:a16="http://schemas.microsoft.com/office/drawing/2014/main" id="{9CAD43E1-6A4C-CFA1-F4A2-8DC55DC0821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165C78D-226A-0AF6-C345-1CFB722D4EAD}"/>
              </a:ext>
            </a:extLst>
          </p:cNvPr>
          <p:cNvSpPr/>
          <p:nvPr/>
        </p:nvSpPr>
        <p:spPr>
          <a:xfrm>
            <a:off x="254805" y="2789347"/>
            <a:ext cx="2958295" cy="2554545"/>
          </a:xfrm>
          <a:prstGeom prst="rect">
            <a:avLst/>
          </a:prstGeom>
          <a:solidFill>
            <a:srgbClr val="FFFFFF"/>
          </a:solidFill>
          <a:ln>
            <a:solidFill>
              <a:srgbClr val="000000"/>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Avenir Book" panose="02000503020000020003" pitchFamily="2" charset="0"/>
                <a:ea typeface=""/>
                <a:cs typeface=""/>
              </a:rPr>
              <a:t>Who would like to guess w</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
                <a:cs typeface=""/>
              </a:rPr>
              <a:t>hat percentage of U.S. renters were cost burdened in 2021 (according to the Joint</a:t>
            </a:r>
            <a:r>
              <a:rPr kumimoji="0" lang="en-US" sz="2000" b="0" i="0" u="none" strike="noStrike" kern="1200" cap="none" spc="0" normalizeH="0" noProof="0" dirty="0">
                <a:ln>
                  <a:noFill/>
                </a:ln>
                <a:solidFill>
                  <a:srgbClr val="000000"/>
                </a:solidFill>
                <a:effectLst/>
                <a:uLnTx/>
                <a:uFillTx/>
                <a:latin typeface="Avenir Book" panose="02000503020000020003" pitchFamily="2" charset="0"/>
                <a:ea typeface=""/>
                <a:cs typeface=""/>
              </a:rPr>
              <a:t> Center for Housing Studies at Harvard University)? </a:t>
            </a:r>
          </a:p>
        </p:txBody>
      </p:sp>
      <p:sp>
        <p:nvSpPr>
          <p:cNvPr id="8" name="Rectangle 7">
            <a:extLst>
              <a:ext uri="{FF2B5EF4-FFF2-40B4-BE49-F238E27FC236}">
                <a16:creationId xmlns:a16="http://schemas.microsoft.com/office/drawing/2014/main" id="{B06AD289-FB99-EEC0-7ED3-2D9393454D45}"/>
              </a:ext>
            </a:extLst>
          </p:cNvPr>
          <p:cNvSpPr/>
          <p:nvPr/>
        </p:nvSpPr>
        <p:spPr>
          <a:xfrm>
            <a:off x="1855006" y="5497271"/>
            <a:ext cx="1359622" cy="646331"/>
          </a:xfrm>
          <a:prstGeom prst="rect">
            <a:avLst/>
          </a:prstGeom>
          <a:solidFill>
            <a:srgbClr val="FFFFFF"/>
          </a:solidFill>
          <a:ln>
            <a:solidFill>
              <a:srgbClr val="000000"/>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venir Book" panose="02000503020000020003" pitchFamily="2" charset="0"/>
                <a:ea typeface=""/>
                <a:cs typeface=""/>
              </a:rPr>
              <a:t>49.0% of all renters. </a:t>
            </a:r>
            <a:endParaRPr kumimoji="0" lang="en-US" b="0" i="0" u="none" strike="noStrike" kern="1200" cap="none" spc="0" normalizeH="0" noProof="0" dirty="0">
              <a:ln>
                <a:noFill/>
              </a:ln>
              <a:solidFill>
                <a:srgbClr val="000000"/>
              </a:solidFill>
              <a:effectLst/>
              <a:uLnTx/>
              <a:uFillTx/>
              <a:latin typeface="Avenir Book" panose="02000503020000020003" pitchFamily="2" charset="0"/>
              <a:ea typeface=""/>
              <a:cs typeface=""/>
            </a:endParaRPr>
          </a:p>
        </p:txBody>
      </p:sp>
      <p:sp>
        <p:nvSpPr>
          <p:cNvPr id="14" name="Rectangle 13">
            <a:extLst>
              <a:ext uri="{FF2B5EF4-FFF2-40B4-BE49-F238E27FC236}">
                <a16:creationId xmlns:a16="http://schemas.microsoft.com/office/drawing/2014/main" id="{D3260CA9-F80D-5CEB-DB77-38860CF7AC92}"/>
              </a:ext>
            </a:extLst>
          </p:cNvPr>
          <p:cNvSpPr/>
          <p:nvPr/>
        </p:nvSpPr>
        <p:spPr>
          <a:xfrm>
            <a:off x="274979" y="5497271"/>
            <a:ext cx="1458973" cy="1095706"/>
          </a:xfrm>
          <a:prstGeom prst="rect">
            <a:avLst/>
          </a:prstGeom>
          <a:gradFill>
            <a:gsLst>
              <a:gs pos="0">
                <a:srgbClr val="FF8E4F"/>
              </a:gs>
              <a:gs pos="74000">
                <a:srgbClr val="FFFFFF">
                  <a:lumMod val="85000"/>
                </a:srgbClr>
              </a:gs>
              <a:gs pos="83000">
                <a:srgbClr val="FFFFFF">
                  <a:lumMod val="75000"/>
                </a:srgbClr>
              </a:gs>
              <a:gs pos="100000">
                <a:srgbClr val="FFFFFF">
                  <a:lumMod val="65000"/>
                </a:srgbClr>
              </a:gs>
            </a:gsLst>
            <a:lin ang="5400000" scaled="1"/>
          </a:gradFill>
          <a:ln w="25400" cap="flat" cmpd="sng" algn="ctr">
            <a:solidFill>
              <a:srgbClr val="BBE0E3">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DAILY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omic Sans MS" panose="030F0902030302020204" pitchFamily="66" charset="0"/>
                <a:ea typeface="+mn-ea"/>
                <a:cs typeface="+mn-cs"/>
              </a:rPr>
              <a:t>DOUBLE</a:t>
            </a:r>
          </a:p>
        </p:txBody>
      </p:sp>
      <p:pic>
        <p:nvPicPr>
          <p:cNvPr id="15" name="Daily_Double">
            <a:hlinkClick r:id="" action="ppaction://media"/>
            <a:extLst>
              <a:ext uri="{FF2B5EF4-FFF2-40B4-BE49-F238E27FC236}">
                <a16:creationId xmlns:a16="http://schemas.microsoft.com/office/drawing/2014/main" id="{FED6607C-A2E1-1A0B-2BEF-DC36DE0EA37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5985081"/>
            <a:ext cx="812800" cy="812800"/>
          </a:xfrm>
          <a:prstGeom prst="rect">
            <a:avLst/>
          </a:prstGeom>
        </p:spPr>
      </p:pic>
      <p:sp>
        <p:nvSpPr>
          <p:cNvPr id="9" name="Rectangle 8">
            <a:extLst>
              <a:ext uri="{FF2B5EF4-FFF2-40B4-BE49-F238E27FC236}">
                <a16:creationId xmlns:a16="http://schemas.microsoft.com/office/drawing/2014/main" id="{0BF71C8C-AF00-E06C-A4D5-30F06FF90F85}"/>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4071332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par>
                                <p:cTn id="8" presetID="1" presetClass="mediacall" presetSubtype="0" fill="hold" nodeType="withEffect">
                                  <p:stCondLst>
                                    <p:cond delay="0"/>
                                  </p:stCondLst>
                                  <p:childTnLst>
                                    <p:cmd type="call" cmd="playFrom(0.0)">
                                      <p:cBhvr>
                                        <p:cTn id="9" dur="2269" fill="hold"/>
                                        <p:tgtEl>
                                          <p:spTgt spid="15"/>
                                        </p:tgtEl>
                                      </p:cBhvr>
                                    </p:cmd>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4"/>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6061">
                <p:cTn id="17" fill="hold" display="0">
                  <p:stCondLst>
                    <p:cond delay="indefinite"/>
                  </p:stCondLst>
                  <p:endCondLst>
                    <p:cond evt="onStopAudio" delay="0">
                      <p:tgtEl>
                        <p:sldTgt/>
                      </p:tgtEl>
                    </p:cond>
                    <p:cond evt="onNext" delay="0">
                      <p:tgtEl>
                        <p:sldTgt/>
                      </p:tgtEl>
                    </p:cond>
                  </p:endCondLst>
                </p:cTn>
                <p:tgtEl>
                  <p:spTgt spid="15"/>
                </p:tgtEl>
              </p:cMediaNode>
            </p:audio>
          </p:childTnLst>
        </p:cTn>
      </p:par>
    </p:tnLst>
    <p:bldLst>
      <p:bldP spid="8" grpId="0" animBg="1"/>
      <p:bldP spid="14" grpId="0" animBg="1"/>
      <p:bldP spid="14" grpId="1"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7A111E24-ACD3-AA03-8450-3CA624D8D6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951"/>
            <a:ext cx="9144000" cy="6000461"/>
          </a:xfrm>
          <a:prstGeom prst="rect">
            <a:avLst/>
          </a:prstGeom>
        </p:spPr>
      </p:pic>
      <p:sp>
        <p:nvSpPr>
          <p:cNvPr id="6" name="Rectangle 5">
            <a:extLst>
              <a:ext uri="{FF2B5EF4-FFF2-40B4-BE49-F238E27FC236}">
                <a16:creationId xmlns:a16="http://schemas.microsoft.com/office/drawing/2014/main" id="{EC589EC2-162E-D550-19F9-DA0528D51DE8}"/>
              </a:ext>
            </a:extLst>
          </p:cNvPr>
          <p:cNvSpPr/>
          <p:nvPr/>
        </p:nvSpPr>
        <p:spPr>
          <a:xfrm>
            <a:off x="152401" y="6033012"/>
            <a:ext cx="5507458" cy="738664"/>
          </a:xfrm>
          <a:prstGeom prst="rect">
            <a:avLst/>
          </a:prstGeom>
          <a:solidFill>
            <a:srgbClr val="FFFFFF"/>
          </a:solidFill>
          <a:ln>
            <a:solidFill>
              <a:srgbClr val="000000"/>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srgbClr val="000000"/>
                </a:solidFill>
                <a:effectLst/>
                <a:uLnTx/>
                <a:uFillTx/>
                <a:latin typeface="Avenir Book" panose="02000503020000020003" pitchFamily="2" charset="0"/>
                <a:ea typeface=""/>
                <a:cs typeface=""/>
              </a:rPr>
              <a:t>In no state, metropolitan area or county in the United States could a full-time worker in 2018 earning the prevailing minimum wage afford a modest two-bedroom apartment.</a:t>
            </a:r>
          </a:p>
        </p:txBody>
      </p:sp>
      <p:sp>
        <p:nvSpPr>
          <p:cNvPr id="3" name="Rectangle 2">
            <a:extLst>
              <a:ext uri="{FF2B5EF4-FFF2-40B4-BE49-F238E27FC236}">
                <a16:creationId xmlns:a16="http://schemas.microsoft.com/office/drawing/2014/main" id="{26360FAD-14D8-6229-4950-A2640CE5E491}"/>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689658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0D2834-61E4-72E3-1974-C0445B1585E1}"/>
              </a:ext>
            </a:extLst>
          </p:cNvPr>
          <p:cNvPicPr>
            <a:picLocks noChangeAspect="1"/>
          </p:cNvPicPr>
          <p:nvPr/>
        </p:nvPicPr>
        <p:blipFill>
          <a:blip r:embed="rId3"/>
          <a:stretch>
            <a:fillRect/>
          </a:stretch>
        </p:blipFill>
        <p:spPr>
          <a:xfrm>
            <a:off x="1234819" y="2525721"/>
            <a:ext cx="6674358" cy="3859443"/>
          </a:xfrm>
          <a:prstGeom prst="rect">
            <a:avLst/>
          </a:prstGeom>
          <a:ln>
            <a:solidFill>
              <a:srgbClr val="000000"/>
            </a:solidFill>
          </a:ln>
        </p:spPr>
      </p:pic>
      <p:sp>
        <p:nvSpPr>
          <p:cNvPr id="10" name="Rectangle 9">
            <a:extLst>
              <a:ext uri="{FF2B5EF4-FFF2-40B4-BE49-F238E27FC236}">
                <a16:creationId xmlns:a16="http://schemas.microsoft.com/office/drawing/2014/main" id="{12C5827C-DB6E-3A97-C146-BF3AEFEE3598}"/>
              </a:ext>
            </a:extLst>
          </p:cNvPr>
          <p:cNvSpPr/>
          <p:nvPr/>
        </p:nvSpPr>
        <p:spPr>
          <a:xfrm>
            <a:off x="228598" y="572678"/>
            <a:ext cx="8686800" cy="1815882"/>
          </a:xfrm>
          <a:prstGeom prst="rect">
            <a:avLst/>
          </a:prstGeom>
        </p:spPr>
        <p:txBody>
          <a:bodyPr wrap="square">
            <a:spAutoFit/>
          </a:bodyPr>
          <a:lstStyle/>
          <a:p>
            <a:r>
              <a:rPr lang="en-US" sz="2800" dirty="0">
                <a:solidFill>
                  <a:srgbClr val="000000"/>
                </a:solidFill>
                <a:latin typeface="Avenir Book" panose="02000503020000020003" pitchFamily="2" charset="0"/>
              </a:rPr>
              <a:t>To be homeless is to be terribly vulnerable. One cold snap or heat wave or bad storm could mean death—not to mention the violence, hunger, illness, and deprivation that goes along with homelessness.</a:t>
            </a:r>
          </a:p>
        </p:txBody>
      </p:sp>
      <p:sp>
        <p:nvSpPr>
          <p:cNvPr id="4" name="Rectangle 3">
            <a:extLst>
              <a:ext uri="{FF2B5EF4-FFF2-40B4-BE49-F238E27FC236}">
                <a16:creationId xmlns:a16="http://schemas.microsoft.com/office/drawing/2014/main" id="{7FE376AB-8EBF-3516-AA06-A91C78B914C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5" name="Straight Connector 4">
            <a:extLst>
              <a:ext uri="{FF2B5EF4-FFF2-40B4-BE49-F238E27FC236}">
                <a16:creationId xmlns:a16="http://schemas.microsoft.com/office/drawing/2014/main" id="{2E52B483-30B3-9742-6F07-C3A466D86D9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888535F-5FFC-6419-AABD-57633812638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3851684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Rectangle 2"/>
          <p:cNvSpPr/>
          <p:nvPr/>
        </p:nvSpPr>
        <p:spPr>
          <a:xfrm>
            <a:off x="50800" y="789445"/>
            <a:ext cx="9093200" cy="461665"/>
          </a:xfrm>
          <a:prstGeom prst="rect">
            <a:avLst/>
          </a:prstGeom>
          <a:solidFill>
            <a:srgbClr val="FFFFFF"/>
          </a:solidFill>
        </p:spPr>
        <p:txBody>
          <a:bodyPr wrap="square">
            <a:spAutoFit/>
          </a:bodyPr>
          <a:lstStyle/>
          <a:p>
            <a:pPr defTabSz="457200" fontAlgn="auto">
              <a:spcBef>
                <a:spcPts val="0"/>
              </a:spcBef>
              <a:spcAft>
                <a:spcPts val="0"/>
              </a:spcAft>
            </a:pPr>
            <a:endParaRPr lang="en-US" sz="2400" dirty="0">
              <a:solidFill>
                <a:srgbClr val="000000"/>
              </a:solidFill>
              <a:latin typeface="Avenir Book" panose="02000503020000020003" pitchFamily="2" charset="0"/>
              <a:ea typeface=""/>
              <a:cs typeface="Avenir Medium" charset="0"/>
            </a:endParaRPr>
          </a:p>
        </p:txBody>
      </p:sp>
      <p:sp>
        <p:nvSpPr>
          <p:cNvPr id="141314" name="Text Box 7"/>
          <p:cNvSpPr txBox="1">
            <a:spLocks noChangeArrowheads="1"/>
          </p:cNvSpPr>
          <p:nvPr/>
        </p:nvSpPr>
        <p:spPr bwMode="auto">
          <a:xfrm>
            <a:off x="-12700" y="656936"/>
            <a:ext cx="9144000" cy="584775"/>
          </a:xfrm>
          <a:prstGeom prst="rect">
            <a:avLst/>
          </a:prstGeom>
          <a:solidFill>
            <a:srgbClr val="FFFFFF"/>
          </a:solidFill>
          <a:ln w="9525">
            <a:noFill/>
            <a:miter lim="800000"/>
            <a:headEnd/>
            <a:tailEnd/>
          </a:ln>
        </p:spPr>
        <p:txBody>
          <a:bodyPr>
            <a:prstTxWarp prst="textNoShape">
              <a:avLst/>
            </a:prstTxWarp>
            <a:spAutoFit/>
          </a:bodyPr>
          <a:lstStyle/>
          <a:p>
            <a:pPr algn="ctr" eaLnBrk="0" hangingPunct="0"/>
            <a:r>
              <a:rPr lang="en-US" sz="3200" b="1" dirty="0">
                <a:solidFill>
                  <a:srgbClr val="000000"/>
                </a:solidFill>
                <a:latin typeface="Avenir Black" panose="02000503020000020003" pitchFamily="2" charset="0"/>
                <a:ea typeface=""/>
                <a:cs typeface=""/>
              </a:rPr>
              <a:t>Private Housing Programs</a:t>
            </a:r>
          </a:p>
        </p:txBody>
      </p:sp>
      <p:sp>
        <p:nvSpPr>
          <p:cNvPr id="4" name="Rectangle 3">
            <a:extLst>
              <a:ext uri="{FF2B5EF4-FFF2-40B4-BE49-F238E27FC236}">
                <a16:creationId xmlns:a16="http://schemas.microsoft.com/office/drawing/2014/main" id="{F3FA23EC-DDFB-D86F-B433-F0158526973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6" name="Straight Connector 5">
            <a:extLst>
              <a:ext uri="{FF2B5EF4-FFF2-40B4-BE49-F238E27FC236}">
                <a16:creationId xmlns:a16="http://schemas.microsoft.com/office/drawing/2014/main" id="{11B59300-06DD-45AC-F012-B6E2462D0CD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1026" name="Picture 2" descr="undefined">
            <a:extLst>
              <a:ext uri="{FF2B5EF4-FFF2-40B4-BE49-F238E27FC236}">
                <a16:creationId xmlns:a16="http://schemas.microsoft.com/office/drawing/2014/main" id="{3FCA5FAF-356B-5EF7-C6C8-BA2869AB5F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915476"/>
            <a:ext cx="5289093" cy="180343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4EF32F0-F3AD-4FC4-F301-8623596122E7}"/>
              </a:ext>
            </a:extLst>
          </p:cNvPr>
          <p:cNvSpPr txBox="1"/>
          <p:nvPr/>
        </p:nvSpPr>
        <p:spPr>
          <a:xfrm>
            <a:off x="228600" y="1383619"/>
            <a:ext cx="6096000" cy="2677656"/>
          </a:xfrm>
          <a:prstGeom prst="rect">
            <a:avLst/>
          </a:prstGeom>
          <a:noFill/>
        </p:spPr>
        <p:txBody>
          <a:bodyPr wrap="square">
            <a:spAutoFit/>
          </a:bodyPr>
          <a:lstStyle/>
          <a:p>
            <a:pPr marL="342900" lvl="1" indent="-342900" eaLnBrk="1" hangingPunct="1">
              <a:buClr>
                <a:srgbClr val="000000"/>
              </a:buClr>
              <a:buFont typeface="Arial" panose="020B0604020202020204" pitchFamily="34" charset="0"/>
              <a:buChar char="•"/>
              <a:defRPr/>
            </a:pPr>
            <a:r>
              <a:rPr lang="en-US" sz="2400" b="1" kern="0" dirty="0">
                <a:solidFill>
                  <a:srgbClr val="000000"/>
                </a:solidFill>
                <a:effectLst/>
                <a:latin typeface="Avenir Book" panose="02000503020000020003" pitchFamily="2" charset="0"/>
              </a:rPr>
              <a:t>Nonprofit organizations</a:t>
            </a:r>
          </a:p>
          <a:p>
            <a:pPr marL="342900" lvl="1" indent="-342900" eaLnBrk="1" hangingPunct="1">
              <a:buClr>
                <a:srgbClr val="000000"/>
              </a:buClr>
              <a:buFont typeface="Arial" panose="020B0604020202020204" pitchFamily="34" charset="0"/>
              <a:buChar char="•"/>
              <a:defRPr/>
            </a:pPr>
            <a:endParaRPr lang="en-US" sz="2400" b="1" kern="0" dirty="0">
              <a:solidFill>
                <a:srgbClr val="000000"/>
              </a:solidFill>
              <a:effectLst/>
              <a:latin typeface="Avenir Book" panose="02000503020000020003" pitchFamily="2" charset="0"/>
            </a:endParaRPr>
          </a:p>
          <a:p>
            <a:pPr marL="342900" lvl="1" indent="-342900" eaLnBrk="1" hangingPunct="1">
              <a:buClr>
                <a:srgbClr val="000000"/>
              </a:buClr>
              <a:buFont typeface="Arial" panose="020B0604020202020204" pitchFamily="34" charset="0"/>
              <a:buChar char="•"/>
              <a:defRPr/>
            </a:pPr>
            <a:r>
              <a:rPr lang="en-US" sz="2400" b="1" kern="0" dirty="0">
                <a:solidFill>
                  <a:srgbClr val="000000"/>
                </a:solidFill>
                <a:effectLst/>
                <a:latin typeface="Avenir Book" panose="02000503020000020003" pitchFamily="2" charset="0"/>
              </a:rPr>
              <a:t>Religious and community organizations</a:t>
            </a:r>
          </a:p>
          <a:p>
            <a:pPr marL="342900" lvl="1" indent="-342900" eaLnBrk="1" hangingPunct="1">
              <a:buClr>
                <a:srgbClr val="000000"/>
              </a:buClr>
              <a:buFont typeface="Arial" panose="020B0604020202020204" pitchFamily="34" charset="0"/>
              <a:buChar char="•"/>
              <a:defRPr/>
            </a:pPr>
            <a:endParaRPr lang="en-US" sz="2400" b="1" kern="0" dirty="0">
              <a:solidFill>
                <a:srgbClr val="000000"/>
              </a:solidFill>
              <a:effectLst/>
              <a:latin typeface="Avenir Book" panose="02000503020000020003" pitchFamily="2" charset="0"/>
            </a:endParaRPr>
          </a:p>
          <a:p>
            <a:pPr marL="342900" lvl="1" indent="-342900" eaLnBrk="1" hangingPunct="1">
              <a:buClr>
                <a:srgbClr val="000000"/>
              </a:buClr>
              <a:buFont typeface="Arial" panose="020B0604020202020204" pitchFamily="34" charset="0"/>
              <a:buChar char="•"/>
              <a:defRPr/>
            </a:pPr>
            <a:r>
              <a:rPr lang="en-US" sz="2400" b="1" kern="0" dirty="0">
                <a:solidFill>
                  <a:srgbClr val="000000"/>
                </a:solidFill>
                <a:effectLst/>
                <a:latin typeface="Avenir Book" panose="02000503020000020003" pitchFamily="2" charset="0"/>
              </a:rPr>
              <a:t>Private Foundations</a:t>
            </a:r>
          </a:p>
          <a:p>
            <a:pPr marL="342900" lvl="1" indent="-342900" eaLnBrk="1" hangingPunct="1">
              <a:buClr>
                <a:srgbClr val="000000"/>
              </a:buClr>
              <a:buFont typeface="Arial" panose="020B0604020202020204" pitchFamily="34" charset="0"/>
              <a:buChar char="•"/>
              <a:defRPr/>
            </a:pPr>
            <a:endParaRPr lang="en-US" sz="2400" b="1" kern="0" dirty="0">
              <a:solidFill>
                <a:srgbClr val="000000"/>
              </a:solidFill>
              <a:effectLst/>
              <a:latin typeface="Avenir Book" panose="02000503020000020003" pitchFamily="2" charset="0"/>
            </a:endParaRPr>
          </a:p>
          <a:p>
            <a:pPr marL="342900" lvl="1" indent="-342900" eaLnBrk="1" hangingPunct="1">
              <a:buClr>
                <a:srgbClr val="000000"/>
              </a:buClr>
              <a:buFont typeface="Arial" panose="020B0604020202020204" pitchFamily="34" charset="0"/>
              <a:buChar char="•"/>
              <a:defRPr/>
            </a:pPr>
            <a:r>
              <a:rPr lang="en-US" sz="2400" b="1" kern="0" dirty="0">
                <a:solidFill>
                  <a:srgbClr val="000000"/>
                </a:solidFill>
                <a:effectLst/>
                <a:latin typeface="Avenir Book" panose="02000503020000020003" pitchFamily="2" charset="0"/>
              </a:rPr>
              <a:t>Corporations</a:t>
            </a:r>
          </a:p>
        </p:txBody>
      </p:sp>
      <p:sp>
        <p:nvSpPr>
          <p:cNvPr id="5" name="Rectangle 4">
            <a:extLst>
              <a:ext uri="{FF2B5EF4-FFF2-40B4-BE49-F238E27FC236}">
                <a16:creationId xmlns:a16="http://schemas.microsoft.com/office/drawing/2014/main" id="{1DDEB801-E0DF-C805-3843-84DFEA42D277}"/>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7656286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Rectangle 2"/>
          <p:cNvSpPr/>
          <p:nvPr/>
        </p:nvSpPr>
        <p:spPr>
          <a:xfrm>
            <a:off x="50800" y="789445"/>
            <a:ext cx="9093200" cy="461665"/>
          </a:xfrm>
          <a:prstGeom prst="rect">
            <a:avLst/>
          </a:prstGeom>
          <a:solidFill>
            <a:srgbClr val="FFFFFF"/>
          </a:solidFill>
        </p:spPr>
        <p:txBody>
          <a:bodyPr wrap="square">
            <a:spAutoFit/>
          </a:bodyPr>
          <a:lstStyle/>
          <a:p>
            <a:pPr defTabSz="457200" fontAlgn="auto">
              <a:spcBef>
                <a:spcPts val="0"/>
              </a:spcBef>
              <a:spcAft>
                <a:spcPts val="0"/>
              </a:spcAft>
            </a:pPr>
            <a:endParaRPr lang="en-US" sz="2400" dirty="0">
              <a:solidFill>
                <a:srgbClr val="000000"/>
              </a:solidFill>
              <a:latin typeface="Avenir Book" panose="02000503020000020003" pitchFamily="2" charset="0"/>
              <a:ea typeface=""/>
              <a:cs typeface="Avenir Medium" charset="0"/>
            </a:endParaRPr>
          </a:p>
        </p:txBody>
      </p:sp>
      <p:sp>
        <p:nvSpPr>
          <p:cNvPr id="141314" name="Text Box 7"/>
          <p:cNvSpPr txBox="1">
            <a:spLocks noChangeArrowheads="1"/>
          </p:cNvSpPr>
          <p:nvPr/>
        </p:nvSpPr>
        <p:spPr bwMode="auto">
          <a:xfrm>
            <a:off x="-12700" y="656936"/>
            <a:ext cx="9144000" cy="584775"/>
          </a:xfrm>
          <a:prstGeom prst="rect">
            <a:avLst/>
          </a:prstGeom>
          <a:solidFill>
            <a:srgbClr val="FFFFFF"/>
          </a:solidFill>
          <a:ln w="9525">
            <a:noFill/>
            <a:miter lim="800000"/>
            <a:headEnd/>
            <a:tailEnd/>
          </a:ln>
        </p:spPr>
        <p:txBody>
          <a:bodyPr>
            <a:prstTxWarp prst="textNoShape">
              <a:avLst/>
            </a:prstTxWarp>
            <a:spAutoFit/>
          </a:bodyPr>
          <a:lstStyle/>
          <a:p>
            <a:pPr algn="ctr" eaLnBrk="0" hangingPunct="0"/>
            <a:r>
              <a:rPr lang="en-US" sz="3200" b="1" dirty="0">
                <a:solidFill>
                  <a:srgbClr val="000000"/>
                </a:solidFill>
                <a:latin typeface="Avenir Black" panose="02000503020000020003" pitchFamily="2" charset="0"/>
                <a:ea typeface=""/>
                <a:cs typeface=""/>
              </a:rPr>
              <a:t>Government Housing Programs</a:t>
            </a:r>
          </a:p>
        </p:txBody>
      </p:sp>
      <p:sp>
        <p:nvSpPr>
          <p:cNvPr id="4" name="Rectangle 3">
            <a:extLst>
              <a:ext uri="{FF2B5EF4-FFF2-40B4-BE49-F238E27FC236}">
                <a16:creationId xmlns:a16="http://schemas.microsoft.com/office/drawing/2014/main" id="{F3FA23EC-DDFB-D86F-B433-F0158526973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6" name="Straight Connector 5">
            <a:extLst>
              <a:ext uri="{FF2B5EF4-FFF2-40B4-BE49-F238E27FC236}">
                <a16:creationId xmlns:a16="http://schemas.microsoft.com/office/drawing/2014/main" id="{11B59300-06DD-45AC-F012-B6E2462D0CD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 name="Rectangle 8"/>
          <p:cNvSpPr txBox="1">
            <a:spLocks noChangeArrowheads="1"/>
          </p:cNvSpPr>
          <p:nvPr/>
        </p:nvSpPr>
        <p:spPr bwMode="auto">
          <a:xfrm>
            <a:off x="50800" y="1388374"/>
            <a:ext cx="6781800" cy="280554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effectLst>
                  <a:outerShdw blurRad="38100" dist="38100" dir="2700000" algn="tl">
                    <a:srgbClr val="000000"/>
                  </a:outerShdw>
                </a:effectLst>
                <a:latin typeface="Avenir Medium" charset="0"/>
                <a:ea typeface="Avenir Medium" charset="0"/>
                <a:cs typeface="Avenir Medium"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Medium" charset="0"/>
                <a:ea typeface="Avenir Medium" charset="0"/>
              </a:defRPr>
            </a:lvl2pPr>
            <a:lvl3pPr marL="1143000" indent="-228600" algn="l" rtl="0" eaLnBrk="0" fontAlgn="base" hangingPunct="0">
              <a:spcBef>
                <a:spcPct val="20000"/>
              </a:spcBef>
              <a:spcAft>
                <a:spcPct val="0"/>
              </a:spcAft>
              <a:buClr>
                <a:schemeClr val="accent2"/>
              </a:buClr>
              <a:buSzPct val="60000"/>
              <a:buFont typeface="Wingdings" charset="2"/>
              <a:buChar char="n"/>
              <a:defRPr sz="2400" b="0" i="0">
                <a:solidFill>
                  <a:schemeClr val="tx1"/>
                </a:solidFill>
                <a:effectLst>
                  <a:outerShdw blurRad="38100" dist="38100" dir="2700000" algn="tl">
                    <a:srgbClr val="000000"/>
                  </a:outerShdw>
                </a:effectLst>
                <a:latin typeface="Avenir Medium" charset="0"/>
                <a:ea typeface="Avenir Medium"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Medium" charset="0"/>
                <a:ea typeface="Avenir Medium" charset="0"/>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b="0" i="0">
                <a:solidFill>
                  <a:schemeClr val="tx1"/>
                </a:solidFill>
                <a:effectLst>
                  <a:outerShdw blurRad="38100" dist="38100" dir="2700000" algn="tl">
                    <a:srgbClr val="000000"/>
                  </a:outerShdw>
                </a:effectLst>
                <a:latin typeface="Avenir Medium" charset="0"/>
                <a:ea typeface="Avenir Medium"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342900" lvl="1" indent="-342900" eaLnBrk="1" hangingPunct="1">
              <a:spcBef>
                <a:spcPts val="0"/>
              </a:spcBef>
              <a:buClr>
                <a:srgbClr val="000000"/>
              </a:buClr>
              <a:buFont typeface="Arial" panose="020B0604020202020204" pitchFamily="34" charset="0"/>
              <a:buChar char="•"/>
              <a:defRPr/>
            </a:pPr>
            <a:r>
              <a:rPr lang="en-US" sz="2400" b="1" kern="0" dirty="0">
                <a:solidFill>
                  <a:srgbClr val="000000"/>
                </a:solidFill>
                <a:effectLst/>
                <a:latin typeface="Avenir Book" panose="02000503020000020003" pitchFamily="2" charset="0"/>
              </a:rPr>
              <a:t>Public housing</a:t>
            </a:r>
          </a:p>
          <a:p>
            <a:pPr marL="342900" lvl="1" indent="-342900" eaLnBrk="1" hangingPunct="1">
              <a:spcBef>
                <a:spcPts val="0"/>
              </a:spcBef>
              <a:buClr>
                <a:srgbClr val="000000"/>
              </a:buClr>
              <a:buFont typeface="Arial" panose="020B0604020202020204" pitchFamily="34" charset="0"/>
              <a:buChar char="•"/>
              <a:defRPr/>
            </a:pPr>
            <a:endParaRPr lang="en-US" sz="2400" b="1" kern="0" dirty="0">
              <a:solidFill>
                <a:srgbClr val="000000"/>
              </a:solidFill>
              <a:effectLst/>
              <a:latin typeface="Avenir Book" panose="02000503020000020003" pitchFamily="2" charset="0"/>
            </a:endParaRPr>
          </a:p>
          <a:p>
            <a:pPr marL="342900" lvl="1" indent="-342900" eaLnBrk="1" hangingPunct="1">
              <a:spcBef>
                <a:spcPts val="0"/>
              </a:spcBef>
              <a:buClr>
                <a:srgbClr val="000000"/>
              </a:buClr>
              <a:buFont typeface="Arial" panose="020B0604020202020204" pitchFamily="34" charset="0"/>
              <a:buChar char="•"/>
              <a:defRPr/>
            </a:pPr>
            <a:r>
              <a:rPr lang="en-US" sz="2400" b="1" kern="0" dirty="0">
                <a:solidFill>
                  <a:srgbClr val="000000"/>
                </a:solidFill>
                <a:effectLst/>
                <a:latin typeface="Avenir Book" panose="02000503020000020003" pitchFamily="2" charset="0"/>
              </a:rPr>
              <a:t>Section 8 housing</a:t>
            </a:r>
          </a:p>
          <a:p>
            <a:pPr marL="171450" lvl="1" indent="-171450" eaLnBrk="1" hangingPunct="1">
              <a:buClr>
                <a:srgbClr val="000000"/>
              </a:buClr>
              <a:buFont typeface="Arial" panose="020B0604020202020204" pitchFamily="34" charset="0"/>
              <a:buChar char="•"/>
              <a:defRPr/>
            </a:pPr>
            <a:endParaRPr lang="en-US" sz="1000" b="1" kern="0" dirty="0">
              <a:solidFill>
                <a:srgbClr val="000000"/>
              </a:solidFill>
              <a:effectLst/>
              <a:latin typeface="Avenir Book" panose="02000503020000020003" pitchFamily="2" charset="0"/>
            </a:endParaRPr>
          </a:p>
          <a:p>
            <a:pPr marL="508000" lvl="1" indent="0" eaLnBrk="1" hangingPunct="1">
              <a:buClr>
                <a:srgbClr val="000000"/>
              </a:buClr>
              <a:buNone/>
              <a:defRPr/>
            </a:pPr>
            <a:r>
              <a:rPr lang="en-US" sz="2200" kern="0" dirty="0">
                <a:solidFill>
                  <a:srgbClr val="000000"/>
                </a:solidFill>
                <a:effectLst/>
                <a:latin typeface="Avenir Book" panose="02000503020000020003" pitchFamily="2" charset="0"/>
              </a:rPr>
              <a:t>Project-based rental assistance</a:t>
            </a:r>
          </a:p>
          <a:p>
            <a:pPr marL="914400" lvl="1" indent="0" eaLnBrk="1" hangingPunct="1">
              <a:buClr>
                <a:srgbClr val="000000"/>
              </a:buClr>
              <a:buNone/>
              <a:defRPr/>
            </a:pPr>
            <a:r>
              <a:rPr lang="en-US" sz="2200" kern="0" dirty="0">
                <a:solidFill>
                  <a:srgbClr val="000000"/>
                </a:solidFill>
                <a:effectLst/>
                <a:latin typeface="Avenir Book" panose="02000503020000020003" pitchFamily="2" charset="0"/>
              </a:rPr>
              <a:t>or</a:t>
            </a:r>
          </a:p>
          <a:p>
            <a:pPr marL="508000" lvl="1" indent="0" eaLnBrk="1" hangingPunct="1">
              <a:buClr>
                <a:srgbClr val="000000"/>
              </a:buClr>
              <a:buNone/>
              <a:defRPr/>
            </a:pPr>
            <a:r>
              <a:rPr lang="en-US" sz="2200" kern="0" dirty="0">
                <a:solidFill>
                  <a:srgbClr val="000000"/>
                </a:solidFill>
                <a:effectLst/>
                <a:latin typeface="Avenir Book" panose="02000503020000020003" pitchFamily="2" charset="0"/>
              </a:rPr>
              <a:t>Tenant-based housing choice vouchers</a:t>
            </a:r>
          </a:p>
          <a:p>
            <a:pPr marL="1028700" lvl="1" indent="-520700" eaLnBrk="1" hangingPunct="1">
              <a:buClr>
                <a:srgbClr val="000000"/>
              </a:buClr>
              <a:buFont typeface="Arial" panose="020B0604020202020204" pitchFamily="34" charset="0"/>
              <a:buChar char="•"/>
              <a:defRPr/>
            </a:pPr>
            <a:endParaRPr lang="en-US" sz="2400" kern="0" dirty="0">
              <a:solidFill>
                <a:srgbClr val="000000"/>
              </a:solidFill>
              <a:effectLst/>
              <a:latin typeface="Avenir Book" panose="02000503020000020003" pitchFamily="2" charset="0"/>
            </a:endParaRPr>
          </a:p>
          <a:p>
            <a:pPr marL="342900" lvl="1" indent="-342900" eaLnBrk="1" hangingPunct="1">
              <a:spcBef>
                <a:spcPct val="0"/>
              </a:spcBef>
              <a:buClr>
                <a:srgbClr val="000000"/>
              </a:buClr>
              <a:buFont typeface="Arial" panose="020B0604020202020204" pitchFamily="34" charset="0"/>
              <a:buChar char="•"/>
              <a:defRPr/>
            </a:pPr>
            <a:r>
              <a:rPr lang="en-US" sz="2400" b="1" kern="0" dirty="0">
                <a:solidFill>
                  <a:srgbClr val="000000"/>
                </a:solidFill>
                <a:effectLst/>
                <a:latin typeface="Avenir Book" panose="02000503020000020003" pitchFamily="2" charset="0"/>
                <a:ea typeface="ＭＳ Ｐゴシック" pitchFamily="-106" charset="-128"/>
              </a:rPr>
              <a:t>Low-Income Housing Tax Credit (LIHTC)</a:t>
            </a:r>
          </a:p>
          <a:p>
            <a:pPr marL="342900" lvl="1" indent="-342900" eaLnBrk="1" hangingPunct="1">
              <a:spcBef>
                <a:spcPct val="0"/>
              </a:spcBef>
              <a:buClr>
                <a:srgbClr val="000000"/>
              </a:buClr>
              <a:buFont typeface="Arial" panose="020B0604020202020204" pitchFamily="34" charset="0"/>
              <a:buChar char="•"/>
              <a:defRPr/>
            </a:pPr>
            <a:endParaRPr lang="en-US" sz="2400" b="1" kern="0" dirty="0">
              <a:solidFill>
                <a:srgbClr val="000000"/>
              </a:solidFill>
              <a:effectLst/>
              <a:latin typeface="Avenir Book" panose="02000503020000020003" pitchFamily="2" charset="0"/>
              <a:ea typeface="ＭＳ Ｐゴシック" pitchFamily="-106" charset="-128"/>
            </a:endParaRPr>
          </a:p>
          <a:p>
            <a:pPr marL="342900" lvl="1" indent="-342900" eaLnBrk="1" hangingPunct="1">
              <a:spcBef>
                <a:spcPct val="0"/>
              </a:spcBef>
              <a:buClr>
                <a:srgbClr val="000000"/>
              </a:buClr>
              <a:buFont typeface="Arial" panose="020B0604020202020204" pitchFamily="34" charset="0"/>
              <a:buChar char="•"/>
              <a:tabLst>
                <a:tab pos="508000" algn="l"/>
              </a:tabLst>
              <a:defRPr/>
            </a:pPr>
            <a:r>
              <a:rPr lang="en-US" sz="2400" b="1" kern="0" dirty="0">
                <a:solidFill>
                  <a:srgbClr val="000000"/>
                </a:solidFill>
                <a:effectLst/>
                <a:latin typeface="Avenir Book" panose="02000503020000020003" pitchFamily="2" charset="0"/>
                <a:ea typeface="ＭＳ Ｐゴシック" pitchFamily="-106" charset="-128"/>
              </a:rPr>
              <a:t>Inclusionary zoning</a:t>
            </a:r>
          </a:p>
          <a:p>
            <a:pPr marL="342900" lvl="1" indent="-342900" eaLnBrk="1" hangingPunct="1">
              <a:spcBef>
                <a:spcPct val="0"/>
              </a:spcBef>
              <a:buClr>
                <a:srgbClr val="000000"/>
              </a:buClr>
              <a:buFont typeface="Arial" panose="020B0604020202020204" pitchFamily="34" charset="0"/>
              <a:buChar char="•"/>
              <a:tabLst>
                <a:tab pos="508000" algn="l"/>
              </a:tabLst>
              <a:defRPr/>
            </a:pPr>
            <a:endParaRPr lang="en-US" sz="2400" b="1" kern="0" dirty="0">
              <a:solidFill>
                <a:srgbClr val="000000"/>
              </a:solidFill>
              <a:effectLst/>
              <a:latin typeface="Avenir Book" panose="02000503020000020003" pitchFamily="2" charset="0"/>
              <a:ea typeface="ＭＳ Ｐゴシック" pitchFamily="-106" charset="-128"/>
            </a:endParaRPr>
          </a:p>
          <a:p>
            <a:pPr marL="342900" lvl="1" indent="-342900" eaLnBrk="1" hangingPunct="1">
              <a:spcBef>
                <a:spcPct val="0"/>
              </a:spcBef>
              <a:buClr>
                <a:srgbClr val="000000"/>
              </a:buClr>
              <a:buFont typeface="Arial" panose="020B0604020202020204" pitchFamily="34" charset="0"/>
              <a:buChar char="•"/>
              <a:tabLst>
                <a:tab pos="508000" algn="l"/>
              </a:tabLst>
              <a:defRPr/>
            </a:pPr>
            <a:r>
              <a:rPr lang="en-US" sz="2400" b="1" kern="0" dirty="0">
                <a:solidFill>
                  <a:srgbClr val="000000"/>
                </a:solidFill>
                <a:effectLst/>
                <a:latin typeface="Avenir Book" panose="02000503020000020003" pitchFamily="2" charset="0"/>
                <a:ea typeface="ＭＳ Ｐゴシック" pitchFamily="-106" charset="-128"/>
              </a:rPr>
              <a:t>Rent control and rent stabilization</a:t>
            </a:r>
          </a:p>
          <a:p>
            <a:pPr marL="0" lvl="1" indent="0" eaLnBrk="1" hangingPunct="1">
              <a:spcBef>
                <a:spcPct val="0"/>
              </a:spcBef>
              <a:buClr>
                <a:srgbClr val="FFFFFF"/>
              </a:buClr>
              <a:buFont typeface="Wingdings" charset="2"/>
              <a:buChar char="§"/>
              <a:defRPr/>
            </a:pPr>
            <a:endParaRPr lang="en-US" sz="2400" b="1" kern="0" dirty="0">
              <a:solidFill>
                <a:srgbClr val="000000"/>
              </a:solidFill>
              <a:effectLst/>
              <a:latin typeface="Avenir Book" panose="02000503020000020003" pitchFamily="2" charset="0"/>
              <a:ea typeface="ＭＳ Ｐゴシック" pitchFamily="-106" charset="-128"/>
            </a:endParaRPr>
          </a:p>
          <a:p>
            <a:pPr marL="1028700" lvl="1" indent="-520700" eaLnBrk="1" hangingPunct="1">
              <a:buClr>
                <a:srgbClr val="FFFFFF"/>
              </a:buClr>
              <a:buNone/>
              <a:defRPr/>
            </a:pPr>
            <a:endParaRPr lang="en-US" sz="2200" kern="0" dirty="0">
              <a:solidFill>
                <a:srgbClr val="000000"/>
              </a:solidFill>
              <a:effectLst/>
              <a:latin typeface="Avenir Book" panose="02000503020000020003" pitchFamily="2" charset="0"/>
            </a:endParaRPr>
          </a:p>
          <a:p>
            <a:pPr lvl="1" eaLnBrk="1" hangingPunct="1">
              <a:buClr>
                <a:srgbClr val="FFFFFF"/>
              </a:buClr>
              <a:buFont typeface="Wingdings" charset="2"/>
              <a:buChar char="§"/>
              <a:defRPr/>
            </a:pPr>
            <a:endParaRPr lang="en-US" kern="0" dirty="0">
              <a:solidFill>
                <a:srgbClr val="000000"/>
              </a:solidFill>
              <a:effectLst/>
              <a:latin typeface="Avenir Book" panose="02000503020000020003" pitchFamily="2" charset="0"/>
            </a:endParaRPr>
          </a:p>
        </p:txBody>
      </p:sp>
      <p:pic>
        <p:nvPicPr>
          <p:cNvPr id="8" name="Picture 7">
            <a:extLst>
              <a:ext uri="{FF2B5EF4-FFF2-40B4-BE49-F238E27FC236}">
                <a16:creationId xmlns:a16="http://schemas.microsoft.com/office/drawing/2014/main" id="{1AF0B122-1D28-4E17-F705-70361A1ADF4D}"/>
              </a:ext>
            </a:extLst>
          </p:cNvPr>
          <p:cNvPicPr>
            <a:picLocks noChangeAspect="1"/>
          </p:cNvPicPr>
          <p:nvPr/>
        </p:nvPicPr>
        <p:blipFill>
          <a:blip r:embed="rId3"/>
          <a:stretch>
            <a:fillRect/>
          </a:stretch>
        </p:blipFill>
        <p:spPr>
          <a:xfrm>
            <a:off x="5867400" y="1336120"/>
            <a:ext cx="3034144" cy="3034144"/>
          </a:xfrm>
          <a:prstGeom prst="rect">
            <a:avLst/>
          </a:prstGeom>
        </p:spPr>
      </p:pic>
      <p:sp>
        <p:nvSpPr>
          <p:cNvPr id="7" name="Rectangle 6">
            <a:extLst>
              <a:ext uri="{FF2B5EF4-FFF2-40B4-BE49-F238E27FC236}">
                <a16:creationId xmlns:a16="http://schemas.microsoft.com/office/drawing/2014/main" id="{C463074E-0B84-7D43-C3A9-65418A91BE2C}"/>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555548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Rectangle 1026"/>
          <p:cNvSpPr txBox="1">
            <a:spLocks noChangeArrowheads="1"/>
          </p:cNvSpPr>
          <p:nvPr/>
        </p:nvSpPr>
        <p:spPr>
          <a:xfrm>
            <a:off x="-75588" y="621572"/>
            <a:ext cx="9144000" cy="1139825"/>
          </a:xfrm>
          <a:prstGeom prst="rect">
            <a:avLst/>
          </a:prstGeom>
        </p:spPr>
        <p:txBody>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a:ea typeface="Helvetica Neue"/>
                <a:cs typeface="Helvetica Neue"/>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r>
              <a:rPr lang="en-US" sz="1600" dirty="0">
                <a:effectLst/>
                <a:latin typeface="Times"/>
              </a:rPr>
              <a:t>.</a:t>
            </a:r>
          </a:p>
          <a:p>
            <a:pPr eaLnBrk="1" hangingPunct="1">
              <a:defRPr/>
            </a:pPr>
            <a:br>
              <a:rPr lang="en-US" sz="4000" kern="0" dirty="0">
                <a:solidFill>
                  <a:srgbClr val="000000"/>
                </a:solidFill>
                <a:latin typeface="Avenir Book" panose="02000503020000020003" pitchFamily="2" charset="0"/>
                <a:ea typeface=""/>
                <a:cs typeface=""/>
              </a:rPr>
            </a:br>
            <a:endParaRPr lang="en-US" sz="4000" kern="0" dirty="0">
              <a:solidFill>
                <a:srgbClr val="000000"/>
              </a:solidFill>
              <a:latin typeface="Avenir Book" panose="02000503020000020003" pitchFamily="2" charset="0"/>
              <a:ea typeface=""/>
              <a:cs typeface=""/>
            </a:endParaRPr>
          </a:p>
        </p:txBody>
      </p:sp>
      <p:sp>
        <p:nvSpPr>
          <p:cNvPr id="3" name="Rectangle 2">
            <a:extLst>
              <a:ext uri="{FF2B5EF4-FFF2-40B4-BE49-F238E27FC236}">
                <a16:creationId xmlns:a16="http://schemas.microsoft.com/office/drawing/2014/main" id="{E9653101-E706-1F44-7557-D878E401AC8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Understanding the Issue of Livelihood</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p>
        </p:txBody>
      </p:sp>
      <p:cxnSp>
        <p:nvCxnSpPr>
          <p:cNvPr id="5" name="Straight Connector 4">
            <a:extLst>
              <a:ext uri="{FF2B5EF4-FFF2-40B4-BE49-F238E27FC236}">
                <a16:creationId xmlns:a16="http://schemas.microsoft.com/office/drawing/2014/main" id="{855491BB-967F-380B-FFF1-01C0C5E61F7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FE95BF7-C3AA-8B24-C7F8-F4E057882289}"/>
              </a:ext>
            </a:extLst>
          </p:cNvPr>
          <p:cNvSpPr txBox="1"/>
          <p:nvPr/>
        </p:nvSpPr>
        <p:spPr>
          <a:xfrm>
            <a:off x="152400" y="533400"/>
            <a:ext cx="8839200" cy="4124206"/>
          </a:xfrm>
          <a:prstGeom prst="rect">
            <a:avLst/>
          </a:prstGeom>
          <a:noFill/>
        </p:spPr>
        <p:txBody>
          <a:bodyPr wrap="square">
            <a:spAutoFit/>
          </a:bodyPr>
          <a:lstStyle/>
          <a:p>
            <a:r>
              <a:rPr lang="en-US" sz="2400" b="1" dirty="0">
                <a:solidFill>
                  <a:srgbClr val="000000"/>
                </a:solidFill>
                <a:latin typeface="Avenir Black" panose="02000503020000020003" pitchFamily="2" charset="0"/>
              </a:rPr>
              <a:t>Rent control laws</a:t>
            </a:r>
            <a:r>
              <a:rPr lang="en-US" sz="2400" dirty="0">
                <a:solidFill>
                  <a:srgbClr val="000000"/>
                </a:solidFill>
                <a:latin typeface="Avenir Book" panose="02000503020000020003" pitchFamily="2" charset="0"/>
              </a:rPr>
              <a:t> are highly controversial. Some states have laws banning it, while other states allow it. (There are significantly more of the former than the latter.)</a:t>
            </a:r>
          </a:p>
          <a:p>
            <a:endParaRPr lang="en-US" sz="1200" dirty="0">
              <a:solidFill>
                <a:srgbClr val="000000"/>
              </a:solidFill>
              <a:latin typeface="Avenir Book" panose="02000503020000020003" pitchFamily="2" charset="0"/>
            </a:endParaRPr>
          </a:p>
          <a:p>
            <a:r>
              <a:rPr lang="en-US" sz="2400" dirty="0">
                <a:solidFill>
                  <a:srgbClr val="000000"/>
                </a:solidFill>
                <a:latin typeface="Avenir Book" panose="02000503020000020003" pitchFamily="2" charset="0"/>
              </a:rPr>
              <a:t>As of 2022, </a:t>
            </a:r>
            <a:r>
              <a:rPr lang="en-US" sz="2400" b="1" dirty="0">
                <a:solidFill>
                  <a:srgbClr val="000000"/>
                </a:solidFill>
                <a:latin typeface="Avenir Book" panose="02000503020000020003" pitchFamily="2" charset="0"/>
              </a:rPr>
              <a:t>Oregon</a:t>
            </a:r>
            <a:r>
              <a:rPr lang="en-US" sz="2400" dirty="0">
                <a:solidFill>
                  <a:srgbClr val="000000"/>
                </a:solidFill>
                <a:latin typeface="Avenir Book" panose="02000503020000020003" pitchFamily="2" charset="0"/>
              </a:rPr>
              <a:t> was the only state to legalize rent control in all of its cities and towns. Rent control is also legal in some of our largest cities: </a:t>
            </a:r>
          </a:p>
          <a:p>
            <a:endParaRPr lang="en-US" sz="1000" dirty="0">
              <a:solidFill>
                <a:srgbClr val="000000"/>
              </a:solidFill>
              <a:latin typeface="Avenir Book" panose="02000503020000020003" pitchFamily="2" charset="0"/>
            </a:endParaRPr>
          </a:p>
          <a:p>
            <a:pPr marL="850900" indent="-342900">
              <a:buFont typeface="Arial" panose="020B0604020202020204" pitchFamily="34" charset="0"/>
              <a:buChar char="•"/>
            </a:pPr>
            <a:r>
              <a:rPr lang="en-US" sz="2400" b="1" dirty="0">
                <a:solidFill>
                  <a:srgbClr val="000000"/>
                </a:solidFill>
                <a:latin typeface="Avenir Book" panose="02000503020000020003" pitchFamily="2" charset="0"/>
              </a:rPr>
              <a:t>New York City</a:t>
            </a:r>
          </a:p>
          <a:p>
            <a:pPr marL="850900" indent="-342900">
              <a:buFont typeface="Arial" panose="020B0604020202020204" pitchFamily="34" charset="0"/>
              <a:buChar char="•"/>
            </a:pPr>
            <a:r>
              <a:rPr lang="en-US" sz="2400" b="1" dirty="0">
                <a:solidFill>
                  <a:srgbClr val="000000"/>
                </a:solidFill>
                <a:latin typeface="Avenir Book" panose="02000503020000020003" pitchFamily="2" charset="0"/>
              </a:rPr>
              <a:t>San Francisco</a:t>
            </a:r>
          </a:p>
          <a:p>
            <a:pPr marL="850900" indent="-342900">
              <a:buFont typeface="Arial" panose="020B0604020202020204" pitchFamily="34" charset="0"/>
              <a:buChar char="•"/>
            </a:pPr>
            <a:r>
              <a:rPr lang="en-US" sz="2400" b="1" dirty="0">
                <a:solidFill>
                  <a:srgbClr val="000000"/>
                </a:solidFill>
                <a:latin typeface="Avenir Book" panose="02000503020000020003" pitchFamily="2" charset="0"/>
              </a:rPr>
              <a:t>Washington D.C. </a:t>
            </a:r>
          </a:p>
          <a:p>
            <a:pPr marL="850900" indent="-342900">
              <a:buFont typeface="Arial" panose="020B0604020202020204" pitchFamily="34" charset="0"/>
              <a:buChar char="•"/>
            </a:pPr>
            <a:r>
              <a:rPr lang="en-US" sz="2400" b="1" dirty="0">
                <a:solidFill>
                  <a:srgbClr val="000000"/>
                </a:solidFill>
                <a:latin typeface="Avenir Book" panose="02000503020000020003" pitchFamily="2" charset="0"/>
              </a:rPr>
              <a:t>Los Angeles</a:t>
            </a:r>
            <a:endParaRPr lang="en-US" sz="2400" dirty="0">
              <a:solidFill>
                <a:srgbClr val="000000"/>
              </a:solidFill>
              <a:latin typeface="Avenir Book" panose="02000503020000020003" pitchFamily="2" charset="0"/>
            </a:endParaRPr>
          </a:p>
        </p:txBody>
      </p:sp>
      <p:pic>
        <p:nvPicPr>
          <p:cNvPr id="7" name="Picture 6" descr="Close-up of a calculator with a screen&#10;&#10;Description automatically generated">
            <a:extLst>
              <a:ext uri="{FF2B5EF4-FFF2-40B4-BE49-F238E27FC236}">
                <a16:creationId xmlns:a16="http://schemas.microsoft.com/office/drawing/2014/main" id="{A17D9DC3-4EF1-8D88-DC82-1AF05FE217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2027" y="2828598"/>
            <a:ext cx="4725012" cy="2268006"/>
          </a:xfrm>
          <a:prstGeom prst="rect">
            <a:avLst/>
          </a:prstGeom>
          <a:ln>
            <a:solidFill>
              <a:srgbClr val="000000"/>
            </a:solidFill>
          </a:ln>
        </p:spPr>
      </p:pic>
      <p:sp>
        <p:nvSpPr>
          <p:cNvPr id="9" name="TextBox 8">
            <a:extLst>
              <a:ext uri="{FF2B5EF4-FFF2-40B4-BE49-F238E27FC236}">
                <a16:creationId xmlns:a16="http://schemas.microsoft.com/office/drawing/2014/main" id="{756D7443-EA82-64DC-9602-52D061466517}"/>
              </a:ext>
            </a:extLst>
          </p:cNvPr>
          <p:cNvSpPr txBox="1"/>
          <p:nvPr/>
        </p:nvSpPr>
        <p:spPr>
          <a:xfrm>
            <a:off x="254612" y="5286178"/>
            <a:ext cx="8839200" cy="120032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Of all the government policies and programs meant to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address affordable housing, rent control laws affect the most households in our nation. </a:t>
            </a:r>
          </a:p>
        </p:txBody>
      </p:sp>
      <p:sp>
        <p:nvSpPr>
          <p:cNvPr id="6" name="Rectangle 5">
            <a:extLst>
              <a:ext uri="{FF2B5EF4-FFF2-40B4-BE49-F238E27FC236}">
                <a16:creationId xmlns:a16="http://schemas.microsoft.com/office/drawing/2014/main" id="{8AACB41D-A4FC-72E2-4669-6CBFFBC71F49}"/>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3940863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2000"/>
                                        <p:tgtEl>
                                          <p:spTgt spid="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4" end="4"/>
                                            </p:txEl>
                                          </p:spTgt>
                                        </p:tgtEl>
                                        <p:attrNameLst>
                                          <p:attrName>style.visibility</p:attrName>
                                        </p:attrNameLst>
                                      </p:cBhvr>
                                      <p:to>
                                        <p:strVal val="visible"/>
                                      </p:to>
                                    </p:set>
                                    <p:animEffect transition="in" filter="fade">
                                      <p:cBhvr>
                                        <p:cTn id="10" dur="2000"/>
                                        <p:tgtEl>
                                          <p:spTgt spid="8">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animEffect transition="in" filter="fade">
                                      <p:cBhvr>
                                        <p:cTn id="13" dur="2000"/>
                                        <p:tgtEl>
                                          <p:spTgt spid="8">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6" end="6"/>
                                            </p:txEl>
                                          </p:spTgt>
                                        </p:tgtEl>
                                        <p:attrNameLst>
                                          <p:attrName>style.visibility</p:attrName>
                                        </p:attrNameLst>
                                      </p:cBhvr>
                                      <p:to>
                                        <p:strVal val="visible"/>
                                      </p:to>
                                    </p:set>
                                    <p:animEffect transition="in" filter="fade">
                                      <p:cBhvr>
                                        <p:cTn id="16" dur="2000"/>
                                        <p:tgtEl>
                                          <p:spTgt spid="8">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animEffect transition="in" filter="fade">
                                      <p:cBhvr>
                                        <p:cTn id="19" dur="2000"/>
                                        <p:tgtEl>
                                          <p:spTgt spid="8">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0A0DF-84A3-76C1-5014-2F47BE609DA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Arial"/>
            </a:endParaRPr>
          </a:p>
        </p:txBody>
      </p:sp>
      <p:sp>
        <p:nvSpPr>
          <p:cNvPr id="5" name="TextBox 4">
            <a:extLst>
              <a:ext uri="{FF2B5EF4-FFF2-40B4-BE49-F238E27FC236}">
                <a16:creationId xmlns:a16="http://schemas.microsoft.com/office/drawing/2014/main" id="{37E06374-5F82-C972-95E9-A2F3D89DCACE}"/>
              </a:ext>
            </a:extLst>
          </p:cNvPr>
          <p:cNvSpPr txBox="1"/>
          <p:nvPr/>
        </p:nvSpPr>
        <p:spPr>
          <a:xfrm>
            <a:off x="89645" y="5680030"/>
            <a:ext cx="4249273" cy="1092607"/>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Note: We present each perspective as if we wholeheartedly agree with it. We do this on purpose to present each point of view in its best light, but please imagine each time that we are wearing a mask—as if we are actors playing three different roles. </a:t>
            </a:r>
          </a:p>
        </p:txBody>
      </p:sp>
      <p:pic>
        <p:nvPicPr>
          <p:cNvPr id="6" name="Picture 5">
            <a:extLst>
              <a:ext uri="{FF2B5EF4-FFF2-40B4-BE49-F238E27FC236}">
                <a16:creationId xmlns:a16="http://schemas.microsoft.com/office/drawing/2014/main" id="{3A09588E-1096-C9D8-0B75-472E2B370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569" y="246750"/>
            <a:ext cx="7678862" cy="5224935"/>
          </a:xfrm>
          <a:prstGeom prst="rect">
            <a:avLst/>
          </a:prstGeom>
        </p:spPr>
      </p:pic>
    </p:spTree>
    <p:extLst>
      <p:ext uri="{BB962C8B-B14F-4D97-AF65-F5344CB8AC3E}">
        <p14:creationId xmlns:p14="http://schemas.microsoft.com/office/powerpoint/2010/main" val="3320851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5"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algn="ctr" defTabSz="457200" eaLnBrk="0" fontAlgn="auto" hangingPunct="0">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Avenir Medium" charset="0"/>
              <a:cs typeface="Tw Cen MT"/>
            </a:endParaRPr>
          </a:p>
        </p:txBody>
      </p:sp>
      <p:pic>
        <p:nvPicPr>
          <p:cNvPr id="10" name="Picture 9">
            <a:extLst>
              <a:ext uri="{FF2B5EF4-FFF2-40B4-BE49-F238E27FC236}">
                <a16:creationId xmlns:a16="http://schemas.microsoft.com/office/drawing/2014/main" id="{CC80B71B-3426-BCFF-A8A0-E5211C657883}"/>
              </a:ext>
            </a:extLst>
          </p:cNvPr>
          <p:cNvPicPr>
            <a:picLocks noChangeAspect="1"/>
          </p:cNvPicPr>
          <p:nvPr/>
        </p:nvPicPr>
        <p:blipFill rotWithShape="1">
          <a:blip r:embed="rId2"/>
          <a:srcRect t="10297" b="15077"/>
          <a:stretch/>
        </p:blipFill>
        <p:spPr>
          <a:xfrm>
            <a:off x="1177402" y="2601994"/>
            <a:ext cx="6442598" cy="3646656"/>
          </a:xfrm>
          <a:prstGeom prst="rect">
            <a:avLst/>
          </a:prstGeom>
          <a:ln>
            <a:solidFill>
              <a:schemeClr val="tx1"/>
            </a:solidFill>
          </a:ln>
        </p:spPr>
      </p:pic>
      <p:sp>
        <p:nvSpPr>
          <p:cNvPr id="8" name="Rectangle 7">
            <a:extLst>
              <a:ext uri="{FF2B5EF4-FFF2-40B4-BE49-F238E27FC236}">
                <a16:creationId xmlns:a16="http://schemas.microsoft.com/office/drawing/2014/main" id="{BA9A2E6C-18BB-8AFB-2123-BA7F374B0A77}"/>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Housing</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1FCECD28-0563-A10E-068A-93CAE20EB9F7}"/>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C672331-7236-5C5B-B8CD-54F04EE31E68}"/>
              </a:ext>
            </a:extLst>
          </p:cNvPr>
          <p:cNvSpPr txBox="1"/>
          <p:nvPr/>
        </p:nvSpPr>
        <p:spPr>
          <a:xfrm>
            <a:off x="1226972" y="196730"/>
            <a:ext cx="5850411"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B20025"/>
                </a:solidFill>
                <a:latin typeface="Tw Cen MT"/>
                <a:ea typeface=""/>
                <a:cs typeface="Tw Cen MT"/>
              </a:rPr>
              <a:t>onservative</a:t>
            </a:r>
            <a:endParaRPr lang="en-US" sz="10500" spc="-300" dirty="0">
              <a:solidFill>
                <a:srgbClr val="B20025"/>
              </a:solidFill>
              <a:latin typeface="Tw Cen MT"/>
              <a:ea typeface=""/>
              <a:cs typeface="Tw Cen MT"/>
            </a:endParaRPr>
          </a:p>
        </p:txBody>
      </p:sp>
      <p:sp>
        <p:nvSpPr>
          <p:cNvPr id="15" name="TextBox 14">
            <a:extLst>
              <a:ext uri="{FF2B5EF4-FFF2-40B4-BE49-F238E27FC236}">
                <a16:creationId xmlns:a16="http://schemas.microsoft.com/office/drawing/2014/main" id="{F699B216-7F42-7400-BB7C-ADAEAA7323D7}"/>
              </a:ext>
            </a:extLst>
          </p:cNvPr>
          <p:cNvSpPr txBox="1"/>
          <p:nvPr/>
        </p:nvSpPr>
        <p:spPr>
          <a:xfrm>
            <a:off x="1617721" y="1499145"/>
            <a:ext cx="4051510"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EB948F"/>
                </a:solidFill>
                <a:latin typeface="Tw Cen MT"/>
                <a:ea typeface=""/>
                <a:cs typeface="Tw Cen MT"/>
              </a:rPr>
              <a:t>Free-Market Capitalism</a:t>
            </a:r>
          </a:p>
        </p:txBody>
      </p:sp>
      <p:sp>
        <p:nvSpPr>
          <p:cNvPr id="16" name="TextBox 15">
            <a:extLst>
              <a:ext uri="{FF2B5EF4-FFF2-40B4-BE49-F238E27FC236}">
                <a16:creationId xmlns:a16="http://schemas.microsoft.com/office/drawing/2014/main" id="{3687D3A2-3364-E5BF-5A27-F908A4327206}"/>
              </a:ext>
            </a:extLst>
          </p:cNvPr>
          <p:cNvSpPr txBox="1"/>
          <p:nvPr/>
        </p:nvSpPr>
        <p:spPr>
          <a:xfrm>
            <a:off x="162814" y="-330116"/>
            <a:ext cx="1578903"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B20025"/>
                </a:solidFill>
                <a:latin typeface="Tw Cen MT"/>
                <a:ea typeface=""/>
                <a:cs typeface="Tw Cen MT"/>
              </a:rPr>
              <a:t>C</a:t>
            </a:r>
          </a:p>
        </p:txBody>
      </p:sp>
      <p:pic>
        <p:nvPicPr>
          <p:cNvPr id="2" name="Picture 1">
            <a:extLst>
              <a:ext uri="{FF2B5EF4-FFF2-40B4-BE49-F238E27FC236}">
                <a16:creationId xmlns:a16="http://schemas.microsoft.com/office/drawing/2014/main" id="{D26C7DE6-29B8-1417-05F2-E15CE47826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5155" y="413781"/>
            <a:ext cx="1600200" cy="1600200"/>
          </a:xfrm>
          <a:prstGeom prst="rect">
            <a:avLst/>
          </a:prstGeom>
        </p:spPr>
      </p:pic>
      <p:sp>
        <p:nvSpPr>
          <p:cNvPr id="6" name="TextBox 5">
            <a:extLst>
              <a:ext uri="{FF2B5EF4-FFF2-40B4-BE49-F238E27FC236}">
                <a16:creationId xmlns:a16="http://schemas.microsoft.com/office/drawing/2014/main" id="{123E576E-C0FB-8DD4-75BC-ECE9C234FBAE}"/>
              </a:ext>
            </a:extLst>
          </p:cNvPr>
          <p:cNvSpPr txBox="1"/>
          <p:nvPr/>
        </p:nvSpPr>
        <p:spPr>
          <a:xfrm>
            <a:off x="7485155" y="2020581"/>
            <a:ext cx="1580604"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Housing</a:t>
            </a:r>
          </a:p>
        </p:txBody>
      </p:sp>
      <p:sp>
        <p:nvSpPr>
          <p:cNvPr id="4" name="Rectangle 3">
            <a:extLst>
              <a:ext uri="{FF2B5EF4-FFF2-40B4-BE49-F238E27FC236}">
                <a16:creationId xmlns:a16="http://schemas.microsoft.com/office/drawing/2014/main" id="{89CC48CB-04D4-6EBB-DCF7-38FCD34FD4A1}"/>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11" name="TextBox 10">
            <a:extLst>
              <a:ext uri="{FF2B5EF4-FFF2-40B4-BE49-F238E27FC236}">
                <a16:creationId xmlns:a16="http://schemas.microsoft.com/office/drawing/2014/main" id="{2CD60BAE-F304-6F45-0DD5-6F2DD6796567}"/>
              </a:ext>
            </a:extLst>
          </p:cNvPr>
          <p:cNvSpPr txBox="1"/>
          <p:nvPr/>
        </p:nvSpPr>
        <p:spPr>
          <a:xfrm>
            <a:off x="1177402" y="5133812"/>
            <a:ext cx="6442598" cy="1114588"/>
          </a:xfrm>
          <a:prstGeom prst="rect">
            <a:avLst/>
          </a:prstGeom>
          <a:solidFill>
            <a:srgbClr val="FFFFFF"/>
          </a:solidFill>
          <a:ln w="76200" cmpd="sng">
            <a:solidFill>
              <a:srgbClr val="C3273E"/>
            </a:solidFill>
          </a:ln>
        </p:spPr>
        <p:txBody>
          <a:bodyPr wrap="square" rtlCol="0">
            <a:spAutoFit/>
          </a:bodyPr>
          <a:lstStyle/>
          <a:p>
            <a:pPr algn="ctr" defTabSz="457200" fontAlgn="auto">
              <a:spcBef>
                <a:spcPts val="0"/>
              </a:spcBef>
              <a:spcAft>
                <a:spcPts val="0"/>
              </a:spcAft>
              <a:defRPr/>
            </a:pPr>
            <a:r>
              <a:rPr lang="en-US" sz="2200" dirty="0">
                <a:solidFill>
                  <a:srgbClr val="000000"/>
                </a:solidFill>
                <a:latin typeface="Avenir Medium" charset="0"/>
                <a:ea typeface="Avenir Medium" charset="0"/>
                <a:cs typeface="Avenir Medium" charset="0"/>
              </a:rPr>
              <a:t>Affordable housing is available to all if we look for opportunities, stay nimble, and change course as needed. That’s </a:t>
            </a:r>
            <a:r>
              <a:rPr lang="en-US" sz="2200" i="1" dirty="0">
                <a:solidFill>
                  <a:srgbClr val="000000"/>
                </a:solidFill>
                <a:latin typeface="Avenir Medium" charset="0"/>
                <a:ea typeface="Avenir Medium" charset="0"/>
                <a:cs typeface="Avenir Medium" charset="0"/>
              </a:rPr>
              <a:t>Monopoly</a:t>
            </a:r>
            <a:r>
              <a:rPr lang="en-US" sz="2200" dirty="0">
                <a:solidFill>
                  <a:srgbClr val="000000"/>
                </a:solidFill>
                <a:latin typeface="Avenir Medium" charset="0"/>
                <a:ea typeface="Avenir Medium" charset="0"/>
                <a:cs typeface="Avenir Medium" charset="0"/>
              </a:rPr>
              <a:t>’s</a:t>
            </a:r>
            <a:r>
              <a:rPr lang="en-US" sz="2200" i="1" dirty="0">
                <a:solidFill>
                  <a:srgbClr val="000000"/>
                </a:solidFill>
                <a:latin typeface="Avenir Medium" charset="0"/>
                <a:ea typeface="Avenir Medium" charset="0"/>
                <a:cs typeface="Avenir Medium" charset="0"/>
              </a:rPr>
              <a:t> </a:t>
            </a:r>
            <a:r>
              <a:rPr lang="en-US" sz="2200" dirty="0">
                <a:solidFill>
                  <a:srgbClr val="000000"/>
                </a:solidFill>
                <a:latin typeface="Avenir Medium" charset="0"/>
                <a:ea typeface="Avenir Medium" charset="0"/>
                <a:cs typeface="Avenir Medium" charset="0"/>
              </a:rPr>
              <a:t>lesson.</a:t>
            </a:r>
          </a:p>
        </p:txBody>
      </p:sp>
    </p:spTree>
    <p:extLst>
      <p:ext uri="{BB962C8B-B14F-4D97-AF65-F5344CB8AC3E}">
        <p14:creationId xmlns:p14="http://schemas.microsoft.com/office/powerpoint/2010/main" val="15267136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36050" y="2057400"/>
            <a:ext cx="8550750" cy="4801314"/>
          </a:xfrm>
          <a:prstGeom prst="rect">
            <a:avLst/>
          </a:prstGeom>
          <a:no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uFill>
                  <a:solidFill>
                    <a:srgbClr val="FFFFFF"/>
                  </a:solidFill>
                </a:uFill>
                <a:latin typeface="Tw Cen MT"/>
                <a:ea typeface="Avenir Medium" charset="0"/>
                <a:cs typeface="Tw Cen MT"/>
              </a:rPr>
              <a:t>BIG PICTURE</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When the invisible hand of free-market capitalism guides people’s choices, we </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get the housing we want and producers are motivated to supply it. </a:t>
            </a:r>
          </a:p>
          <a:p>
            <a:pPr defTabSz="457200" eaLnBrk="0" fontAlgn="auto" hangingPunct="0">
              <a:spcBef>
                <a:spcPts val="1200"/>
              </a:spcBef>
              <a:spcAft>
                <a:spcPts val="0"/>
              </a:spcAft>
            </a:pPr>
            <a:r>
              <a:rPr lang="en-US" sz="2200" dirty="0">
                <a:solidFill>
                  <a:srgbClr val="3F281C"/>
                </a:solidFill>
                <a:latin typeface="Tw Cen MT"/>
                <a:ea typeface="Avenir Medium" charset="0"/>
                <a:cs typeface="Tw Cen MT"/>
              </a:rPr>
              <a:t>POLICY POSITION</a:t>
            </a:r>
            <a:endParaRPr lang="en-US" sz="2200" dirty="0">
              <a:solidFill>
                <a:srgbClr val="432B1C"/>
              </a:solidFill>
              <a:latin typeface="Tw Cen MT"/>
              <a:ea typeface="Avenir Medium" charset="0"/>
              <a:cs typeface="Tw Cen MT"/>
            </a:endParaRPr>
          </a:p>
          <a:p>
            <a:pPr defTabSz="457200" fontAlgn="auto">
              <a:spcBef>
                <a:spcPts val="0"/>
              </a:spcBef>
              <a:spcAft>
                <a:spcPts val="0"/>
              </a:spcAft>
            </a:pPr>
            <a:r>
              <a:rPr lang="en-US" sz="1600" dirty="0">
                <a:solidFill>
                  <a:srgbClr val="000000"/>
                </a:solidFill>
                <a:latin typeface="Avenir Book" panose="02000503020000020003" pitchFamily="2" charset="0"/>
                <a:ea typeface="ＭＳ Ｐゴシック"/>
                <a:cs typeface="Avenir Medium" charset="0"/>
              </a:rPr>
              <a:t>Unaffordable housing leads to homelessness, but</a:t>
            </a:r>
            <a:r>
              <a:rPr lang="is-IS" sz="1600" dirty="0">
                <a:solidFill>
                  <a:srgbClr val="000000"/>
                </a:solidFill>
                <a:latin typeface="Avenir Book" panose="02000503020000020003" pitchFamily="2" charset="0"/>
                <a:ea typeface="ＭＳ Ｐゴシック"/>
                <a:cs typeface="Avenir Medium" charset="0"/>
              </a:rPr>
              <a:t>...</a:t>
            </a:r>
            <a:endParaRPr lang="en-US" sz="1600" dirty="0">
              <a:solidFill>
                <a:srgbClr val="000000"/>
              </a:solidFill>
              <a:latin typeface="Avenir Book" panose="02000503020000020003" pitchFamily="2" charset="0"/>
              <a:ea typeface="Avenir Medium" charset="0"/>
              <a:cs typeface="Avenir Medium" charset="0"/>
            </a:endParaRPr>
          </a:p>
          <a:p>
            <a:pPr marL="285750" indent="-285750" defTabSz="457200" eaLnBrk="0" fontAlgn="auto" hangingPunct="0">
              <a:spcBef>
                <a:spcPts val="600"/>
              </a:spcBef>
              <a:spcAft>
                <a:spcPts val="0"/>
              </a:spcAft>
              <a:buClr>
                <a:srgbClr val="B20025"/>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Radical policies undermine the sanctity of our homes and trade </a:t>
            </a:r>
          </a:p>
          <a:p>
            <a:pPr marL="287338" defTabSz="457200" eaLnBrk="0" fontAlgn="auto" hangingPunct="0">
              <a:spcBef>
                <a:spcPts val="0"/>
              </a:spcBef>
              <a:spcAft>
                <a:spcPts val="0"/>
              </a:spcAft>
              <a:buClr>
                <a:srgbClr val="B20025"/>
              </a:buClr>
              <a:buSzPct val="112000"/>
            </a:pPr>
            <a:r>
              <a:rPr lang="en-US" sz="1500" dirty="0">
                <a:solidFill>
                  <a:srgbClr val="000000"/>
                </a:solidFill>
                <a:latin typeface="Avenir Book" panose="02000503020000020003" pitchFamily="2" charset="0"/>
                <a:ea typeface="Avenir Medium" charset="0"/>
                <a:cs typeface="Avenir Medium" charset="0"/>
              </a:rPr>
              <a:t>price signals for central planning, which creates a chaos of bad </a:t>
            </a:r>
          </a:p>
          <a:p>
            <a:pPr marL="287338" defTabSz="457200" eaLnBrk="0" fontAlgn="auto" hangingPunct="0">
              <a:spcBef>
                <a:spcPts val="0"/>
              </a:spcBef>
              <a:spcAft>
                <a:spcPts val="0"/>
              </a:spcAft>
              <a:buClr>
                <a:srgbClr val="B20025"/>
              </a:buClr>
              <a:buSzPct val="112000"/>
            </a:pPr>
            <a:r>
              <a:rPr lang="en-US" sz="1500" dirty="0">
                <a:solidFill>
                  <a:srgbClr val="000000"/>
                </a:solidFill>
                <a:latin typeface="Avenir Book" panose="02000503020000020003" pitchFamily="2" charset="0"/>
                <a:ea typeface="Avenir Medium" charset="0"/>
                <a:cs typeface="Avenir Medium" charset="0"/>
              </a:rPr>
              <a:t>decisions about allocating land for housing. </a:t>
            </a:r>
          </a:p>
          <a:p>
            <a:pPr marL="285750" indent="-285750" defTabSz="457200" eaLnBrk="0" fontAlgn="auto" hangingPunct="0">
              <a:spcBef>
                <a:spcPts val="600"/>
              </a:spcBef>
              <a:spcAft>
                <a:spcPts val="0"/>
              </a:spcAft>
              <a:buClr>
                <a:srgbClr val="B20025"/>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Liberal policies oppress landlords and hurt tenants, creating </a:t>
            </a:r>
          </a:p>
          <a:p>
            <a:pPr marL="279400" defTabSz="457200" eaLnBrk="0" fontAlgn="auto" hangingPunct="0">
              <a:spcBef>
                <a:spcPts val="0"/>
              </a:spcBef>
              <a:spcAft>
                <a:spcPts val="0"/>
              </a:spcAft>
              <a:buClr>
                <a:srgbClr val="B20025"/>
              </a:buClr>
              <a:buSzPct val="112000"/>
            </a:pPr>
            <a:r>
              <a:rPr lang="en-US" sz="1500" dirty="0">
                <a:solidFill>
                  <a:srgbClr val="000000"/>
                </a:solidFill>
                <a:latin typeface="Avenir Book" panose="02000503020000020003" pitchFamily="2" charset="0"/>
                <a:ea typeface="Avenir Medium" charset="0"/>
                <a:cs typeface="Avenir Medium" charset="0"/>
              </a:rPr>
              <a:t>shortages of affordable housing and no incentives to keep </a:t>
            </a:r>
          </a:p>
          <a:p>
            <a:pPr marL="279400" defTabSz="457200" eaLnBrk="0" fontAlgn="auto" hangingPunct="0">
              <a:spcBef>
                <a:spcPts val="0"/>
              </a:spcBef>
              <a:spcAft>
                <a:spcPts val="0"/>
              </a:spcAft>
              <a:buClr>
                <a:srgbClr val="B20025"/>
              </a:buClr>
              <a:buSzPct val="112000"/>
            </a:pPr>
            <a:r>
              <a:rPr lang="en-US" sz="1500" dirty="0">
                <a:solidFill>
                  <a:srgbClr val="000000"/>
                </a:solidFill>
                <a:latin typeface="Avenir Book" panose="02000503020000020003" pitchFamily="2" charset="0"/>
                <a:ea typeface="Avenir Medium" charset="0"/>
                <a:cs typeface="Avenir Medium" charset="0"/>
              </a:rPr>
              <a:t>the few available in good repair. </a:t>
            </a:r>
          </a:p>
          <a:p>
            <a:pPr defTabSz="457200" eaLnBrk="0" fontAlgn="auto" hangingPunct="0">
              <a:spcBef>
                <a:spcPts val="1200"/>
              </a:spcBef>
              <a:spcAft>
                <a:spcPts val="0"/>
              </a:spcAft>
            </a:pPr>
            <a:r>
              <a:rPr lang="en-US" sz="2200" dirty="0">
                <a:solidFill>
                  <a:srgbClr val="40281F"/>
                </a:solidFill>
                <a:latin typeface="Tw Cen MT"/>
                <a:ea typeface="Avenir Medium" charset="0"/>
                <a:cs typeface="Tw Cen MT"/>
              </a:rPr>
              <a:t>SOLUTION</a:t>
            </a:r>
          </a:p>
          <a:p>
            <a:pPr marL="12700"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Reject rent-control laws and replace them with free-market </a:t>
            </a:r>
          </a:p>
          <a:p>
            <a:pPr marL="12700"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rent signals to ensure affordable housing for all: </a:t>
            </a:r>
          </a:p>
          <a:p>
            <a:pPr marL="228600" indent="-228600" defTabSz="457200" eaLnBrk="0" fontAlgn="auto" hangingPunct="0">
              <a:spcBef>
                <a:spcPts val="600"/>
              </a:spcBef>
              <a:spcAft>
                <a:spcPts val="0"/>
              </a:spcAft>
              <a:buClr>
                <a:srgbClr val="B20025"/>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People optimize their circumstances. </a:t>
            </a:r>
          </a:p>
          <a:p>
            <a:pPr marL="228600" indent="-228600" defTabSz="457200" eaLnBrk="0" fontAlgn="auto" hangingPunct="0">
              <a:spcBef>
                <a:spcPts val="0"/>
              </a:spcBef>
              <a:spcAft>
                <a:spcPts val="0"/>
              </a:spcAft>
              <a:buClr>
                <a:srgbClr val="B20025"/>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Private philanthropy serves as the safety net. </a:t>
            </a:r>
          </a:p>
        </p:txBody>
      </p:sp>
      <p:sp>
        <p:nvSpPr>
          <p:cNvPr id="5" name="WordArt 7"/>
          <p:cNvSpPr>
            <a:spLocks noChangeArrowheads="1" noChangeShapeType="1" noTextEdit="1"/>
          </p:cNvSpPr>
          <p:nvPr/>
        </p:nvSpPr>
        <p:spPr bwMode="auto">
          <a:xfrm>
            <a:off x="47623" y="28572"/>
            <a:ext cx="4391025" cy="952500"/>
          </a:xfrm>
          <a:prstGeom prst="rect">
            <a:avLst/>
          </a:prstGeom>
          <a:noFill/>
        </p:spPr>
        <p:txBody>
          <a:bodyPr wrap="none" fromWordArt="1">
            <a:prstTxWarp prst="textPlain">
              <a:avLst>
                <a:gd name="adj" fmla="val 50000"/>
              </a:avLst>
            </a:prstTxWarp>
          </a:bodyPr>
          <a:lstStyle/>
          <a:p>
            <a:pPr algn="ctr" defTabSz="457200" eaLnBrk="0" fontAlgn="auto" hangingPunct="0">
              <a:spcBef>
                <a:spcPts val="0"/>
              </a:spcBef>
              <a:spcAft>
                <a:spcPts val="0"/>
              </a:spcAft>
            </a:pPr>
            <a:endParaRPr lang="en-US" sz="6600" kern="10" dirty="0">
              <a:ln w="3175">
                <a:solidFill>
                  <a:srgbClr val="000000"/>
                </a:solidFill>
                <a:round/>
                <a:headEnd/>
                <a:tailEnd/>
              </a:ln>
              <a:solidFill>
                <a:srgbClr val="EE0000"/>
              </a:solidFill>
              <a:effectLst>
                <a:outerShdw blurRad="63500" dist="12700" dir="2700000" algn="ctr" rotWithShape="0">
                  <a:srgbClr val="363636">
                    <a:alpha val="74997"/>
                  </a:srgbClr>
                </a:outerShdw>
              </a:effectLst>
              <a:latin typeface="Tw Cen MT"/>
              <a:ea typeface="Avenir Medium" charset="0"/>
              <a:cs typeface="Tw Cen MT"/>
            </a:endParaRPr>
          </a:p>
        </p:txBody>
      </p:sp>
      <p:sp>
        <p:nvSpPr>
          <p:cNvPr id="13" name="Rectangle 12">
            <a:extLst>
              <a:ext uri="{FF2B5EF4-FFF2-40B4-BE49-F238E27FC236}">
                <a16:creationId xmlns:a16="http://schemas.microsoft.com/office/drawing/2014/main" id="{7869852B-4085-3C17-0EC3-373CF51C69A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Housing</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4" name="Straight Connector 13">
            <a:extLst>
              <a:ext uri="{FF2B5EF4-FFF2-40B4-BE49-F238E27FC236}">
                <a16:creationId xmlns:a16="http://schemas.microsoft.com/office/drawing/2014/main" id="{639E59A3-D076-8CCC-AC51-41A1213E657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ED6558D-D5C9-505B-91DA-B303F5A3556E}"/>
              </a:ext>
            </a:extLst>
          </p:cNvPr>
          <p:cNvSpPr txBox="1"/>
          <p:nvPr/>
        </p:nvSpPr>
        <p:spPr>
          <a:xfrm>
            <a:off x="1226972" y="196730"/>
            <a:ext cx="5850411"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B20025"/>
                </a:solidFill>
                <a:latin typeface="Tw Cen MT"/>
                <a:ea typeface=""/>
                <a:cs typeface="Tw Cen MT"/>
              </a:rPr>
              <a:t>onservative</a:t>
            </a:r>
            <a:endParaRPr lang="en-US" sz="10500" spc="-300" dirty="0">
              <a:solidFill>
                <a:srgbClr val="B20025"/>
              </a:solidFill>
              <a:latin typeface="Tw Cen MT"/>
              <a:ea typeface=""/>
              <a:cs typeface="Tw Cen MT"/>
            </a:endParaRPr>
          </a:p>
        </p:txBody>
      </p:sp>
      <p:sp>
        <p:nvSpPr>
          <p:cNvPr id="17" name="TextBox 16">
            <a:extLst>
              <a:ext uri="{FF2B5EF4-FFF2-40B4-BE49-F238E27FC236}">
                <a16:creationId xmlns:a16="http://schemas.microsoft.com/office/drawing/2014/main" id="{4422FA5F-88DE-4CBD-C6E9-6A4AB8152466}"/>
              </a:ext>
            </a:extLst>
          </p:cNvPr>
          <p:cNvSpPr txBox="1"/>
          <p:nvPr/>
        </p:nvSpPr>
        <p:spPr>
          <a:xfrm>
            <a:off x="1617721" y="1499145"/>
            <a:ext cx="4051510"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EB948F"/>
                </a:solidFill>
                <a:latin typeface="Tw Cen MT"/>
                <a:ea typeface=""/>
                <a:cs typeface="Tw Cen MT"/>
              </a:rPr>
              <a:t>Free-Market Capitalism</a:t>
            </a:r>
          </a:p>
        </p:txBody>
      </p:sp>
      <p:sp>
        <p:nvSpPr>
          <p:cNvPr id="18" name="TextBox 17">
            <a:extLst>
              <a:ext uri="{FF2B5EF4-FFF2-40B4-BE49-F238E27FC236}">
                <a16:creationId xmlns:a16="http://schemas.microsoft.com/office/drawing/2014/main" id="{A9822D79-F7DB-8361-4913-EA1A51D09560}"/>
              </a:ext>
            </a:extLst>
          </p:cNvPr>
          <p:cNvSpPr txBox="1"/>
          <p:nvPr/>
        </p:nvSpPr>
        <p:spPr>
          <a:xfrm>
            <a:off x="162814" y="-330116"/>
            <a:ext cx="1578903"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B20025"/>
                </a:solidFill>
                <a:latin typeface="Tw Cen MT"/>
                <a:ea typeface=""/>
                <a:cs typeface="Tw Cen MT"/>
              </a:rPr>
              <a:t>C</a:t>
            </a:r>
          </a:p>
        </p:txBody>
      </p:sp>
      <p:pic>
        <p:nvPicPr>
          <p:cNvPr id="8" name="Picture 7">
            <a:extLst>
              <a:ext uri="{FF2B5EF4-FFF2-40B4-BE49-F238E27FC236}">
                <a16:creationId xmlns:a16="http://schemas.microsoft.com/office/drawing/2014/main" id="{CBF25B3E-6106-56FB-EB68-E4D6B2B0F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8859" y="3976071"/>
            <a:ext cx="2980267" cy="2514600"/>
          </a:xfrm>
          <a:prstGeom prst="rect">
            <a:avLst/>
          </a:prstGeom>
        </p:spPr>
      </p:pic>
      <p:pic>
        <p:nvPicPr>
          <p:cNvPr id="10" name="Picture 9">
            <a:extLst>
              <a:ext uri="{FF2B5EF4-FFF2-40B4-BE49-F238E27FC236}">
                <a16:creationId xmlns:a16="http://schemas.microsoft.com/office/drawing/2014/main" id="{28E43025-D30E-6AD0-F93E-EA58A1EAEC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8315" y="3976071"/>
            <a:ext cx="2980267" cy="2514600"/>
          </a:xfrm>
          <a:prstGeom prst="rect">
            <a:avLst/>
          </a:prstGeom>
        </p:spPr>
      </p:pic>
      <p:pic>
        <p:nvPicPr>
          <p:cNvPr id="3" name="Picture 2">
            <a:extLst>
              <a:ext uri="{FF2B5EF4-FFF2-40B4-BE49-F238E27FC236}">
                <a16:creationId xmlns:a16="http://schemas.microsoft.com/office/drawing/2014/main" id="{AF593274-2771-CDAB-418D-B775F74A41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5155" y="413781"/>
            <a:ext cx="1600200" cy="1600200"/>
          </a:xfrm>
          <a:prstGeom prst="rect">
            <a:avLst/>
          </a:prstGeom>
        </p:spPr>
      </p:pic>
      <p:sp>
        <p:nvSpPr>
          <p:cNvPr id="6" name="TextBox 5">
            <a:extLst>
              <a:ext uri="{FF2B5EF4-FFF2-40B4-BE49-F238E27FC236}">
                <a16:creationId xmlns:a16="http://schemas.microsoft.com/office/drawing/2014/main" id="{00EF9243-0C92-980B-03BE-E37D97514DDB}"/>
              </a:ext>
            </a:extLst>
          </p:cNvPr>
          <p:cNvSpPr txBox="1"/>
          <p:nvPr/>
        </p:nvSpPr>
        <p:spPr>
          <a:xfrm>
            <a:off x="7485155" y="2020581"/>
            <a:ext cx="1580604"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Housing</a:t>
            </a:r>
          </a:p>
        </p:txBody>
      </p:sp>
      <p:sp>
        <p:nvSpPr>
          <p:cNvPr id="2" name="Rectangle 1">
            <a:extLst>
              <a:ext uri="{FF2B5EF4-FFF2-40B4-BE49-F238E27FC236}">
                <a16:creationId xmlns:a16="http://schemas.microsoft.com/office/drawing/2014/main" id="{110CC66B-0D9B-E424-A139-B5C16228728E}"/>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688966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20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2000"/>
                                        <p:tgtEl>
                                          <p:spTgt spid="4">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2000"/>
                                        <p:tgtEl>
                                          <p:spTgt spid="4">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2000"/>
                                        <p:tgtEl>
                                          <p:spTgt spid="4">
                                            <p:txEl>
                                              <p:pRg st="6" end="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20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2000"/>
                                        <p:tgtEl>
                                          <p:spTgt spid="4">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animEffect transition="in" filter="fade">
                                      <p:cBhvr>
                                        <p:cTn id="45" dur="2000"/>
                                        <p:tgtEl>
                                          <p:spTgt spid="4">
                                            <p:txEl>
                                              <p:pRg st="9" end="9"/>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4">
                                            <p:txEl>
                                              <p:pRg st="10" end="10"/>
                                            </p:txEl>
                                          </p:spTgt>
                                        </p:tgtEl>
                                        <p:attrNameLst>
                                          <p:attrName>style.visibility</p:attrName>
                                        </p:attrNameLst>
                                      </p:cBhvr>
                                      <p:to>
                                        <p:strVal val="visible"/>
                                      </p:to>
                                    </p:set>
                                    <p:animEffect transition="in" filter="fade">
                                      <p:cBhvr>
                                        <p:cTn id="48" dur="2000"/>
                                        <p:tgtEl>
                                          <p:spTgt spid="4">
                                            <p:txEl>
                                              <p:pRg st="10" end="1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
                                            <p:txEl>
                                              <p:pRg st="11" end="11"/>
                                            </p:txEl>
                                          </p:spTgt>
                                        </p:tgtEl>
                                        <p:attrNameLst>
                                          <p:attrName>style.visibility</p:attrName>
                                        </p:attrNameLst>
                                      </p:cBhvr>
                                      <p:to>
                                        <p:strVal val="visible"/>
                                      </p:to>
                                    </p:set>
                                    <p:animEffect transition="in" filter="fade">
                                      <p:cBhvr>
                                        <p:cTn id="53" dur="2000"/>
                                        <p:tgtEl>
                                          <p:spTgt spid="4">
                                            <p:txEl>
                                              <p:pRg st="11" end="11"/>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4">
                                            <p:txEl>
                                              <p:pRg st="12" end="12"/>
                                            </p:txEl>
                                          </p:spTgt>
                                        </p:tgtEl>
                                        <p:attrNameLst>
                                          <p:attrName>style.visibility</p:attrName>
                                        </p:attrNameLst>
                                      </p:cBhvr>
                                      <p:to>
                                        <p:strVal val="visible"/>
                                      </p:to>
                                    </p:set>
                                    <p:animEffect transition="in" filter="fade">
                                      <p:cBhvr>
                                        <p:cTn id="56" dur="2000"/>
                                        <p:tgtEl>
                                          <p:spTgt spid="4">
                                            <p:txEl>
                                              <p:pRg st="12" end="12"/>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4">
                                            <p:txEl>
                                              <p:pRg st="13" end="13"/>
                                            </p:txEl>
                                          </p:spTgt>
                                        </p:tgtEl>
                                        <p:attrNameLst>
                                          <p:attrName>style.visibility</p:attrName>
                                        </p:attrNameLst>
                                      </p:cBhvr>
                                      <p:to>
                                        <p:strVal val="visible"/>
                                      </p:to>
                                    </p:set>
                                    <p:animEffect transition="in" filter="fade">
                                      <p:cBhvr>
                                        <p:cTn id="59" dur="2000"/>
                                        <p:tgtEl>
                                          <p:spTgt spid="4">
                                            <p:txEl>
                                              <p:pRg st="13" end="13"/>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4">
                                            <p:txEl>
                                              <p:pRg st="14" end="14"/>
                                            </p:txEl>
                                          </p:spTgt>
                                        </p:tgtEl>
                                        <p:attrNameLst>
                                          <p:attrName>style.visibility</p:attrName>
                                        </p:attrNameLst>
                                      </p:cBhvr>
                                      <p:to>
                                        <p:strVal val="visible"/>
                                      </p:to>
                                    </p:set>
                                    <p:animEffect transition="in" filter="fade">
                                      <p:cBhvr>
                                        <p:cTn id="64" dur="2000"/>
                                        <p:tgtEl>
                                          <p:spTgt spid="4">
                                            <p:txEl>
                                              <p:pRg st="14" end="1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4">
                                            <p:txEl>
                                              <p:pRg st="15" end="15"/>
                                            </p:txEl>
                                          </p:spTgt>
                                        </p:tgtEl>
                                        <p:attrNameLst>
                                          <p:attrName>style.visibility</p:attrName>
                                        </p:attrNameLst>
                                      </p:cBhvr>
                                      <p:to>
                                        <p:strVal val="visible"/>
                                      </p:to>
                                    </p:set>
                                    <p:animEffect transition="in" filter="fade">
                                      <p:cBhvr>
                                        <p:cTn id="69" dur="200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4" name="TextBox 3"/>
          <p:cNvSpPr txBox="1"/>
          <p:nvPr/>
        </p:nvSpPr>
        <p:spPr>
          <a:xfrm>
            <a:off x="601144" y="618305"/>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Housing Talking Points:</a:t>
            </a:r>
            <a:r>
              <a:rPr lang="en-US" sz="3200" baseline="30000" dirty="0">
                <a:solidFill>
                  <a:prstClr val="black"/>
                </a:solidFill>
                <a:latin typeface="Avenir Book" panose="02000503020000020003" pitchFamily="2" charset="0"/>
                <a:ea typeface=""/>
                <a:cs typeface=""/>
              </a:rPr>
              <a:t> </a:t>
            </a:r>
            <a:r>
              <a:rPr lang="en-US" sz="3200" baseline="30000" dirty="0">
                <a:solidFill>
                  <a:srgbClr val="B20025"/>
                </a:solidFill>
                <a:latin typeface="Avenir Book" panose="02000503020000020003" pitchFamily="2" charset="0"/>
                <a:ea typeface=""/>
                <a:cs typeface=""/>
              </a:rPr>
              <a:t>Conservative </a:t>
            </a:r>
          </a:p>
        </p:txBody>
      </p:sp>
      <p:sp>
        <p:nvSpPr>
          <p:cNvPr id="5" name="TextBox 4"/>
          <p:cNvSpPr txBox="1"/>
          <p:nvPr/>
        </p:nvSpPr>
        <p:spPr>
          <a:xfrm>
            <a:off x="98454" y="1063320"/>
            <a:ext cx="9045546" cy="5652830"/>
          </a:xfrm>
          <a:prstGeom prst="rect">
            <a:avLst/>
          </a:prstGeom>
          <a:noFill/>
        </p:spPr>
        <p:txBody>
          <a:bodyPr wrap="square" rtlCol="0">
            <a:spAutoFit/>
          </a:bodyPr>
          <a:lstStyle/>
          <a:p>
            <a:pPr marL="185738" indent="-169863">
              <a:spcBef>
                <a:spcPts val="300"/>
              </a:spcBef>
            </a:pPr>
            <a:r>
              <a:rPr lang="en-US" sz="1600" baseline="30000" dirty="0">
                <a:solidFill>
                  <a:srgbClr val="B30024"/>
                </a:solidFill>
                <a:effectLst/>
                <a:latin typeface="Avenir Book" panose="02000503020000020003" pitchFamily="2" charset="0"/>
              </a:rPr>
              <a:t>1. </a:t>
            </a:r>
            <a:r>
              <a:rPr lang="en-US" sz="1600" baseline="30000" dirty="0">
                <a:effectLst/>
                <a:latin typeface="Avenir Book" panose="02000503020000020003" pitchFamily="2" charset="0"/>
              </a:rPr>
              <a:t>When Gotham City is in trouble, the commissioner calls for Batman by beaming a signal into the sky. </a:t>
            </a:r>
            <a:r>
              <a:rPr lang="en-US" sz="1600" baseline="30000" dirty="0" err="1">
                <a:effectLst/>
                <a:latin typeface="Avenir Book" panose="02000503020000020003" pitchFamily="2" charset="0"/>
              </a:rPr>
              <a:t>Today,there</a:t>
            </a:r>
            <a:r>
              <a:rPr lang="en-US" sz="1600" baseline="30000" dirty="0">
                <a:effectLst/>
                <a:latin typeface="Avenir Book" panose="02000503020000020003" pitchFamily="2" charset="0"/>
              </a:rPr>
              <a:t> are areas of the country that are frantically signaling that they need people to move there, and their signal is price. When housing is unaffordable in one area, people move to a more affordable area. This strategy is good for the nation. This is how we attract the doctors, the businesspeople, and the teachers to the communities that need them the most.</a:t>
            </a:r>
          </a:p>
          <a:p>
            <a:pPr marL="185738" indent="-169863">
              <a:spcBef>
                <a:spcPts val="300"/>
              </a:spcBef>
            </a:pPr>
            <a:r>
              <a:rPr lang="en-US" sz="1600" baseline="30000" dirty="0">
                <a:solidFill>
                  <a:srgbClr val="B30024"/>
                </a:solidFill>
                <a:effectLst/>
                <a:latin typeface="Avenir Book" panose="02000503020000020003" pitchFamily="2" charset="0"/>
              </a:rPr>
              <a:t>2. </a:t>
            </a:r>
            <a:r>
              <a:rPr lang="en-US" sz="1600" baseline="30000" dirty="0">
                <a:effectLst/>
                <a:latin typeface="Avenir Book" panose="02000503020000020003" pitchFamily="2" charset="0"/>
              </a:rPr>
              <a:t>In our country, we must support visionary entrepreneurship. When it comes to housing, it’s the developers and investors who take the risks to supply it, and they are the ones who should reap the well-earned rewards. We would never want to discourage anyone from being in the business of providing us with everything that brings us a good life. This is what guarantees milk in the grocery store, an airline that is willing to fly you across the country, and a roof over your head.</a:t>
            </a:r>
          </a:p>
          <a:p>
            <a:pPr marL="185738" indent="-169863">
              <a:spcBef>
                <a:spcPts val="300"/>
              </a:spcBef>
            </a:pPr>
            <a:r>
              <a:rPr lang="en-US" sz="1600" baseline="30000" dirty="0">
                <a:solidFill>
                  <a:srgbClr val="B30024"/>
                </a:solidFill>
                <a:effectLst/>
                <a:latin typeface="Avenir Book" panose="02000503020000020003" pitchFamily="2" charset="0"/>
              </a:rPr>
              <a:t>3. </a:t>
            </a:r>
            <a:r>
              <a:rPr lang="en-US" sz="1600" baseline="30000" dirty="0">
                <a:effectLst/>
                <a:latin typeface="Avenir Book" panose="02000503020000020003" pitchFamily="2" charset="0"/>
              </a:rPr>
              <a:t>Radicals, your plan of resident-owned communities sounds like a nightmare of mutual cooperative destruction. I don’t want to live in a place where everyone is in my business and there are constant meetings to regulate whether people are allowed to cook fish because it stinks up the hallways. I work my butt off to have a roof over my head, and my home is my castle. Your plan would turn my sanctuary into a nightmare of nosy neighbors, endless bickering, and no one taking responsibility for basic maintenance.</a:t>
            </a:r>
          </a:p>
          <a:p>
            <a:pPr marL="185738" indent="-169863">
              <a:spcBef>
                <a:spcPts val="300"/>
              </a:spcBef>
            </a:pPr>
            <a:r>
              <a:rPr lang="en-US" sz="1600" baseline="30000" dirty="0">
                <a:solidFill>
                  <a:srgbClr val="B30024"/>
                </a:solidFill>
                <a:effectLst/>
                <a:latin typeface="Avenir Book" panose="02000503020000020003" pitchFamily="2" charset="0"/>
              </a:rPr>
              <a:t>4. </a:t>
            </a:r>
            <a:r>
              <a:rPr lang="en-US" sz="1600" baseline="30000" dirty="0">
                <a:effectLst/>
                <a:latin typeface="Avenir Book" panose="02000503020000020003" pitchFamily="2" charset="0"/>
              </a:rPr>
              <a:t>Radicals, no community land trust can possibly plan for what the best use of that land should be. There are too many moving parts. It’s the profit motive and price signals that move resources to their optimal use so that we get the housing we need. Disrupting that delicate balance by pulling land out of the private market means we’ll end up with too much or too little housing relative to the jobs available, to the population, or to the available drinking water.</a:t>
            </a:r>
          </a:p>
          <a:p>
            <a:pPr marL="185738" indent="-169863">
              <a:spcBef>
                <a:spcPts val="300"/>
              </a:spcBef>
            </a:pPr>
            <a:r>
              <a:rPr lang="en-US" sz="1600" baseline="30000" dirty="0">
                <a:solidFill>
                  <a:srgbClr val="B30024"/>
                </a:solidFill>
                <a:effectLst/>
                <a:latin typeface="Avenir Book" panose="02000503020000020003" pitchFamily="2" charset="0"/>
              </a:rPr>
              <a:t>5. </a:t>
            </a:r>
            <a:r>
              <a:rPr lang="en-US" sz="1600" baseline="30000" dirty="0">
                <a:effectLst/>
                <a:latin typeface="Avenir Book" panose="02000503020000020003" pitchFamily="2" charset="0"/>
              </a:rPr>
              <a:t>Liberals, rent control isn’t fair to owners. They’re the ones who take the risks and who should reap the well-earned rewards for providing housing. And your policies of public housing and Section 8 are not the solutions. Those government programs create more homelessness. They send a signal to people to expect free or heavily subsidized housing. Instead of taking action to put a roof over their heads, people continue to live out of their cars or languish in shelters waiting for their handout.</a:t>
            </a:r>
          </a:p>
          <a:p>
            <a:pPr marL="185738" indent="-169863">
              <a:spcBef>
                <a:spcPts val="300"/>
              </a:spcBef>
            </a:pPr>
            <a:r>
              <a:rPr lang="en-US" sz="1600" baseline="30000" dirty="0">
                <a:solidFill>
                  <a:srgbClr val="B30024"/>
                </a:solidFill>
                <a:effectLst/>
                <a:latin typeface="Avenir Book" panose="02000503020000020003" pitchFamily="2" charset="0"/>
              </a:rPr>
              <a:t>6. </a:t>
            </a:r>
            <a:r>
              <a:rPr lang="en-US" sz="1600" baseline="30000" dirty="0">
                <a:effectLst/>
                <a:latin typeface="Avenir Book" panose="02000503020000020003" pitchFamily="2" charset="0"/>
              </a:rPr>
              <a:t>Rent control laws cause shortages of affordable housing, which leads to more homelessness. If you lower the price for something, of course more demanders want it, and of course fewer suppliers provide it. Investors become unwilling to be landlords, so developers don’t build low-cost housing. And current landlords have no motivation to keep their properties in good repair, so tenants who somehow manage to find an affordable home can thank a liberal for the leaky faucets, peeling paint, and broken screens.</a:t>
            </a:r>
          </a:p>
          <a:p>
            <a:pPr marL="185738" indent="-169863">
              <a:spcBef>
                <a:spcPts val="300"/>
              </a:spcBef>
            </a:pPr>
            <a:r>
              <a:rPr lang="en-US" sz="1600" baseline="30000" dirty="0">
                <a:solidFill>
                  <a:srgbClr val="B30024"/>
                </a:solidFill>
                <a:effectLst/>
                <a:latin typeface="Avenir Book" panose="02000503020000020003" pitchFamily="2" charset="0"/>
              </a:rPr>
              <a:t>7. </a:t>
            </a:r>
            <a:r>
              <a:rPr lang="en-US" sz="1600" baseline="30000" dirty="0">
                <a:effectLst/>
                <a:latin typeface="Avenir Book" panose="02000503020000020003" pitchFamily="2" charset="0"/>
              </a:rPr>
              <a:t>With unfettered rent signals, developers build the variety of affordable housing that people want because there is a market for it, and investors are willing to become landlords because it’s profitable to do so. Then, people optimize their circumstances by moving to the places that give them the best combination of a high-paying job and affordable housing. The whole country is better off in free-market capitalism because communities attract the workforces they need and there are homes for all.</a:t>
            </a:r>
          </a:p>
          <a:p>
            <a:pPr marL="185738" indent="-169863">
              <a:spcBef>
                <a:spcPts val="300"/>
              </a:spcBef>
            </a:pPr>
            <a:r>
              <a:rPr lang="en-US" sz="1600" baseline="30000" dirty="0">
                <a:solidFill>
                  <a:srgbClr val="B30024"/>
                </a:solidFill>
                <a:effectLst/>
                <a:latin typeface="Avenir Book" panose="02000503020000020003" pitchFamily="2" charset="0"/>
              </a:rPr>
              <a:t>8. </a:t>
            </a:r>
            <a:r>
              <a:rPr lang="en-US" sz="1600" baseline="30000" dirty="0">
                <a:effectLst/>
                <a:latin typeface="Avenir Book" panose="02000503020000020003" pitchFamily="2" charset="0"/>
              </a:rPr>
              <a:t>For those who fall through the cracks, philanthropy provides a safety net. Individuals participate because it’s in our nature to take care of our friends, families, and communities. Firms participate because it enhances their reputation where they do business. And religious groups and nonprofit organizations participate because it’s their mission to care for others. When we allow price signals to direct housing choices, and combine that with private philanthropy, everyone who wants housing can have it.</a:t>
            </a:r>
          </a:p>
        </p:txBody>
      </p:sp>
      <p:sp>
        <p:nvSpPr>
          <p:cNvPr id="6" name="Rectangle 5">
            <a:extLst>
              <a:ext uri="{FF2B5EF4-FFF2-40B4-BE49-F238E27FC236}">
                <a16:creationId xmlns:a16="http://schemas.microsoft.com/office/drawing/2014/main" id="{9D18369A-0281-10C2-897A-75C8A543E550}"/>
              </a:ext>
            </a:extLst>
          </p:cNvPr>
          <p:cNvSpPr/>
          <p:nvPr/>
        </p:nvSpPr>
        <p:spPr>
          <a:xfrm>
            <a:off x="-2" y="1166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Housing</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2947050E-3DCD-8A2E-B3EA-2D9084F005B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E1EB12B4-BD10-D8BF-B3F2-25BA0557B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0" y="367008"/>
            <a:ext cx="603504" cy="603504"/>
          </a:xfrm>
          <a:prstGeom prst="rect">
            <a:avLst/>
          </a:prstGeom>
        </p:spPr>
      </p:pic>
      <p:sp>
        <p:nvSpPr>
          <p:cNvPr id="10" name="Rectangle 9">
            <a:extLst>
              <a:ext uri="{FF2B5EF4-FFF2-40B4-BE49-F238E27FC236}">
                <a16:creationId xmlns:a16="http://schemas.microsoft.com/office/drawing/2014/main" id="{DED7B923-BB1F-8B1E-0C80-F9270F9C4ED2}"/>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495448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C65C1F-287F-C488-9E92-CC221A6DA999}"/>
              </a:ext>
            </a:extLst>
          </p:cNvPr>
          <p:cNvPicPr>
            <a:picLocks noChangeAspect="1"/>
          </p:cNvPicPr>
          <p:nvPr/>
        </p:nvPicPr>
        <p:blipFill rotWithShape="1">
          <a:blip r:embed="rId2"/>
          <a:srcRect t="10297" b="15077"/>
          <a:stretch/>
        </p:blipFill>
        <p:spPr>
          <a:xfrm>
            <a:off x="1177402" y="2601994"/>
            <a:ext cx="6442598" cy="3646656"/>
          </a:xfrm>
          <a:prstGeom prst="rect">
            <a:avLst/>
          </a:prstGeom>
          <a:ln>
            <a:solidFill>
              <a:schemeClr val="tx1"/>
            </a:solidFill>
          </a:ln>
        </p:spPr>
      </p:pic>
      <p:sp>
        <p:nvSpPr>
          <p:cNvPr id="12" name="Rectangle 11">
            <a:extLst>
              <a:ext uri="{FF2B5EF4-FFF2-40B4-BE49-F238E27FC236}">
                <a16:creationId xmlns:a16="http://schemas.microsoft.com/office/drawing/2014/main" id="{1D6A6AD3-E9E4-E51E-9284-188D9B5EB00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Housing</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50F82826-B071-9DAD-1D6F-27DE007CA2A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6E42891-630F-9286-D64C-03D32AD45333}"/>
              </a:ext>
            </a:extLst>
          </p:cNvPr>
          <p:cNvSpPr txBox="1"/>
          <p:nvPr/>
        </p:nvSpPr>
        <p:spPr>
          <a:xfrm>
            <a:off x="162814" y="-340758"/>
            <a:ext cx="1338828"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5DC387"/>
                </a:solidFill>
                <a:latin typeface="Tw Cen MT"/>
                <a:ea typeface=""/>
                <a:cs typeface="Tw Cen MT"/>
              </a:rPr>
              <a:t>R</a:t>
            </a:r>
          </a:p>
        </p:txBody>
      </p:sp>
      <p:sp>
        <p:nvSpPr>
          <p:cNvPr id="15" name="TextBox 14">
            <a:extLst>
              <a:ext uri="{FF2B5EF4-FFF2-40B4-BE49-F238E27FC236}">
                <a16:creationId xmlns:a16="http://schemas.microsoft.com/office/drawing/2014/main" id="{B1F62EEA-F6CF-D2F9-8EA4-3B3CB5DA50A5}"/>
              </a:ext>
            </a:extLst>
          </p:cNvPr>
          <p:cNvSpPr txBox="1"/>
          <p:nvPr/>
        </p:nvSpPr>
        <p:spPr>
          <a:xfrm>
            <a:off x="1096724" y="251208"/>
            <a:ext cx="3291210"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5DC387"/>
                </a:solidFill>
                <a:latin typeface="Tw Cen MT"/>
                <a:ea typeface=""/>
                <a:cs typeface="Tw Cen MT"/>
              </a:rPr>
              <a:t>adical</a:t>
            </a:r>
            <a:endParaRPr lang="en-US" sz="10500" spc="-300" dirty="0">
              <a:solidFill>
                <a:srgbClr val="5DC387"/>
              </a:solidFill>
              <a:latin typeface="Tw Cen MT"/>
              <a:ea typeface=""/>
              <a:cs typeface="Tw Cen MT"/>
            </a:endParaRPr>
          </a:p>
        </p:txBody>
      </p:sp>
      <p:sp>
        <p:nvSpPr>
          <p:cNvPr id="16" name="TextBox 15">
            <a:extLst>
              <a:ext uri="{FF2B5EF4-FFF2-40B4-BE49-F238E27FC236}">
                <a16:creationId xmlns:a16="http://schemas.microsoft.com/office/drawing/2014/main" id="{E164B08A-87EE-7E20-BEBB-DE071B0A7AC0}"/>
              </a:ext>
            </a:extLst>
          </p:cNvPr>
          <p:cNvSpPr txBox="1"/>
          <p:nvPr/>
        </p:nvSpPr>
        <p:spPr>
          <a:xfrm>
            <a:off x="1324663" y="1553623"/>
            <a:ext cx="3580828"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B8E5CA"/>
                </a:solidFill>
                <a:latin typeface="Tw Cen MT"/>
                <a:ea typeface=""/>
                <a:cs typeface="Tw Cen MT"/>
              </a:rPr>
              <a:t>Democratic Socialism</a:t>
            </a:r>
          </a:p>
        </p:txBody>
      </p:sp>
      <p:pic>
        <p:nvPicPr>
          <p:cNvPr id="4" name="Picture 3">
            <a:extLst>
              <a:ext uri="{FF2B5EF4-FFF2-40B4-BE49-F238E27FC236}">
                <a16:creationId xmlns:a16="http://schemas.microsoft.com/office/drawing/2014/main" id="{9D136B42-8990-71C2-063E-907E8F73F7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5155" y="413781"/>
            <a:ext cx="1600200" cy="1600200"/>
          </a:xfrm>
          <a:prstGeom prst="rect">
            <a:avLst/>
          </a:prstGeom>
        </p:spPr>
      </p:pic>
      <p:sp>
        <p:nvSpPr>
          <p:cNvPr id="5" name="TextBox 4">
            <a:extLst>
              <a:ext uri="{FF2B5EF4-FFF2-40B4-BE49-F238E27FC236}">
                <a16:creationId xmlns:a16="http://schemas.microsoft.com/office/drawing/2014/main" id="{C8260704-27F5-211C-EC8F-27431B2CB2D8}"/>
              </a:ext>
            </a:extLst>
          </p:cNvPr>
          <p:cNvSpPr txBox="1"/>
          <p:nvPr/>
        </p:nvSpPr>
        <p:spPr>
          <a:xfrm>
            <a:off x="7485155" y="2020581"/>
            <a:ext cx="1580604"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Housing</a:t>
            </a:r>
          </a:p>
        </p:txBody>
      </p:sp>
      <p:sp>
        <p:nvSpPr>
          <p:cNvPr id="6" name="Rectangle 5">
            <a:extLst>
              <a:ext uri="{FF2B5EF4-FFF2-40B4-BE49-F238E27FC236}">
                <a16:creationId xmlns:a16="http://schemas.microsoft.com/office/drawing/2014/main" id="{898B2E43-C5C5-FCED-9695-9D0C31195F8A}"/>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
        <p:nvSpPr>
          <p:cNvPr id="7" name="TextBox 6">
            <a:extLst>
              <a:ext uri="{FF2B5EF4-FFF2-40B4-BE49-F238E27FC236}">
                <a16:creationId xmlns:a16="http://schemas.microsoft.com/office/drawing/2014/main" id="{6B869FA3-45C3-FD76-E9AF-4A00A01AE1F4}"/>
              </a:ext>
            </a:extLst>
          </p:cNvPr>
          <p:cNvSpPr txBox="1"/>
          <p:nvPr/>
        </p:nvSpPr>
        <p:spPr>
          <a:xfrm>
            <a:off x="1198301" y="5115254"/>
            <a:ext cx="6400800" cy="1107996"/>
          </a:xfrm>
          <a:prstGeom prst="rect">
            <a:avLst/>
          </a:prstGeom>
          <a:solidFill>
            <a:srgbClr val="FFFFFF"/>
          </a:solidFill>
          <a:ln w="76200" cmpd="sng">
            <a:solidFill>
              <a:srgbClr val="6BC497"/>
            </a:solidFill>
          </a:ln>
        </p:spPr>
        <p:txBody>
          <a:bodyPr wrap="square" rtlCol="0">
            <a:spAutoFit/>
          </a:bodyPr>
          <a:lstStyle/>
          <a:p>
            <a:pPr algn="ctr">
              <a:defRPr/>
            </a:pPr>
            <a:r>
              <a:rPr lang="en-US" sz="2200" dirty="0">
                <a:solidFill>
                  <a:srgbClr val="000000"/>
                </a:solidFill>
                <a:latin typeface="Avenir Medium" charset="0"/>
                <a:ea typeface="Avenir Medium" charset="0"/>
                <a:cs typeface="Avenir Medium" charset="0"/>
              </a:rPr>
              <a:t>In capitalism, housing is only about making a profit. One person wins while everyone else is wiped off the board. That’s </a:t>
            </a:r>
            <a:r>
              <a:rPr lang="en-US" sz="2200" i="1" dirty="0">
                <a:solidFill>
                  <a:srgbClr val="000000"/>
                </a:solidFill>
                <a:latin typeface="Avenir Medium" charset="0"/>
                <a:ea typeface="Avenir Medium" charset="0"/>
                <a:cs typeface="Avenir Medium" charset="0"/>
              </a:rPr>
              <a:t>Monopoly</a:t>
            </a:r>
            <a:r>
              <a:rPr lang="en-US" sz="2200" dirty="0">
                <a:solidFill>
                  <a:srgbClr val="000000"/>
                </a:solidFill>
                <a:latin typeface="Avenir Medium" charset="0"/>
                <a:ea typeface="Avenir Medium" charset="0"/>
                <a:cs typeface="Avenir Medium" charset="0"/>
              </a:rPr>
              <a:t>’s</a:t>
            </a:r>
            <a:r>
              <a:rPr lang="en-US" sz="2200" i="1" dirty="0">
                <a:solidFill>
                  <a:srgbClr val="000000"/>
                </a:solidFill>
                <a:latin typeface="Avenir Medium" charset="0"/>
                <a:ea typeface="Avenir Medium" charset="0"/>
                <a:cs typeface="Avenir Medium" charset="0"/>
              </a:rPr>
              <a:t> </a:t>
            </a:r>
            <a:r>
              <a:rPr lang="en-US" sz="2200" dirty="0">
                <a:solidFill>
                  <a:srgbClr val="000000"/>
                </a:solidFill>
                <a:latin typeface="Avenir Medium" charset="0"/>
                <a:ea typeface="Avenir Medium" charset="0"/>
                <a:cs typeface="Avenir Medium" charset="0"/>
              </a:rPr>
              <a:t>lesson.</a:t>
            </a:r>
          </a:p>
        </p:txBody>
      </p:sp>
    </p:spTree>
    <p:extLst>
      <p:ext uri="{BB962C8B-B14F-4D97-AF65-F5344CB8AC3E}">
        <p14:creationId xmlns:p14="http://schemas.microsoft.com/office/powerpoint/2010/main" val="947396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01830" y="2102852"/>
            <a:ext cx="8563978" cy="4755148"/>
          </a:xfrm>
          <a:prstGeom prst="rect">
            <a:avLst/>
          </a:prstGeom>
          <a:solidFill>
            <a:srgbClr val="F7F4F2"/>
          </a:solid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latin typeface="Tw Cen MT"/>
                <a:ea typeface="Avenir Medium" charset="0"/>
                <a:cs typeface="Tw Cen MT"/>
              </a:rPr>
              <a:t>BIG PICTURE</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When housing is cooperatively owned, we get a wide variety of affordable and desirable options, and individuals have a vote and a voice in their living situations. </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POLICY POSITION</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Unaffordable housing leads to homelessness, but...</a:t>
            </a:r>
          </a:p>
          <a:p>
            <a:pPr marL="285750" indent="-285750" defTabSz="457200" eaLnBrk="0" fontAlgn="auto" hangingPunct="0">
              <a:spcBef>
                <a:spcPts val="600"/>
              </a:spcBef>
              <a:spcAft>
                <a:spcPts val="0"/>
              </a:spcAft>
              <a:buClr>
                <a:srgbClr val="5DC387"/>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Liberal policies, whether tax credits, vouchers, or public housing, </a:t>
            </a:r>
          </a:p>
          <a:p>
            <a:pPr marL="295275"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can’t ever be sustainable solutions because they don’t challenge </a:t>
            </a:r>
          </a:p>
          <a:p>
            <a:pPr marL="295275"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the core problems of private ownership and the drive for profit. </a:t>
            </a:r>
          </a:p>
          <a:p>
            <a:pPr marL="285750" indent="-285750" defTabSz="457200" eaLnBrk="0" fontAlgn="auto" hangingPunct="0">
              <a:spcBef>
                <a:spcPts val="600"/>
              </a:spcBef>
              <a:spcAft>
                <a:spcPts val="0"/>
              </a:spcAft>
              <a:buClr>
                <a:srgbClr val="5DC387"/>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Conservative policies leave people in the lurch because they can’t </a:t>
            </a:r>
          </a:p>
          <a:p>
            <a:pPr marL="295275"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all simply move when private owners jack up the rent, plus landlords </a:t>
            </a:r>
          </a:p>
          <a:p>
            <a:pPr marL="295275" defTabSz="457200" eaLnBrk="0" fontAlgn="auto" hangingPunct="0">
              <a:spcBef>
                <a:spcPts val="0"/>
              </a:spcBef>
              <a:spcAft>
                <a:spcPts val="0"/>
              </a:spcAft>
              <a:buClr>
                <a:srgbClr val="5DC387"/>
              </a:buClr>
              <a:buSzPct val="112000"/>
            </a:pPr>
            <a:r>
              <a:rPr lang="en-US" sz="1500" dirty="0">
                <a:solidFill>
                  <a:srgbClr val="000000"/>
                </a:solidFill>
                <a:latin typeface="Avenir Book" panose="02000503020000020003" pitchFamily="2" charset="0"/>
                <a:ea typeface="Avenir Medium" charset="0"/>
                <a:cs typeface="Avenir Medium" charset="0"/>
              </a:rPr>
              <a:t>are forced to maximize rents and minimize upkeep to turn a profit.</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SOLUTION</a:t>
            </a:r>
          </a:p>
          <a:p>
            <a:r>
              <a:rPr lang="en-US" sz="1600" dirty="0">
                <a:latin typeface="Avenir Book" panose="02000503020000020003" pitchFamily="2" charset="0"/>
              </a:rPr>
              <a:t>Replace rent control laws in capitalism with resident-owned coop-</a:t>
            </a:r>
          </a:p>
          <a:p>
            <a:r>
              <a:rPr lang="en-US" sz="1600" dirty="0" err="1">
                <a:latin typeface="Avenir Book" panose="02000503020000020003" pitchFamily="2" charset="0"/>
              </a:rPr>
              <a:t>eratives</a:t>
            </a:r>
            <a:r>
              <a:rPr lang="en-US" sz="1600" dirty="0">
                <a:latin typeface="Avenir Book" panose="02000503020000020003" pitchFamily="2" charset="0"/>
              </a:rPr>
              <a:t> in democratic socialism to ensure affordable housing for all: </a:t>
            </a:r>
            <a:endParaRPr lang="en-US" sz="1600" dirty="0">
              <a:solidFill>
                <a:srgbClr val="000000"/>
              </a:solidFill>
              <a:latin typeface="Avenir Book" panose="02000503020000020003" pitchFamily="2" charset="0"/>
              <a:ea typeface="Avenir Medium" charset="0"/>
              <a:cs typeface="Avenir Medium" charset="0"/>
            </a:endParaRPr>
          </a:p>
          <a:p>
            <a:pPr marL="228600" indent="-228600" defTabSz="457200" eaLnBrk="0" fontAlgn="auto" hangingPunct="0">
              <a:spcBef>
                <a:spcPts val="600"/>
              </a:spcBef>
              <a:spcAft>
                <a:spcPts val="0"/>
              </a:spcAft>
              <a:buClr>
                <a:srgbClr val="5DC387"/>
              </a:buClr>
              <a:buSzPct val="112000"/>
              <a:buFont typeface="Wingdings" charset="2"/>
              <a:buChar char="§"/>
            </a:pPr>
            <a:r>
              <a:rPr lang="en-US" sz="1600" dirty="0">
                <a:solidFill>
                  <a:srgbClr val="000000"/>
                </a:solidFill>
                <a:latin typeface="Avenir Book" panose="02000503020000020003" pitchFamily="2" charset="0"/>
                <a:ea typeface="Avenir Medium" charset="0"/>
                <a:cs typeface="Avenir Medium" charset="0"/>
              </a:rPr>
              <a:t>A home is a basic human right. </a:t>
            </a:r>
          </a:p>
          <a:p>
            <a:pPr marL="228600" indent="-228600" defTabSz="457200" eaLnBrk="0" fontAlgn="auto" hangingPunct="0">
              <a:spcBef>
                <a:spcPts val="0"/>
              </a:spcBef>
              <a:spcAft>
                <a:spcPts val="0"/>
              </a:spcAft>
              <a:buClr>
                <a:srgbClr val="5DC387"/>
              </a:buClr>
              <a:buSzPct val="112000"/>
              <a:buFont typeface="Wingdings" charset="2"/>
              <a:buChar char="§"/>
            </a:pPr>
            <a:r>
              <a:rPr lang="en-US" sz="1600" dirty="0">
                <a:solidFill>
                  <a:srgbClr val="000000"/>
                </a:solidFill>
                <a:latin typeface="Avenir Book" panose="02000503020000020003" pitchFamily="2" charset="0"/>
                <a:ea typeface="Avenir Medium" charset="0"/>
                <a:cs typeface="Avenir Medium" charset="0"/>
              </a:rPr>
              <a:t>People choose the type of housing they want. </a:t>
            </a:r>
          </a:p>
        </p:txBody>
      </p:sp>
      <p:sp>
        <p:nvSpPr>
          <p:cNvPr id="8" name="Rectangle 7">
            <a:extLst>
              <a:ext uri="{FF2B5EF4-FFF2-40B4-BE49-F238E27FC236}">
                <a16:creationId xmlns:a16="http://schemas.microsoft.com/office/drawing/2014/main" id="{DE6AF122-A068-72CE-899D-6568CBF3954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Housing</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F751A5C9-91A1-13B2-C3E9-7B2A4A01F629}"/>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56EF236-B972-B8F8-5904-9CC088879DB8}"/>
              </a:ext>
            </a:extLst>
          </p:cNvPr>
          <p:cNvSpPr txBox="1"/>
          <p:nvPr/>
        </p:nvSpPr>
        <p:spPr>
          <a:xfrm>
            <a:off x="162814" y="-340758"/>
            <a:ext cx="1338828"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5DC387"/>
                </a:solidFill>
                <a:latin typeface="Tw Cen MT"/>
                <a:ea typeface=""/>
                <a:cs typeface="Tw Cen MT"/>
              </a:rPr>
              <a:t>R</a:t>
            </a:r>
          </a:p>
        </p:txBody>
      </p:sp>
      <p:sp>
        <p:nvSpPr>
          <p:cNvPr id="13" name="TextBox 12">
            <a:extLst>
              <a:ext uri="{FF2B5EF4-FFF2-40B4-BE49-F238E27FC236}">
                <a16:creationId xmlns:a16="http://schemas.microsoft.com/office/drawing/2014/main" id="{30F02E8C-B62E-9607-AEAB-2E35E3A23058}"/>
              </a:ext>
            </a:extLst>
          </p:cNvPr>
          <p:cNvSpPr txBox="1"/>
          <p:nvPr/>
        </p:nvSpPr>
        <p:spPr>
          <a:xfrm>
            <a:off x="1096724" y="251208"/>
            <a:ext cx="3291210"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5DC387"/>
                </a:solidFill>
                <a:latin typeface="Tw Cen MT"/>
                <a:ea typeface=""/>
                <a:cs typeface="Tw Cen MT"/>
              </a:rPr>
              <a:t>adical</a:t>
            </a:r>
            <a:endParaRPr lang="en-US" sz="10500" spc="-300" dirty="0">
              <a:solidFill>
                <a:srgbClr val="5DC387"/>
              </a:solidFill>
              <a:latin typeface="Tw Cen MT"/>
              <a:ea typeface=""/>
              <a:cs typeface="Tw Cen MT"/>
            </a:endParaRPr>
          </a:p>
        </p:txBody>
      </p:sp>
      <p:sp>
        <p:nvSpPr>
          <p:cNvPr id="15" name="TextBox 14">
            <a:extLst>
              <a:ext uri="{FF2B5EF4-FFF2-40B4-BE49-F238E27FC236}">
                <a16:creationId xmlns:a16="http://schemas.microsoft.com/office/drawing/2014/main" id="{A34EC1C8-630D-6E48-7E4C-1ADCC601964E}"/>
              </a:ext>
            </a:extLst>
          </p:cNvPr>
          <p:cNvSpPr txBox="1"/>
          <p:nvPr/>
        </p:nvSpPr>
        <p:spPr>
          <a:xfrm>
            <a:off x="1324663" y="1553623"/>
            <a:ext cx="3580828" cy="584776"/>
          </a:xfrm>
          <a:prstGeom prst="rect">
            <a:avLst/>
          </a:prstGeom>
          <a:noFill/>
        </p:spPr>
        <p:txBody>
          <a:bodyPr wrap="none" rtlCol="0">
            <a:spAutoFit/>
          </a:bodyPr>
          <a:lstStyle/>
          <a:p>
            <a:pPr defTabSz="457200" fontAlgn="auto">
              <a:spcBef>
                <a:spcPts val="0"/>
              </a:spcBef>
              <a:spcAft>
                <a:spcPts val="0"/>
              </a:spcAft>
            </a:pPr>
            <a:r>
              <a:rPr lang="en-US" sz="3200" dirty="0">
                <a:solidFill>
                  <a:srgbClr val="B8E5CA"/>
                </a:solidFill>
                <a:latin typeface="Tw Cen MT"/>
                <a:ea typeface=""/>
                <a:cs typeface="Tw Cen MT"/>
              </a:rPr>
              <a:t>Democratic Socialism</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3992880"/>
            <a:ext cx="2444524" cy="2514600"/>
          </a:xfrm>
          <a:prstGeom prst="rect">
            <a:avLst/>
          </a:prstGeom>
        </p:spPr>
      </p:pic>
      <p:pic>
        <p:nvPicPr>
          <p:cNvPr id="4" name="Picture 3">
            <a:extLst>
              <a:ext uri="{FF2B5EF4-FFF2-40B4-BE49-F238E27FC236}">
                <a16:creationId xmlns:a16="http://schemas.microsoft.com/office/drawing/2014/main" id="{E21D279E-2A70-9E04-CFD8-6242EA6437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5155" y="413781"/>
            <a:ext cx="1600200" cy="1600200"/>
          </a:xfrm>
          <a:prstGeom prst="rect">
            <a:avLst/>
          </a:prstGeom>
        </p:spPr>
      </p:pic>
      <p:sp>
        <p:nvSpPr>
          <p:cNvPr id="5" name="TextBox 4">
            <a:extLst>
              <a:ext uri="{FF2B5EF4-FFF2-40B4-BE49-F238E27FC236}">
                <a16:creationId xmlns:a16="http://schemas.microsoft.com/office/drawing/2014/main" id="{916A0AEE-2DE8-E32D-DC70-E58B7E7C337F}"/>
              </a:ext>
            </a:extLst>
          </p:cNvPr>
          <p:cNvSpPr txBox="1"/>
          <p:nvPr/>
        </p:nvSpPr>
        <p:spPr>
          <a:xfrm>
            <a:off x="7485155" y="2020581"/>
            <a:ext cx="1580604"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Housing</a:t>
            </a:r>
          </a:p>
        </p:txBody>
      </p:sp>
      <p:sp>
        <p:nvSpPr>
          <p:cNvPr id="6" name="Rectangle 5">
            <a:extLst>
              <a:ext uri="{FF2B5EF4-FFF2-40B4-BE49-F238E27FC236}">
                <a16:creationId xmlns:a16="http://schemas.microsoft.com/office/drawing/2014/main" id="{C8ACE980-945E-455A-EF4F-97A983F2375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04252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2000"/>
                                        <p:tgtEl>
                                          <p:spTgt spid="2">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2000"/>
                                        <p:tgtEl>
                                          <p:spTgt spid="2">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fade">
                                      <p:cBhvr>
                                        <p:cTn id="29" dur="2000"/>
                                        <p:tgtEl>
                                          <p:spTgt spid="2">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fade">
                                      <p:cBhvr>
                                        <p:cTn id="34" dur="2000"/>
                                        <p:tgtEl>
                                          <p:spTgt spid="2">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2000"/>
                                        <p:tgtEl>
                                          <p:spTgt spid="2">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fade">
                                      <p:cBhvr>
                                        <p:cTn id="40" dur="2000"/>
                                        <p:tgtEl>
                                          <p:spTgt spid="2">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Effect transition="in" filter="fade">
                                      <p:cBhvr>
                                        <p:cTn id="45" dur="2000"/>
                                        <p:tgtEl>
                                          <p:spTgt spid="2">
                                            <p:txEl>
                                              <p:pRg st="10" end="1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2">
                                            <p:txEl>
                                              <p:pRg st="11" end="11"/>
                                            </p:txEl>
                                          </p:spTgt>
                                        </p:tgtEl>
                                        <p:attrNameLst>
                                          <p:attrName>style.visibility</p:attrName>
                                        </p:attrNameLst>
                                      </p:cBhvr>
                                      <p:to>
                                        <p:strVal val="visible"/>
                                      </p:to>
                                    </p:set>
                                    <p:animEffect transition="in" filter="fade">
                                      <p:cBhvr>
                                        <p:cTn id="48" dur="2000"/>
                                        <p:tgtEl>
                                          <p:spTgt spid="2">
                                            <p:txEl>
                                              <p:pRg st="11" end="11"/>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animEffect transition="in" filter="fade">
                                      <p:cBhvr>
                                        <p:cTn id="51" dur="2000"/>
                                        <p:tgtEl>
                                          <p:spTgt spid="2">
                                            <p:txEl>
                                              <p:pRg st="12" end="1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
                                            <p:txEl>
                                              <p:pRg st="13" end="13"/>
                                            </p:txEl>
                                          </p:spTgt>
                                        </p:tgtEl>
                                        <p:attrNameLst>
                                          <p:attrName>style.visibility</p:attrName>
                                        </p:attrNameLst>
                                      </p:cBhvr>
                                      <p:to>
                                        <p:strVal val="visible"/>
                                      </p:to>
                                    </p:set>
                                    <p:animEffect transition="in" filter="fade">
                                      <p:cBhvr>
                                        <p:cTn id="56" dur="2000"/>
                                        <p:tgtEl>
                                          <p:spTgt spid="2">
                                            <p:txEl>
                                              <p:pRg st="13" end="1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
                                            <p:txEl>
                                              <p:pRg st="14" end="14"/>
                                            </p:txEl>
                                          </p:spTgt>
                                        </p:tgtEl>
                                        <p:attrNameLst>
                                          <p:attrName>style.visibility</p:attrName>
                                        </p:attrNameLst>
                                      </p:cBhvr>
                                      <p:to>
                                        <p:strVal val="visible"/>
                                      </p:to>
                                    </p:set>
                                    <p:animEffect transition="in" filter="fade">
                                      <p:cBhvr>
                                        <p:cTn id="61" dur="20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3" name="TextBox 2"/>
          <p:cNvSpPr txBox="1"/>
          <p:nvPr/>
        </p:nvSpPr>
        <p:spPr>
          <a:xfrm>
            <a:off x="601145" y="609600"/>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Housing Talking Points:</a:t>
            </a:r>
            <a:r>
              <a:rPr lang="en-US" sz="3200" baseline="30000" dirty="0">
                <a:solidFill>
                  <a:prstClr val="black"/>
                </a:solidFill>
                <a:latin typeface="Avenir Book" panose="02000503020000020003" pitchFamily="2" charset="0"/>
                <a:ea typeface=""/>
                <a:cs typeface=""/>
              </a:rPr>
              <a:t> </a:t>
            </a:r>
            <a:r>
              <a:rPr lang="en-US" sz="3200" baseline="30000" dirty="0">
                <a:solidFill>
                  <a:srgbClr val="5DC387"/>
                </a:solidFill>
                <a:latin typeface="Avenir Book" panose="02000503020000020003" pitchFamily="2" charset="0"/>
                <a:ea typeface=""/>
                <a:cs typeface=""/>
              </a:rPr>
              <a:t>Radical </a:t>
            </a:r>
          </a:p>
        </p:txBody>
      </p:sp>
      <p:sp>
        <p:nvSpPr>
          <p:cNvPr id="5" name="Rectangle 4">
            <a:extLst>
              <a:ext uri="{FF2B5EF4-FFF2-40B4-BE49-F238E27FC236}">
                <a16:creationId xmlns:a16="http://schemas.microsoft.com/office/drawing/2014/main" id="{42732E73-FBA7-A484-077A-BFF57F571C57}"/>
              </a:ext>
            </a:extLst>
          </p:cNvPr>
          <p:cNvSpPr/>
          <p:nvPr/>
        </p:nvSpPr>
        <p:spPr>
          <a:xfrm>
            <a:off x="-2" y="1166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Housing</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4" name="TextBox 3"/>
          <p:cNvSpPr txBox="1"/>
          <p:nvPr/>
        </p:nvSpPr>
        <p:spPr>
          <a:xfrm>
            <a:off x="98454" y="1084196"/>
            <a:ext cx="8959398" cy="5729774"/>
          </a:xfrm>
          <a:prstGeom prst="rect">
            <a:avLst/>
          </a:prstGeom>
          <a:noFill/>
        </p:spPr>
        <p:txBody>
          <a:bodyPr wrap="square" rtlCol="0">
            <a:spAutoFit/>
          </a:bodyPr>
          <a:lstStyle/>
          <a:p>
            <a:pPr marL="185738" indent="-169863">
              <a:spcBef>
                <a:spcPts val="300"/>
              </a:spcBef>
            </a:pPr>
            <a:r>
              <a:rPr lang="en-US" sz="1600" baseline="30000" dirty="0">
                <a:solidFill>
                  <a:srgbClr val="5EC287"/>
                </a:solidFill>
                <a:effectLst/>
                <a:latin typeface="Avenir Book" panose="02000503020000020003" pitchFamily="2" charset="0"/>
              </a:rPr>
              <a:t>1.</a:t>
            </a:r>
            <a:r>
              <a:rPr lang="en-US" sz="1600" baseline="30000" dirty="0">
                <a:solidFill>
                  <a:srgbClr val="6FFF77"/>
                </a:solidFill>
                <a:effectLst/>
                <a:latin typeface="Avenir Book" panose="02000503020000020003" pitchFamily="2" charset="0"/>
              </a:rPr>
              <a:t> </a:t>
            </a:r>
            <a:r>
              <a:rPr lang="en-US" sz="1600" baseline="30000" dirty="0">
                <a:effectLst/>
                <a:latin typeface="Avenir Book" panose="02000503020000020003" pitchFamily="2" charset="0"/>
              </a:rPr>
              <a:t>In democratic socialism cooperative ownership of housing gives us hands-on control over where we live. Co-owners make decisions together using a democratic process of one person, one vote. That means you can feel secure knowing your monthly fees won’t just go up arbitrarily and things that need to be repaired will actually get fixed. And when bad luck strikes—like a plumbing problem or a tornado—co-owners come together and take care of it.</a:t>
            </a:r>
          </a:p>
          <a:p>
            <a:pPr marL="185738" indent="-169863">
              <a:spcBef>
                <a:spcPts val="300"/>
              </a:spcBef>
            </a:pPr>
            <a:r>
              <a:rPr lang="en-US" sz="1600" baseline="30000" dirty="0">
                <a:solidFill>
                  <a:srgbClr val="5EC287"/>
                </a:solidFill>
                <a:effectLst/>
                <a:latin typeface="Avenir Book" panose="02000503020000020003" pitchFamily="2" charset="0"/>
              </a:rPr>
              <a:t>2. </a:t>
            </a:r>
            <a:r>
              <a:rPr lang="en-US" sz="1600" baseline="30000" dirty="0">
                <a:effectLst/>
                <a:latin typeface="Avenir Book" panose="02000503020000020003" pitchFamily="2" charset="0"/>
              </a:rPr>
              <a:t>Housing is not a luxury; it’s a necessity for our survival. Communities make it a priority to ensure there are affordable options for people at every stage of their lives. When housing is an investment in people and not an investment for profit, there are plenty of resources in our communities to afford everything we need to produce decent and sustainable options. No one has to live in fear of being homeless. People have the housing they need and the whole society benefits.</a:t>
            </a:r>
          </a:p>
          <a:p>
            <a:pPr marL="185738" indent="-169863">
              <a:spcBef>
                <a:spcPts val="300"/>
              </a:spcBef>
            </a:pPr>
            <a:r>
              <a:rPr lang="en-US" sz="1600" baseline="30000" dirty="0">
                <a:solidFill>
                  <a:srgbClr val="5EC287"/>
                </a:solidFill>
                <a:effectLst/>
                <a:latin typeface="Avenir Book" panose="02000503020000020003" pitchFamily="2" charset="0"/>
              </a:rPr>
              <a:t>3. </a:t>
            </a:r>
            <a:r>
              <a:rPr lang="en-US" sz="1600" baseline="30000" dirty="0">
                <a:effectLst/>
                <a:latin typeface="Avenir Book" panose="02000503020000020003" pitchFamily="2" charset="0"/>
              </a:rPr>
              <a:t>Liberals, rent control is not a solution. Even if there were rent control laws across the whole nation, capitalism feeds on profit, so by making housing less profitable for landlords, you discourage them from providing housing. That leads to more homelessness. Liberals, your efforts are futile. You’re trying to fix what can’t be fixed: the systemic failure of capitalism. It’s a sinking ship that leaves millions without a roof over their heads, and millions more waiting in dread to join them.</a:t>
            </a:r>
          </a:p>
          <a:p>
            <a:pPr marL="185738" indent="-169863">
              <a:spcBef>
                <a:spcPts val="300"/>
              </a:spcBef>
            </a:pPr>
            <a:r>
              <a:rPr lang="en-US" sz="1600" baseline="30000" dirty="0">
                <a:solidFill>
                  <a:srgbClr val="5EC287"/>
                </a:solidFill>
                <a:effectLst/>
                <a:latin typeface="Avenir Book" panose="02000503020000020003" pitchFamily="2" charset="0"/>
              </a:rPr>
              <a:t>4. </a:t>
            </a:r>
            <a:r>
              <a:rPr lang="en-US" sz="1600" baseline="30000" dirty="0">
                <a:effectLst/>
                <a:latin typeface="Avenir Book" panose="02000503020000020003" pitchFamily="2" charset="0"/>
              </a:rPr>
              <a:t>Liberals, first you came up with public housing to replace slums—and then your housing projects turned into slums. Section 8 housing isn’t much better, so you introduced the voucher system. Now people wait for years just to get on the five-year waiting list! Low-Income Housing Tax Credits are a scam to line the pockets of developers and investors, so please don’t pretend it’s bringing us the affordable housing we need. Your housing policies fail because residents have no ownership stake, voice, or vote.</a:t>
            </a:r>
          </a:p>
          <a:p>
            <a:pPr marL="185738" indent="-169863">
              <a:spcBef>
                <a:spcPts val="300"/>
              </a:spcBef>
            </a:pPr>
            <a:r>
              <a:rPr lang="en-US" sz="1600" baseline="30000" dirty="0">
                <a:solidFill>
                  <a:srgbClr val="5EC287"/>
                </a:solidFill>
                <a:effectLst/>
                <a:latin typeface="Avenir Book" panose="02000503020000020003" pitchFamily="2" charset="0"/>
              </a:rPr>
              <a:t>5. </a:t>
            </a:r>
            <a:r>
              <a:rPr lang="en-US" sz="1600" baseline="30000" dirty="0">
                <a:effectLst/>
                <a:latin typeface="Avenir Book" panose="02000503020000020003" pitchFamily="2" charset="0"/>
              </a:rPr>
              <a:t>Conservatives, the American Dream in free-market capitalism means that millions of hardworking people toil away, day and night, and still have to worry about keeping a roof over their heads. Your solution is a bad joke. People who are unable to find affordable housing can’t just move themselves and their families to another city. Even if it were possible, the disruption to everyone’s lives and their social networks and communities would be devastating. Your plan would create masses of domestic migrants.</a:t>
            </a:r>
          </a:p>
          <a:p>
            <a:pPr marL="185738" indent="-169863">
              <a:spcBef>
                <a:spcPts val="300"/>
              </a:spcBef>
            </a:pPr>
            <a:r>
              <a:rPr lang="en-US" sz="1600" baseline="30000" dirty="0">
                <a:solidFill>
                  <a:srgbClr val="5EC287"/>
                </a:solidFill>
                <a:effectLst/>
                <a:latin typeface="Avenir Book" panose="02000503020000020003" pitchFamily="2" charset="0"/>
              </a:rPr>
              <a:t>6. </a:t>
            </a:r>
            <a:r>
              <a:rPr lang="en-US" sz="1600" baseline="30000" dirty="0">
                <a:effectLst/>
                <a:latin typeface="Avenir Book" panose="02000503020000020003" pitchFamily="2" charset="0"/>
              </a:rPr>
              <a:t>Conservatives think price signals will magically save the day and cure us of homelessness. They won’t. In free-market capitalism landlords will always raise rents as high as they can get away with, and they maximize their profit by doing the minimum upkeep and repairs. Even if they don’t want to evict tenants who can’t pay or turn their affordable housing into profitable vacation rentals, they will. In capitalism, a landlord who isn’t doing that is a landlord who doesn’t survive.</a:t>
            </a:r>
          </a:p>
          <a:p>
            <a:pPr marL="185738" indent="-169863">
              <a:spcBef>
                <a:spcPts val="300"/>
              </a:spcBef>
            </a:pPr>
            <a:r>
              <a:rPr lang="en-US" sz="1600" baseline="30000" dirty="0">
                <a:solidFill>
                  <a:srgbClr val="5EC287"/>
                </a:solidFill>
                <a:effectLst/>
                <a:latin typeface="Avenir Book" panose="02000503020000020003" pitchFamily="2" charset="0"/>
              </a:rPr>
              <a:t>7. </a:t>
            </a:r>
            <a:r>
              <a:rPr lang="en-US" sz="1600" baseline="30000" dirty="0">
                <a:effectLst/>
                <a:latin typeface="Avenir Book" panose="02000503020000020003" pitchFamily="2" charset="0"/>
              </a:rPr>
              <a:t>People must have homes to succeed in life. That’s why we all contribute to ensure that housing is a basic right. For those who need help beyond the social safeguards already provided in democratic socialism, government-assisted ROCs ensure that they have adequate, affordable housing. Also, housing councils are made up of stakeholders in local areas. They use community land trusts to plan the best uses of land so that society can fulfill its guarantee of housing for all—now and into the future.</a:t>
            </a:r>
          </a:p>
          <a:p>
            <a:pPr marL="185738" indent="-169863">
              <a:spcBef>
                <a:spcPts val="300"/>
              </a:spcBef>
            </a:pPr>
            <a:r>
              <a:rPr lang="en-US" sz="1600" baseline="30000" dirty="0">
                <a:solidFill>
                  <a:srgbClr val="5EC287"/>
                </a:solidFill>
                <a:effectLst/>
                <a:latin typeface="Avenir Book" panose="02000503020000020003" pitchFamily="2" charset="0"/>
              </a:rPr>
              <a:t>8. </a:t>
            </a:r>
            <a:r>
              <a:rPr lang="en-US" sz="1600" baseline="30000" dirty="0">
                <a:effectLst/>
                <a:latin typeface="Avenir Book" panose="02000503020000020003" pitchFamily="2" charset="0"/>
              </a:rPr>
              <a:t>With resident-owned communities, we get a wide range of affordable housing choices. You like being around other people? Choose co-housing, where everyone shares meals and responsibilities, or a co-op apartment, where neighbors make decisions together, or a resident-owned mobile home park. You’d rather do your own thing? Choose a single-family home. The point is that no one is making a profit off your need to put a roof over your head, and that’s how we solve the problem of the lack of affordable housing.</a:t>
            </a:r>
          </a:p>
        </p:txBody>
      </p:sp>
      <p:cxnSp>
        <p:nvCxnSpPr>
          <p:cNvPr id="9" name="Straight Connector 8">
            <a:extLst>
              <a:ext uri="{FF2B5EF4-FFF2-40B4-BE49-F238E27FC236}">
                <a16:creationId xmlns:a16="http://schemas.microsoft.com/office/drawing/2014/main" id="{6B5AD7CF-BAA9-C5C3-0BCD-582A4350C79B}"/>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A39FA8B-2F44-77DD-D25F-69E63F679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0" y="367008"/>
            <a:ext cx="603504" cy="603504"/>
          </a:xfrm>
          <a:prstGeom prst="rect">
            <a:avLst/>
          </a:prstGeom>
        </p:spPr>
      </p:pic>
      <p:sp>
        <p:nvSpPr>
          <p:cNvPr id="11" name="Rectangle 10">
            <a:extLst>
              <a:ext uri="{FF2B5EF4-FFF2-40B4-BE49-F238E27FC236}">
                <a16:creationId xmlns:a16="http://schemas.microsoft.com/office/drawing/2014/main" id="{8AFB9176-4B4C-85B1-764A-7BBFCE58F306}"/>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26854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EAE769C-8222-AAB5-63B3-ED9518C3C02D}"/>
              </a:ext>
            </a:extLst>
          </p:cNvPr>
          <p:cNvSpPr txBox="1"/>
          <p:nvPr/>
        </p:nvSpPr>
        <p:spPr>
          <a:xfrm>
            <a:off x="162814" y="-349232"/>
            <a:ext cx="1072830"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001F74"/>
                </a:solidFill>
                <a:latin typeface="Tw Cen MT"/>
                <a:ea typeface=""/>
                <a:cs typeface="Tw Cen MT"/>
              </a:rPr>
              <a:t>L</a:t>
            </a:r>
          </a:p>
        </p:txBody>
      </p:sp>
      <p:sp>
        <p:nvSpPr>
          <p:cNvPr id="9" name="Rectangle 8">
            <a:extLst>
              <a:ext uri="{FF2B5EF4-FFF2-40B4-BE49-F238E27FC236}">
                <a16:creationId xmlns:a16="http://schemas.microsoft.com/office/drawing/2014/main" id="{9815EBA5-43DD-6EF3-6D68-6FB3FDC8077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Housing</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2" name="Straight Connector 11">
            <a:extLst>
              <a:ext uri="{FF2B5EF4-FFF2-40B4-BE49-F238E27FC236}">
                <a16:creationId xmlns:a16="http://schemas.microsoft.com/office/drawing/2014/main" id="{46101DA1-3644-1DFB-FDFD-6668D2B5620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1291066-9920-1080-EA6A-FE23324BEED7}"/>
              </a:ext>
            </a:extLst>
          </p:cNvPr>
          <p:cNvSpPr txBox="1"/>
          <p:nvPr/>
        </p:nvSpPr>
        <p:spPr>
          <a:xfrm>
            <a:off x="852509" y="242734"/>
            <a:ext cx="3138675"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001F74"/>
                </a:solidFill>
                <a:latin typeface="Tw Cen MT"/>
                <a:ea typeface=""/>
                <a:cs typeface="Tw Cen MT"/>
              </a:rPr>
              <a:t>iberal</a:t>
            </a:r>
            <a:endParaRPr lang="en-US" sz="10500" spc="-300" dirty="0">
              <a:solidFill>
                <a:srgbClr val="001F74"/>
              </a:solidFill>
              <a:latin typeface="Tw Cen MT"/>
              <a:ea typeface=""/>
              <a:cs typeface="Tw Cen MT"/>
            </a:endParaRPr>
          </a:p>
        </p:txBody>
      </p:sp>
      <p:sp>
        <p:nvSpPr>
          <p:cNvPr id="14" name="TextBox 13">
            <a:extLst>
              <a:ext uri="{FF2B5EF4-FFF2-40B4-BE49-F238E27FC236}">
                <a16:creationId xmlns:a16="http://schemas.microsoft.com/office/drawing/2014/main" id="{A1244546-84A0-8CED-BFA3-A9711398BFA1}"/>
              </a:ext>
            </a:extLst>
          </p:cNvPr>
          <p:cNvSpPr txBox="1"/>
          <p:nvPr/>
        </p:nvSpPr>
        <p:spPr>
          <a:xfrm>
            <a:off x="1105515" y="1579669"/>
            <a:ext cx="3475230" cy="523220"/>
          </a:xfrm>
          <a:prstGeom prst="rect">
            <a:avLst/>
          </a:prstGeom>
          <a:noFill/>
        </p:spPr>
        <p:txBody>
          <a:bodyPr wrap="none" rtlCol="0">
            <a:spAutoFit/>
          </a:bodyPr>
          <a:lstStyle/>
          <a:p>
            <a:pPr defTabSz="457200" fontAlgn="auto">
              <a:spcBef>
                <a:spcPts val="0"/>
              </a:spcBef>
              <a:spcAft>
                <a:spcPts val="0"/>
              </a:spcAft>
            </a:pPr>
            <a:r>
              <a:rPr lang="en-US" sz="2800" dirty="0">
                <a:solidFill>
                  <a:srgbClr val="878EC2"/>
                </a:solidFill>
                <a:latin typeface="Tw Cen MT"/>
                <a:ea typeface=""/>
                <a:cs typeface="Tw Cen MT"/>
              </a:rPr>
              <a:t>Fair-Market Capitalism</a:t>
            </a:r>
          </a:p>
        </p:txBody>
      </p:sp>
      <p:pic>
        <p:nvPicPr>
          <p:cNvPr id="4" name="Picture 3">
            <a:extLst>
              <a:ext uri="{FF2B5EF4-FFF2-40B4-BE49-F238E27FC236}">
                <a16:creationId xmlns:a16="http://schemas.microsoft.com/office/drawing/2014/main" id="{5FB9A49D-5AA4-149F-22A0-3C83071C73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5155" y="413781"/>
            <a:ext cx="1600200" cy="1600200"/>
          </a:xfrm>
          <a:prstGeom prst="rect">
            <a:avLst/>
          </a:prstGeom>
        </p:spPr>
      </p:pic>
      <p:sp>
        <p:nvSpPr>
          <p:cNvPr id="5" name="TextBox 4">
            <a:extLst>
              <a:ext uri="{FF2B5EF4-FFF2-40B4-BE49-F238E27FC236}">
                <a16:creationId xmlns:a16="http://schemas.microsoft.com/office/drawing/2014/main" id="{550CC053-7744-FB3A-BEFE-8A94806FF91B}"/>
              </a:ext>
            </a:extLst>
          </p:cNvPr>
          <p:cNvSpPr txBox="1"/>
          <p:nvPr/>
        </p:nvSpPr>
        <p:spPr>
          <a:xfrm>
            <a:off x="7485155" y="2020581"/>
            <a:ext cx="1580604"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Housing</a:t>
            </a:r>
          </a:p>
        </p:txBody>
      </p:sp>
      <p:sp>
        <p:nvSpPr>
          <p:cNvPr id="6" name="Rectangle 5">
            <a:extLst>
              <a:ext uri="{FF2B5EF4-FFF2-40B4-BE49-F238E27FC236}">
                <a16:creationId xmlns:a16="http://schemas.microsoft.com/office/drawing/2014/main" id="{0FBE5A90-4BA9-38D7-AFDD-DBF5637A225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pic>
        <p:nvPicPr>
          <p:cNvPr id="2" name="Picture 1">
            <a:extLst>
              <a:ext uri="{FF2B5EF4-FFF2-40B4-BE49-F238E27FC236}">
                <a16:creationId xmlns:a16="http://schemas.microsoft.com/office/drawing/2014/main" id="{AE9F8E63-2D80-14FB-C470-13063F927169}"/>
              </a:ext>
            </a:extLst>
          </p:cNvPr>
          <p:cNvPicPr>
            <a:picLocks noChangeAspect="1"/>
          </p:cNvPicPr>
          <p:nvPr/>
        </p:nvPicPr>
        <p:blipFill rotWithShape="1">
          <a:blip r:embed="rId3"/>
          <a:srcRect t="10297" b="15077"/>
          <a:stretch/>
        </p:blipFill>
        <p:spPr>
          <a:xfrm>
            <a:off x="1177402" y="2601994"/>
            <a:ext cx="6442598" cy="3646656"/>
          </a:xfrm>
          <a:prstGeom prst="rect">
            <a:avLst/>
          </a:prstGeom>
          <a:ln>
            <a:solidFill>
              <a:schemeClr val="tx1"/>
            </a:solidFill>
          </a:ln>
        </p:spPr>
      </p:pic>
      <p:sp>
        <p:nvSpPr>
          <p:cNvPr id="8" name="TextBox 7">
            <a:extLst>
              <a:ext uri="{FF2B5EF4-FFF2-40B4-BE49-F238E27FC236}">
                <a16:creationId xmlns:a16="http://schemas.microsoft.com/office/drawing/2014/main" id="{DEDF44C9-F494-DC92-C1ED-7C820DF4710A}"/>
              </a:ext>
            </a:extLst>
          </p:cNvPr>
          <p:cNvSpPr txBox="1"/>
          <p:nvPr/>
        </p:nvSpPr>
        <p:spPr>
          <a:xfrm>
            <a:off x="1206500" y="5095201"/>
            <a:ext cx="6400800" cy="1107996"/>
          </a:xfrm>
          <a:prstGeom prst="rect">
            <a:avLst/>
          </a:prstGeom>
          <a:solidFill>
            <a:srgbClr val="FFFFFF"/>
          </a:solidFill>
          <a:ln w="76200" cmpd="sng">
            <a:solidFill>
              <a:srgbClr val="1F458C"/>
            </a:solidFill>
          </a:ln>
        </p:spPr>
        <p:txBody>
          <a:bodyPr wrap="square" rtlCol="0">
            <a:spAutoFit/>
          </a:bodyPr>
          <a:lstStyle/>
          <a:p>
            <a:pPr algn="ctr">
              <a:defRPr/>
            </a:pPr>
            <a:r>
              <a:rPr lang="en-US" sz="2200" dirty="0">
                <a:solidFill>
                  <a:srgbClr val="000000"/>
                </a:solidFill>
                <a:latin typeface="Avenir Medium" charset="0"/>
                <a:ea typeface="Avenir Medium" charset="0"/>
                <a:cs typeface="Avenir Medium" charset="0"/>
              </a:rPr>
              <a:t>Unlike in </a:t>
            </a:r>
            <a:r>
              <a:rPr lang="en-US" sz="2200" i="1" dirty="0">
                <a:solidFill>
                  <a:srgbClr val="000000"/>
                </a:solidFill>
                <a:latin typeface="Avenir Medium" charset="0"/>
                <a:ea typeface="Avenir Medium" charset="0"/>
                <a:cs typeface="Avenir Medium" charset="0"/>
              </a:rPr>
              <a:t>Monopoly</a:t>
            </a:r>
            <a:r>
              <a:rPr lang="en-US" sz="2200" dirty="0">
                <a:solidFill>
                  <a:srgbClr val="000000"/>
                </a:solidFill>
                <a:latin typeface="Avenir Medium" charset="0"/>
                <a:ea typeface="Avenir Medium" charset="0"/>
                <a:cs typeface="Avenir Medium" charset="0"/>
              </a:rPr>
              <a:t>, we don’t all start with the same resources. The game is rigged, and no amount of strategy or skill changes that reality. </a:t>
            </a:r>
          </a:p>
        </p:txBody>
      </p:sp>
    </p:spTree>
    <p:extLst>
      <p:ext uri="{BB962C8B-B14F-4D97-AF65-F5344CB8AC3E}">
        <p14:creationId xmlns:p14="http://schemas.microsoft.com/office/powerpoint/2010/main" val="1798567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7616" y="2014006"/>
            <a:ext cx="8645384" cy="4601260"/>
          </a:xfrm>
          <a:prstGeom prst="rect">
            <a:avLst/>
          </a:prstGeom>
          <a:noFill/>
          <a:ln w="9525">
            <a:noFill/>
            <a:miter lim="800000"/>
            <a:headEnd/>
            <a:tailEnd/>
          </a:ln>
        </p:spPr>
        <p:txBody>
          <a:bodyPr wrap="square">
            <a:prstTxWarp prst="textNoShape">
              <a:avLst/>
            </a:prstTxWarp>
            <a:spAutoFit/>
          </a:bodyPr>
          <a:lstStyle/>
          <a:p>
            <a:pPr defTabSz="457200" eaLnBrk="0" fontAlgn="auto" hangingPunct="0">
              <a:spcBef>
                <a:spcPts val="0"/>
              </a:spcBef>
              <a:spcAft>
                <a:spcPts val="0"/>
              </a:spcAft>
            </a:pPr>
            <a:r>
              <a:rPr lang="en-US" sz="2200" dirty="0">
                <a:solidFill>
                  <a:srgbClr val="3F281F"/>
                </a:solidFill>
                <a:latin typeface="Tw Cen MT"/>
                <a:ea typeface="Avenir Medium" charset="0"/>
                <a:cs typeface="Tw Cen MT"/>
              </a:rPr>
              <a:t>BIG PICTURE</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Liberal government programs and policies create a stable supply of affordable </a:t>
            </a:r>
          </a:p>
          <a:p>
            <a:pPr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housing so that people can keep a roof over their heads. </a:t>
            </a:r>
          </a:p>
          <a:p>
            <a:pPr defTabSz="457200" eaLnBrk="0" fontAlgn="auto" hangingPunct="0">
              <a:spcBef>
                <a:spcPts val="1200"/>
              </a:spcBef>
              <a:spcAft>
                <a:spcPts val="0"/>
              </a:spcAft>
            </a:pPr>
            <a:r>
              <a:rPr lang="en-US" sz="2200" dirty="0">
                <a:solidFill>
                  <a:srgbClr val="3F281F"/>
                </a:solidFill>
                <a:latin typeface="Tw Cen MT"/>
                <a:ea typeface="Avenir Medium" charset="0"/>
                <a:cs typeface="Tw Cen MT"/>
              </a:rPr>
              <a:t>POLICY POSITION</a:t>
            </a:r>
          </a:p>
          <a:p>
            <a:pPr defTabSz="457200" fontAlgn="auto">
              <a:spcBef>
                <a:spcPts val="0"/>
              </a:spcBef>
              <a:spcAft>
                <a:spcPts val="0"/>
              </a:spcAft>
            </a:pPr>
            <a:r>
              <a:rPr lang="en-US" sz="1600" dirty="0">
                <a:solidFill>
                  <a:srgbClr val="000000"/>
                </a:solidFill>
                <a:latin typeface="Avenir Book" panose="02000503020000020003" pitchFamily="2" charset="0"/>
                <a:ea typeface="ＭＳ Ｐゴシック"/>
                <a:cs typeface="Avenir Medium" charset="0"/>
              </a:rPr>
              <a:t>Unaffordable housing leads to homelessness, but</a:t>
            </a:r>
            <a:r>
              <a:rPr lang="is-IS" sz="1600" dirty="0">
                <a:solidFill>
                  <a:srgbClr val="000000"/>
                </a:solidFill>
                <a:latin typeface="Avenir Book" panose="02000503020000020003" pitchFamily="2" charset="0"/>
                <a:ea typeface="ＭＳ Ｐゴシック"/>
                <a:cs typeface="Avenir Medium" charset="0"/>
              </a:rPr>
              <a:t>...</a:t>
            </a:r>
            <a:endParaRPr lang="en-US" sz="1600" dirty="0">
              <a:solidFill>
                <a:srgbClr val="000000"/>
              </a:solidFill>
              <a:latin typeface="Avenir Book" panose="02000503020000020003" pitchFamily="2" charset="0"/>
              <a:ea typeface="ＭＳ Ｐゴシック"/>
              <a:cs typeface="Avenir Medium" charset="0"/>
            </a:endParaRPr>
          </a:p>
          <a:p>
            <a:pPr marL="285750" indent="-285750" defTabSz="457200" eaLnBrk="0" fontAlgn="auto" hangingPunct="0">
              <a:spcBef>
                <a:spcPts val="600"/>
              </a:spcBef>
              <a:spcAft>
                <a:spcPts val="0"/>
              </a:spcAft>
              <a:buClr>
                <a:srgbClr val="001F74"/>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Conservative policies lead to even more homelessness because landlords can and do take advantage of tenants’ economic vulnerability. </a:t>
            </a:r>
          </a:p>
          <a:p>
            <a:pPr marL="285750" indent="-285750" defTabSz="457200" eaLnBrk="0" fontAlgn="auto" hangingPunct="0">
              <a:spcBef>
                <a:spcPts val="600"/>
              </a:spcBef>
              <a:spcAft>
                <a:spcPts val="0"/>
              </a:spcAft>
              <a:buClr>
                <a:srgbClr val="001F74"/>
              </a:buClr>
              <a:buSzPct val="112000"/>
              <a:buFont typeface="Wingdings" charset="2"/>
              <a:buChar char="Ø"/>
            </a:pPr>
            <a:r>
              <a:rPr lang="en-US" sz="1500" dirty="0">
                <a:solidFill>
                  <a:srgbClr val="000000"/>
                </a:solidFill>
                <a:latin typeface="Avenir Book" panose="02000503020000020003" pitchFamily="2" charset="0"/>
                <a:ea typeface="Avenir Medium" charset="0"/>
                <a:cs typeface="Avenir Medium" charset="0"/>
              </a:rPr>
              <a:t>Radical policies lead to cronyism, corruption, shoddy </a:t>
            </a:r>
          </a:p>
          <a:p>
            <a:pPr marL="298450" defTabSz="457200" eaLnBrk="0" fontAlgn="auto" hangingPunct="0">
              <a:spcBef>
                <a:spcPts val="0"/>
              </a:spcBef>
              <a:spcAft>
                <a:spcPts val="0"/>
              </a:spcAft>
              <a:buClr>
                <a:srgbClr val="001F74"/>
              </a:buClr>
              <a:buSzPct val="112000"/>
            </a:pPr>
            <a:r>
              <a:rPr lang="en-US" sz="1500" dirty="0">
                <a:solidFill>
                  <a:srgbClr val="000000"/>
                </a:solidFill>
                <a:latin typeface="Avenir Book" panose="02000503020000020003" pitchFamily="2" charset="0"/>
                <a:ea typeface="Avenir Medium" charset="0"/>
                <a:cs typeface="Avenir Medium" charset="0"/>
              </a:rPr>
              <a:t>construction—if buildings even go up at all—and a </a:t>
            </a:r>
          </a:p>
          <a:p>
            <a:pPr marL="298450" defTabSz="457200" eaLnBrk="0" fontAlgn="auto" hangingPunct="0">
              <a:spcBef>
                <a:spcPts val="0"/>
              </a:spcBef>
              <a:spcAft>
                <a:spcPts val="0"/>
              </a:spcAft>
              <a:buClr>
                <a:srgbClr val="001F74"/>
              </a:buClr>
              <a:buSzPct val="112000"/>
            </a:pPr>
            <a:r>
              <a:rPr lang="en-US" sz="1500" dirty="0">
                <a:solidFill>
                  <a:srgbClr val="000000"/>
                </a:solidFill>
                <a:latin typeface="Avenir Book" panose="02000503020000020003" pitchFamily="2" charset="0"/>
                <a:ea typeface="Avenir Medium" charset="0"/>
                <a:cs typeface="Avenir Medium" charset="0"/>
              </a:rPr>
              <a:t>nightmare of endless meetings. </a:t>
            </a:r>
          </a:p>
          <a:p>
            <a:pPr defTabSz="457200" eaLnBrk="0" fontAlgn="auto" hangingPunct="0">
              <a:spcBef>
                <a:spcPts val="1200"/>
              </a:spcBef>
              <a:spcAft>
                <a:spcPts val="0"/>
              </a:spcAft>
            </a:pPr>
            <a:r>
              <a:rPr lang="en-US" sz="2200" dirty="0">
                <a:solidFill>
                  <a:srgbClr val="3F281F"/>
                </a:solidFill>
                <a:latin typeface="Tw Cen MT"/>
                <a:ea typeface="Avenir Medium" charset="0"/>
                <a:cs typeface="Avenir Medium" charset="0"/>
              </a:rPr>
              <a:t>SOLUTION</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Strengthen rent control policies to ensure affordable housing </a:t>
            </a:r>
          </a:p>
          <a:p>
            <a:pPr marL="461963" indent="-446088" defTabSz="457200" eaLnBrk="0" fontAlgn="auto" hangingPunct="0">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for all: </a:t>
            </a:r>
          </a:p>
          <a:p>
            <a:pPr marL="228600" indent="-228600" defTabSz="457200" eaLnBrk="0" fontAlgn="auto" hangingPunct="0">
              <a:spcBef>
                <a:spcPts val="600"/>
              </a:spcBef>
              <a:spcAft>
                <a:spcPts val="0"/>
              </a:spcAft>
              <a:buClr>
                <a:srgbClr val="001F74"/>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Expand incentives for landlords to keep them in the game. </a:t>
            </a:r>
          </a:p>
          <a:p>
            <a:pPr marL="228600" indent="-228600" defTabSz="457200" eaLnBrk="0" fontAlgn="auto" hangingPunct="0">
              <a:spcBef>
                <a:spcPts val="0"/>
              </a:spcBef>
              <a:spcAft>
                <a:spcPts val="0"/>
              </a:spcAft>
              <a:buClr>
                <a:srgbClr val="001F74"/>
              </a:buClr>
              <a:buSzPct val="112000"/>
              <a:buFont typeface="Wingdings" charset="2"/>
              <a:buChar char="§"/>
            </a:pPr>
            <a:r>
              <a:rPr lang="en-US" sz="1500" dirty="0">
                <a:solidFill>
                  <a:srgbClr val="000000"/>
                </a:solidFill>
                <a:latin typeface="Avenir Book" panose="02000503020000020003" pitchFamily="2" charset="0"/>
                <a:ea typeface="Avenir Medium" charset="0"/>
                <a:cs typeface="Avenir Medium" charset="0"/>
              </a:rPr>
              <a:t>Taxpayers save billions when homelessness ends. </a:t>
            </a:r>
          </a:p>
        </p:txBody>
      </p:sp>
      <p:sp>
        <p:nvSpPr>
          <p:cNvPr id="7" name="TextBox 6">
            <a:extLst>
              <a:ext uri="{FF2B5EF4-FFF2-40B4-BE49-F238E27FC236}">
                <a16:creationId xmlns:a16="http://schemas.microsoft.com/office/drawing/2014/main" id="{411140C9-64AD-C4C7-1323-918D06B4D4EB}"/>
              </a:ext>
            </a:extLst>
          </p:cNvPr>
          <p:cNvSpPr txBox="1"/>
          <p:nvPr/>
        </p:nvSpPr>
        <p:spPr>
          <a:xfrm>
            <a:off x="162814" y="-349232"/>
            <a:ext cx="1072830" cy="2862322"/>
          </a:xfrm>
          <a:prstGeom prst="rect">
            <a:avLst/>
          </a:prstGeom>
          <a:noFill/>
        </p:spPr>
        <p:txBody>
          <a:bodyPr wrap="none" rtlCol="0">
            <a:spAutoFit/>
          </a:bodyPr>
          <a:lstStyle/>
          <a:p>
            <a:pPr defTabSz="457200" fontAlgn="auto">
              <a:spcBef>
                <a:spcPts val="0"/>
              </a:spcBef>
              <a:spcAft>
                <a:spcPts val="0"/>
              </a:spcAft>
            </a:pPr>
            <a:r>
              <a:rPr lang="en-US" sz="18000" dirty="0">
                <a:solidFill>
                  <a:srgbClr val="001F74"/>
                </a:solidFill>
                <a:latin typeface="Tw Cen MT"/>
                <a:ea typeface=""/>
                <a:cs typeface="Tw Cen MT"/>
              </a:rPr>
              <a:t>L</a:t>
            </a:r>
          </a:p>
        </p:txBody>
      </p:sp>
      <p:sp>
        <p:nvSpPr>
          <p:cNvPr id="8" name="Rectangle 7">
            <a:extLst>
              <a:ext uri="{FF2B5EF4-FFF2-40B4-BE49-F238E27FC236}">
                <a16:creationId xmlns:a16="http://schemas.microsoft.com/office/drawing/2014/main" id="{9A74F7FD-E328-B67A-A661-ADBE4811175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Housing</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4C270F14-EF4E-9BAA-22A3-BEB4854233E5}"/>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EF1E283-E8DF-AD16-4DCD-681612ABF795}"/>
              </a:ext>
            </a:extLst>
          </p:cNvPr>
          <p:cNvSpPr txBox="1"/>
          <p:nvPr/>
        </p:nvSpPr>
        <p:spPr>
          <a:xfrm>
            <a:off x="852509" y="242734"/>
            <a:ext cx="3138675" cy="1708160"/>
          </a:xfrm>
          <a:prstGeom prst="rect">
            <a:avLst/>
          </a:prstGeom>
          <a:noFill/>
        </p:spPr>
        <p:txBody>
          <a:bodyPr wrap="none" rtlCol="0">
            <a:spAutoFit/>
          </a:bodyPr>
          <a:lstStyle/>
          <a:p>
            <a:pPr defTabSz="457200" fontAlgn="auto">
              <a:spcBef>
                <a:spcPts val="0"/>
              </a:spcBef>
              <a:spcAft>
                <a:spcPts val="0"/>
              </a:spcAft>
            </a:pPr>
            <a:r>
              <a:rPr lang="en-US" sz="10500" spc="-300" dirty="0" err="1">
                <a:solidFill>
                  <a:srgbClr val="001F74"/>
                </a:solidFill>
                <a:latin typeface="Tw Cen MT"/>
                <a:ea typeface=""/>
                <a:cs typeface="Tw Cen MT"/>
              </a:rPr>
              <a:t>iberal</a:t>
            </a:r>
            <a:endParaRPr lang="en-US" sz="10500" spc="-300" dirty="0">
              <a:solidFill>
                <a:srgbClr val="001F74"/>
              </a:solidFill>
              <a:latin typeface="Tw Cen MT"/>
              <a:ea typeface=""/>
              <a:cs typeface="Tw Cen MT"/>
            </a:endParaRPr>
          </a:p>
        </p:txBody>
      </p:sp>
      <p:sp>
        <p:nvSpPr>
          <p:cNvPr id="14" name="TextBox 13">
            <a:extLst>
              <a:ext uri="{FF2B5EF4-FFF2-40B4-BE49-F238E27FC236}">
                <a16:creationId xmlns:a16="http://schemas.microsoft.com/office/drawing/2014/main" id="{08CEA737-39A1-ECA9-9041-B2C4EBBEEE0B}"/>
              </a:ext>
            </a:extLst>
          </p:cNvPr>
          <p:cNvSpPr txBox="1"/>
          <p:nvPr/>
        </p:nvSpPr>
        <p:spPr>
          <a:xfrm>
            <a:off x="1105515" y="1579669"/>
            <a:ext cx="3475230" cy="523220"/>
          </a:xfrm>
          <a:prstGeom prst="rect">
            <a:avLst/>
          </a:prstGeom>
          <a:noFill/>
        </p:spPr>
        <p:txBody>
          <a:bodyPr wrap="none" rtlCol="0">
            <a:spAutoFit/>
          </a:bodyPr>
          <a:lstStyle/>
          <a:p>
            <a:pPr defTabSz="457200" fontAlgn="auto">
              <a:spcBef>
                <a:spcPts val="0"/>
              </a:spcBef>
              <a:spcAft>
                <a:spcPts val="0"/>
              </a:spcAft>
            </a:pPr>
            <a:r>
              <a:rPr lang="en-US" sz="2800" dirty="0">
                <a:solidFill>
                  <a:srgbClr val="878EC2"/>
                </a:solidFill>
                <a:latin typeface="Tw Cen MT"/>
                <a:ea typeface=""/>
                <a:cs typeface="Tw Cen MT"/>
              </a:rPr>
              <a:t>Fair-Market Capitalism</a:t>
            </a:r>
          </a:p>
        </p:txBody>
      </p:sp>
      <p:pic>
        <p:nvPicPr>
          <p:cNvPr id="5" name="Picture 4">
            <a:extLst>
              <a:ext uri="{FF2B5EF4-FFF2-40B4-BE49-F238E27FC236}">
                <a16:creationId xmlns:a16="http://schemas.microsoft.com/office/drawing/2014/main" id="{F9CC1931-8ABC-0F9B-23F5-4E6087CE9A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8836" y="3971907"/>
            <a:ext cx="2980267" cy="2514600"/>
          </a:xfrm>
          <a:prstGeom prst="rect">
            <a:avLst/>
          </a:prstGeom>
        </p:spPr>
      </p:pic>
      <p:pic>
        <p:nvPicPr>
          <p:cNvPr id="4" name="Picture 3">
            <a:extLst>
              <a:ext uri="{FF2B5EF4-FFF2-40B4-BE49-F238E27FC236}">
                <a16:creationId xmlns:a16="http://schemas.microsoft.com/office/drawing/2014/main" id="{5959CCAC-1E4C-50D5-36AA-CABCCC1E2D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5155" y="413781"/>
            <a:ext cx="1600200" cy="1600200"/>
          </a:xfrm>
          <a:prstGeom prst="rect">
            <a:avLst/>
          </a:prstGeom>
        </p:spPr>
      </p:pic>
      <p:sp>
        <p:nvSpPr>
          <p:cNvPr id="6" name="TextBox 5">
            <a:extLst>
              <a:ext uri="{FF2B5EF4-FFF2-40B4-BE49-F238E27FC236}">
                <a16:creationId xmlns:a16="http://schemas.microsoft.com/office/drawing/2014/main" id="{9FE92B06-A36C-F250-5AA9-6057F9E1F15F}"/>
              </a:ext>
            </a:extLst>
          </p:cNvPr>
          <p:cNvSpPr txBox="1"/>
          <p:nvPr/>
        </p:nvSpPr>
        <p:spPr>
          <a:xfrm>
            <a:off x="7485155" y="2020581"/>
            <a:ext cx="1580604" cy="430887"/>
          </a:xfrm>
          <a:prstGeom prst="rect">
            <a:avLst/>
          </a:prstGeom>
          <a:noFill/>
        </p:spPr>
        <p:txBody>
          <a:bodyPr wrap="square" rtlCol="0">
            <a:spAutoFit/>
          </a:bodyPr>
          <a:lstStyle/>
          <a:p>
            <a:pPr algn="ctr" defTabSz="457200" fontAlgn="auto">
              <a:spcBef>
                <a:spcPts val="0"/>
              </a:spcBef>
              <a:spcAft>
                <a:spcPts val="0"/>
              </a:spcAft>
            </a:pPr>
            <a:r>
              <a:rPr lang="en-US" sz="2200" dirty="0">
                <a:solidFill>
                  <a:srgbClr val="977D6B"/>
                </a:solidFill>
                <a:latin typeface="Tw Cen MT"/>
                <a:ea typeface=""/>
                <a:cs typeface="Tw Cen MT"/>
              </a:rPr>
              <a:t>Housing</a:t>
            </a:r>
          </a:p>
        </p:txBody>
      </p:sp>
      <p:sp>
        <p:nvSpPr>
          <p:cNvPr id="11" name="Rectangle 10">
            <a:extLst>
              <a:ext uri="{FF2B5EF4-FFF2-40B4-BE49-F238E27FC236}">
                <a16:creationId xmlns:a16="http://schemas.microsoft.com/office/drawing/2014/main" id="{96616153-78C7-7237-9B5B-37DD10C3D193}"/>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pic>
        <p:nvPicPr>
          <p:cNvPr id="13" name="Picture 12">
            <a:extLst>
              <a:ext uri="{FF2B5EF4-FFF2-40B4-BE49-F238E27FC236}">
                <a16:creationId xmlns:a16="http://schemas.microsoft.com/office/drawing/2014/main" id="{965493DB-1030-AE7E-CFB0-E244353A1D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8836" y="3971882"/>
            <a:ext cx="2980267" cy="2514600"/>
          </a:xfrm>
          <a:prstGeom prst="rect">
            <a:avLst/>
          </a:prstGeom>
        </p:spPr>
      </p:pic>
      <p:pic>
        <p:nvPicPr>
          <p:cNvPr id="19" name="Picture 18">
            <a:extLst>
              <a:ext uri="{FF2B5EF4-FFF2-40B4-BE49-F238E27FC236}">
                <a16:creationId xmlns:a16="http://schemas.microsoft.com/office/drawing/2014/main" id="{C9351647-0119-9828-E7EA-AC59082B1C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78836" y="3971882"/>
            <a:ext cx="2980267" cy="2514600"/>
          </a:xfrm>
          <a:prstGeom prst="rect">
            <a:avLst/>
          </a:prstGeom>
        </p:spPr>
      </p:pic>
    </p:spTree>
    <p:extLst>
      <p:ext uri="{BB962C8B-B14F-4D97-AF65-F5344CB8AC3E}">
        <p14:creationId xmlns:p14="http://schemas.microsoft.com/office/powerpoint/2010/main" val="16078624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2000"/>
                                        <p:tgtEl>
                                          <p:spTgt spid="2">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2000"/>
                                        <p:tgtEl>
                                          <p:spTgt spid="2">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2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2000"/>
                                        <p:tgtEl>
                                          <p:spTgt spid="2">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2000"/>
                                        <p:tgtEl>
                                          <p:spTgt spid="2">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2000"/>
                                        <p:tgtEl>
                                          <p:spTgt spid="2">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Effect transition="in" filter="fade">
                                      <p:cBhvr>
                                        <p:cTn id="41" dur="2000"/>
                                        <p:tgtEl>
                                          <p:spTgt spid="2">
                                            <p:txEl>
                                              <p:pRg st="6" end="6"/>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
                                            <p:txEl>
                                              <p:pRg st="7" end="7"/>
                                            </p:txEl>
                                          </p:spTgt>
                                        </p:tgtEl>
                                        <p:attrNameLst>
                                          <p:attrName>style.visibility</p:attrName>
                                        </p:attrNameLst>
                                      </p:cBhvr>
                                      <p:to>
                                        <p:strVal val="visible"/>
                                      </p:to>
                                    </p:set>
                                    <p:animEffect transition="in" filter="fade">
                                      <p:cBhvr>
                                        <p:cTn id="44" dur="2000"/>
                                        <p:tgtEl>
                                          <p:spTgt spid="2">
                                            <p:txEl>
                                              <p:pRg st="7" end="7"/>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20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2000"/>
                                        <p:tgtEl>
                                          <p:spTgt spid="2">
                                            <p:txEl>
                                              <p:pRg st="9" end="9"/>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Effect transition="in" filter="fade">
                                      <p:cBhvr>
                                        <p:cTn id="55" dur="2000"/>
                                        <p:tgtEl>
                                          <p:spTgt spid="2">
                                            <p:txEl>
                                              <p:pRg st="10" end="10"/>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2">
                                            <p:txEl>
                                              <p:pRg st="11" end="11"/>
                                            </p:txEl>
                                          </p:spTgt>
                                        </p:tgtEl>
                                        <p:attrNameLst>
                                          <p:attrName>style.visibility</p:attrName>
                                        </p:attrNameLst>
                                      </p:cBhvr>
                                      <p:to>
                                        <p:strVal val="visible"/>
                                      </p:to>
                                    </p:set>
                                    <p:animEffect transition="in" filter="fade">
                                      <p:cBhvr>
                                        <p:cTn id="58" dur="2000"/>
                                        <p:tgtEl>
                                          <p:spTgt spid="2">
                                            <p:txEl>
                                              <p:pRg st="11" end="1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
                                            <p:txEl>
                                              <p:pRg st="12" end="12"/>
                                            </p:txEl>
                                          </p:spTgt>
                                        </p:tgtEl>
                                        <p:attrNameLst>
                                          <p:attrName>style.visibility</p:attrName>
                                        </p:attrNameLst>
                                      </p:cBhvr>
                                      <p:to>
                                        <p:strVal val="visible"/>
                                      </p:to>
                                    </p:set>
                                    <p:animEffect transition="in" filter="fade">
                                      <p:cBhvr>
                                        <p:cTn id="63" dur="2000"/>
                                        <p:tgtEl>
                                          <p:spTgt spid="2">
                                            <p:txEl>
                                              <p:pRg st="12" end="12"/>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
                                            <p:txEl>
                                              <p:pRg st="13" end="13"/>
                                            </p:txEl>
                                          </p:spTgt>
                                        </p:tgtEl>
                                        <p:attrNameLst>
                                          <p:attrName>style.visibility</p:attrName>
                                        </p:attrNameLst>
                                      </p:cBhvr>
                                      <p:to>
                                        <p:strVal val="visible"/>
                                      </p:to>
                                    </p:set>
                                    <p:animEffect transition="in" filter="fade">
                                      <p:cBhvr>
                                        <p:cTn id="68" dur="20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sp>
        <p:nvSpPr>
          <p:cNvPr id="5" name="TextBox 4"/>
          <p:cNvSpPr txBox="1"/>
          <p:nvPr/>
        </p:nvSpPr>
        <p:spPr>
          <a:xfrm>
            <a:off x="105554" y="1066800"/>
            <a:ext cx="8893146" cy="5816977"/>
          </a:xfrm>
          <a:prstGeom prst="rect">
            <a:avLst/>
          </a:prstGeom>
          <a:noFill/>
        </p:spPr>
        <p:txBody>
          <a:bodyPr wrap="square" rtlCol="0">
            <a:spAutoFit/>
          </a:bodyPr>
          <a:lstStyle/>
          <a:p>
            <a:pPr marL="185738" indent="-185738">
              <a:spcBef>
                <a:spcPts val="300"/>
              </a:spcBef>
            </a:pPr>
            <a:r>
              <a:rPr lang="en-US" sz="1600" baseline="30000" dirty="0">
                <a:solidFill>
                  <a:srgbClr val="001F75"/>
                </a:solidFill>
                <a:effectLst/>
                <a:latin typeface="Avenir Book" panose="02000503020000020003" pitchFamily="2" charset="0"/>
              </a:rPr>
              <a:t>1. </a:t>
            </a:r>
            <a:r>
              <a:rPr lang="en-US" sz="1600" baseline="30000" dirty="0">
                <a:effectLst/>
                <a:latin typeface="Avenir Book" panose="02000503020000020003" pitchFamily="2" charset="0"/>
              </a:rPr>
              <a:t>A home isn’t a luxury—it’s a basic necessity for every human being. It’s the foundation for well-being—for decent nutrition, good hygiene, a good night’s rest, and personal safety. No matter whether it’s a tiny attic apartment or a palace, home is our personal sanctuary. Homelessness derails people’s lives, and we all miss out on the contributions they could be making if they weren’t so dragged down with the business of daily survival.</a:t>
            </a:r>
          </a:p>
          <a:p>
            <a:pPr marL="185738" indent="-185738">
              <a:spcBef>
                <a:spcPts val="300"/>
              </a:spcBef>
            </a:pPr>
            <a:r>
              <a:rPr lang="en-US" sz="1600" baseline="30000" dirty="0">
                <a:solidFill>
                  <a:srgbClr val="001F75"/>
                </a:solidFill>
                <a:effectLst/>
                <a:latin typeface="Avenir Book" panose="02000503020000020003" pitchFamily="2" charset="0"/>
              </a:rPr>
              <a:t>2. </a:t>
            </a:r>
            <a:r>
              <a:rPr lang="en-US" sz="1600" baseline="30000" dirty="0">
                <a:effectLst/>
                <a:latin typeface="Avenir Book" panose="02000503020000020003" pitchFamily="2" charset="0"/>
              </a:rPr>
              <a:t>It’s in everyone’s self-interest to ensure that each of us can afford a decent place to live. Why? Because homelessness traps people in poverty, which ultimately ends up draining our country’s resources. We’re fortunate to have a government that does the right thing by partnering with private industry to create more affordable public housing and affordable private housing options. Instead of turning our backs on the homeless, we build a thriving economy and stronger society.</a:t>
            </a:r>
          </a:p>
          <a:p>
            <a:pPr marL="185738" indent="-185738">
              <a:spcBef>
                <a:spcPts val="300"/>
              </a:spcBef>
            </a:pPr>
            <a:r>
              <a:rPr lang="en-US" sz="1600" baseline="30000" dirty="0">
                <a:solidFill>
                  <a:srgbClr val="001F75"/>
                </a:solidFill>
                <a:effectLst/>
                <a:latin typeface="Avenir Book" panose="02000503020000020003" pitchFamily="2" charset="0"/>
              </a:rPr>
              <a:t>3. </a:t>
            </a:r>
            <a:r>
              <a:rPr lang="en-US" sz="1600" baseline="30000" dirty="0">
                <a:effectLst/>
                <a:latin typeface="Avenir Book" panose="02000503020000020003" pitchFamily="2" charset="0"/>
              </a:rPr>
              <a:t>Conservatives, relocating is expensive, and these are poor people, so telling low-income people to pack up and move to a new city is not a practical solution. And even if they managed to move, without rent control, they’ll just be at the mercy of a new landlord who will gouge them with impunity. You’re the first to preach about hard work and people needing to pull themselves up by their bootstraps. But then you turn around and want to take away their boots.</a:t>
            </a:r>
          </a:p>
          <a:p>
            <a:pPr marL="185738" indent="-185738">
              <a:spcBef>
                <a:spcPts val="300"/>
              </a:spcBef>
            </a:pPr>
            <a:r>
              <a:rPr lang="en-US" sz="1600" baseline="30000" dirty="0">
                <a:solidFill>
                  <a:srgbClr val="001F75"/>
                </a:solidFill>
                <a:effectLst/>
                <a:latin typeface="Avenir Book" panose="02000503020000020003" pitchFamily="2" charset="0"/>
              </a:rPr>
              <a:t>4. </a:t>
            </a:r>
            <a:r>
              <a:rPr lang="en-US" sz="1600" baseline="30000" dirty="0">
                <a:effectLst/>
                <a:latin typeface="Avenir Book" panose="02000503020000020003" pitchFamily="2" charset="0"/>
              </a:rPr>
              <a:t>Conservatives, you have faith in the invisible hand to make all things right, but our higher moral value as a society is to care for one another. When it comes to a product that is a basic necessity, such as housing, the profit motive needs to be tempered with compassion and reined in. There are no real substitutes for affordable housing—not the car, not the park bench, not the temporary shelter. And private philanthropy  won’t house everyone, while doing nothing gets us nothing—except more homelessness.</a:t>
            </a:r>
          </a:p>
          <a:p>
            <a:pPr marL="185738" indent="-185738">
              <a:spcBef>
                <a:spcPts val="300"/>
              </a:spcBef>
            </a:pPr>
            <a:r>
              <a:rPr lang="en-US" sz="1600" baseline="30000" dirty="0">
                <a:solidFill>
                  <a:srgbClr val="001F75"/>
                </a:solidFill>
                <a:effectLst/>
                <a:latin typeface="Avenir Book" panose="02000503020000020003" pitchFamily="2" charset="0"/>
              </a:rPr>
              <a:t>5. </a:t>
            </a:r>
            <a:r>
              <a:rPr lang="en-US" sz="1600" baseline="30000" dirty="0">
                <a:effectLst/>
                <a:latin typeface="Avenir Book" panose="02000503020000020003" pitchFamily="2" charset="0"/>
              </a:rPr>
              <a:t>Radicals, without the profit motive, your cooperative housing never gets built because no one bothers to show up at the work site. It’s naïve to think every project is motivated by altruism. Those builders are not always building housing for only their own family and friends. But let’s say they do miraculously show up at the building site. Those worker-owners get paid the same whether they do a good job or a bad job, so your housing is guaranteed to be poorly made.</a:t>
            </a:r>
          </a:p>
          <a:p>
            <a:pPr marL="185738" indent="-185738">
              <a:spcBef>
                <a:spcPts val="300"/>
              </a:spcBef>
            </a:pPr>
            <a:r>
              <a:rPr lang="en-US" sz="1600" baseline="30000" dirty="0">
                <a:solidFill>
                  <a:srgbClr val="001F75"/>
                </a:solidFill>
                <a:effectLst/>
                <a:latin typeface="Avenir Book" panose="02000503020000020003" pitchFamily="2" charset="0"/>
              </a:rPr>
              <a:t>6. </a:t>
            </a:r>
            <a:r>
              <a:rPr lang="en-US" sz="1600" baseline="30000" dirty="0">
                <a:effectLst/>
                <a:latin typeface="Avenir Book" panose="02000503020000020003" pitchFamily="2" charset="0"/>
              </a:rPr>
              <a:t>Radicals, community land trusts are rife with potential for cronyism and corruption. There is a limited amount of land on which housing can be built, so which group of wannabe cooperative owners gets the lease from the housing councils? It is the group that knows the most people who show up to the meeting, has the most friends, knows the stakeholders on the committee, and so forth. That is the end of democracy and the opening for totalitarianism to creep in.</a:t>
            </a:r>
          </a:p>
          <a:p>
            <a:pPr marL="185738" indent="-185738">
              <a:spcBef>
                <a:spcPts val="300"/>
              </a:spcBef>
            </a:pPr>
            <a:r>
              <a:rPr lang="en-US" sz="1600" baseline="30000" dirty="0">
                <a:solidFill>
                  <a:srgbClr val="001F75"/>
                </a:solidFill>
                <a:effectLst/>
                <a:latin typeface="Avenir Book" panose="02000503020000020003" pitchFamily="2" charset="0"/>
              </a:rPr>
              <a:t>7. </a:t>
            </a:r>
            <a:r>
              <a:rPr lang="en-US" sz="1600" baseline="30000" dirty="0">
                <a:effectLst/>
                <a:latin typeface="Avenir Book" panose="02000503020000020003" pitchFamily="2" charset="0"/>
              </a:rPr>
              <a:t>Rent control should be expanded to more areas of the country where affordable housing is desperately needed. It makes decent housing available to low-income people and also helps landlords, because they can rely on a steady income stream and low turnover of their tenants. Let’s expand the role of government by giving landlords more options and more incentives to invest in affordable housing—property tax breaks, funds for repairs, and so forth. This is fair, and it also creates buy-in from owners.</a:t>
            </a:r>
          </a:p>
          <a:p>
            <a:pPr marL="185738" indent="-185738">
              <a:spcBef>
                <a:spcPts val="300"/>
              </a:spcBef>
            </a:pPr>
            <a:r>
              <a:rPr lang="en-US" sz="1600" baseline="30000" dirty="0">
                <a:solidFill>
                  <a:srgbClr val="001F75"/>
                </a:solidFill>
                <a:effectLst/>
                <a:latin typeface="Avenir Book" panose="02000503020000020003" pitchFamily="2" charset="0"/>
              </a:rPr>
              <a:t>8. </a:t>
            </a:r>
            <a:r>
              <a:rPr lang="en-US" sz="1600" baseline="30000" dirty="0">
                <a:effectLst/>
                <a:latin typeface="Avenir Book" panose="02000503020000020003" pitchFamily="2" charset="0"/>
              </a:rPr>
              <a:t>There is not one state in the union that doesn’t struggle with a lack of sufficient affordable housing. Getting people into affordable homes saves our nation billions in programs that address the fallout from homelessness—hunger, crime, drug addiction, and disease. When the government partners with the private sector, we get the affordable housing we need. The government has the power to use programs and regulations to fix the problem. When we can fix a problem, </a:t>
            </a:r>
            <a:r>
              <a:rPr lang="en-US" sz="1600" i="1" baseline="30000" dirty="0">
                <a:effectLst/>
                <a:latin typeface="Avenir Book" panose="02000503020000020003" pitchFamily="2" charset="0"/>
              </a:rPr>
              <a:t>we should</a:t>
            </a:r>
            <a:r>
              <a:rPr lang="en-US" sz="1600" baseline="30000" dirty="0">
                <a:effectLst/>
                <a:latin typeface="Avenir Book" panose="02000503020000020003" pitchFamily="2" charset="0"/>
              </a:rPr>
              <a:t>.</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0" y="367008"/>
            <a:ext cx="603504" cy="603504"/>
          </a:xfrm>
          <a:prstGeom prst="rect">
            <a:avLst/>
          </a:prstGeom>
        </p:spPr>
      </p:pic>
      <p:sp>
        <p:nvSpPr>
          <p:cNvPr id="4" name="Rectangle 3">
            <a:extLst>
              <a:ext uri="{FF2B5EF4-FFF2-40B4-BE49-F238E27FC236}">
                <a16:creationId xmlns:a16="http://schemas.microsoft.com/office/drawing/2014/main" id="{0E4C92C2-7F89-A29E-89B9-260E04F9FFC8}"/>
              </a:ext>
            </a:extLst>
          </p:cNvPr>
          <p:cNvSpPr/>
          <p:nvPr/>
        </p:nvSpPr>
        <p:spPr>
          <a:xfrm>
            <a:off x="-2" y="1166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lang="en-US" sz="1400" i="1" dirty="0">
                <a:solidFill>
                  <a:srgbClr val="000000"/>
                </a:solidFill>
                <a:latin typeface="Ayuthaya" pitchFamily="2" charset="-34"/>
                <a:ea typeface="Ayuthaya" pitchFamily="2" charset="-34"/>
                <a:cs typeface="Ayuthaya" pitchFamily="2" charset="-34"/>
              </a:rPr>
              <a:t>Voices on Housing</a:t>
            </a:r>
            <a:r>
              <a:rPr lang="en-US" sz="1400" dirty="0">
                <a:solidFill>
                  <a:srgbClr val="000000"/>
                </a:solidFill>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6" name="TextBox 5">
            <a:extLst>
              <a:ext uri="{FF2B5EF4-FFF2-40B4-BE49-F238E27FC236}">
                <a16:creationId xmlns:a16="http://schemas.microsoft.com/office/drawing/2014/main" id="{009C0688-9E98-D8F2-301F-CAA41D66FA45}"/>
              </a:ext>
            </a:extLst>
          </p:cNvPr>
          <p:cNvSpPr txBox="1"/>
          <p:nvPr/>
        </p:nvSpPr>
        <p:spPr>
          <a:xfrm>
            <a:off x="601145" y="580237"/>
            <a:ext cx="7088754" cy="420628"/>
          </a:xfrm>
          <a:prstGeom prst="rect">
            <a:avLst/>
          </a:prstGeom>
          <a:noFill/>
        </p:spPr>
        <p:txBody>
          <a:bodyPr wrap="square" rtlCol="0">
            <a:spAutoFit/>
          </a:bodyPr>
          <a:lstStyle/>
          <a:p>
            <a:pPr defTabSz="457200" fontAlgn="auto">
              <a:spcBef>
                <a:spcPts val="0"/>
              </a:spcBef>
              <a:spcAft>
                <a:spcPts val="0"/>
              </a:spcAft>
            </a:pPr>
            <a:r>
              <a:rPr lang="en-US" sz="3200" baseline="30000" dirty="0">
                <a:solidFill>
                  <a:srgbClr val="54301A"/>
                </a:solidFill>
                <a:latin typeface="Avenir Book" panose="02000503020000020003" pitchFamily="2" charset="0"/>
                <a:ea typeface=""/>
                <a:cs typeface=""/>
              </a:rPr>
              <a:t>Housing Talking Points:</a:t>
            </a:r>
            <a:r>
              <a:rPr lang="en-US" sz="3200" baseline="30000" dirty="0">
                <a:solidFill>
                  <a:prstClr val="black"/>
                </a:solidFill>
                <a:latin typeface="Avenir Book" panose="02000503020000020003" pitchFamily="2" charset="0"/>
                <a:ea typeface=""/>
                <a:cs typeface=""/>
              </a:rPr>
              <a:t> </a:t>
            </a:r>
            <a:r>
              <a:rPr lang="en-US" sz="3200" baseline="30000" dirty="0">
                <a:solidFill>
                  <a:srgbClr val="001F74"/>
                </a:solidFill>
                <a:latin typeface="Avenir Book" panose="02000503020000020003" pitchFamily="2" charset="0"/>
                <a:ea typeface=""/>
                <a:cs typeface=""/>
              </a:rPr>
              <a:t>Liberal </a:t>
            </a:r>
          </a:p>
        </p:txBody>
      </p:sp>
      <p:cxnSp>
        <p:nvCxnSpPr>
          <p:cNvPr id="9" name="Straight Connector 8">
            <a:extLst>
              <a:ext uri="{FF2B5EF4-FFF2-40B4-BE49-F238E27FC236}">
                <a16:creationId xmlns:a16="http://schemas.microsoft.com/office/drawing/2014/main" id="{7E7187D4-A4D3-2BA9-6202-A9F3B24E86C4}"/>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6F2471F-7888-5092-18E3-94DF2B161FE8}"/>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prstClr val="black"/>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prstClr val="black"/>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0294602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542F17"/>
        </a:solidFill>
        <a:effectLst/>
      </p:bgPr>
    </p:bg>
    <p:spTree>
      <p:nvGrpSpPr>
        <p:cNvPr id="1" name="">
          <a:extLst>
            <a:ext uri="{FF2B5EF4-FFF2-40B4-BE49-F238E27FC236}">
              <a16:creationId xmlns:a16="http://schemas.microsoft.com/office/drawing/2014/main" id="{F53DE538-ECDD-C533-5997-1586C4D5FFB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D261F1C-E638-896E-5376-1E0EA536B3CC}"/>
              </a:ext>
            </a:extLst>
          </p:cNvPr>
          <p:cNvSpPr txBox="1"/>
          <p:nvPr/>
        </p:nvSpPr>
        <p:spPr>
          <a:xfrm>
            <a:off x="0" y="497342"/>
            <a:ext cx="9144000"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4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Now you’ve heard the arguments from all three perspectives. </a:t>
            </a:r>
          </a:p>
        </p:txBody>
      </p:sp>
      <p:sp>
        <p:nvSpPr>
          <p:cNvPr id="2" name="Rectangle 1">
            <a:extLst>
              <a:ext uri="{FF2B5EF4-FFF2-40B4-BE49-F238E27FC236}">
                <a16:creationId xmlns:a16="http://schemas.microsoft.com/office/drawing/2014/main" id="{01FA7DFF-FBE1-C6A1-CFFA-0FA2DB40E05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4" name="Rectangle 3">
            <a:extLst>
              <a:ext uri="{FF2B5EF4-FFF2-40B4-BE49-F238E27FC236}">
                <a16:creationId xmlns:a16="http://schemas.microsoft.com/office/drawing/2014/main" id="{A5A9D983-7ED9-7483-F440-CBA5CF38AFA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The Shared Outcome</a:t>
            </a:r>
          </a:p>
        </p:txBody>
      </p:sp>
      <p:cxnSp>
        <p:nvCxnSpPr>
          <p:cNvPr id="7" name="Straight Connector 6">
            <a:extLst>
              <a:ext uri="{FF2B5EF4-FFF2-40B4-BE49-F238E27FC236}">
                <a16:creationId xmlns:a16="http://schemas.microsoft.com/office/drawing/2014/main" id="{305975E7-AE9F-FBF9-DE14-7C9E6AA7ABB1}"/>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7B7950F-829A-90AC-CB3C-D58C7819D092}"/>
              </a:ext>
            </a:extLst>
          </p:cNvPr>
          <p:cNvSpPr txBox="1"/>
          <p:nvPr/>
        </p:nvSpPr>
        <p:spPr>
          <a:xfrm>
            <a:off x="5473081" y="3257049"/>
            <a:ext cx="3696319" cy="1569660"/>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32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It’s time for you to join the conversation!  </a:t>
            </a:r>
          </a:p>
        </p:txBody>
      </p:sp>
      <p:sp>
        <p:nvSpPr>
          <p:cNvPr id="11" name="TextBox 10">
            <a:extLst>
              <a:ext uri="{FF2B5EF4-FFF2-40B4-BE49-F238E27FC236}">
                <a16:creationId xmlns:a16="http://schemas.microsoft.com/office/drawing/2014/main" id="{AF101A49-5E1F-29EE-0C45-726AEC59C614}"/>
              </a:ext>
            </a:extLst>
          </p:cNvPr>
          <p:cNvSpPr txBox="1"/>
          <p:nvPr/>
        </p:nvSpPr>
        <p:spPr>
          <a:xfrm>
            <a:off x="-2" y="994070"/>
            <a:ext cx="9144000" cy="877163"/>
          </a:xfrm>
          <a:prstGeom prst="rect">
            <a:avLst/>
          </a:prstGeom>
          <a:noFill/>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3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They all share the goal of </a:t>
            </a:r>
          </a:p>
          <a:p>
            <a:pPr marL="0" marR="0" lvl="0" indent="0" algn="ctr" defTabSz="914400" rtl="0" eaLnBrk="0" fontAlgn="base" latinLnBrk="0" hangingPunct="0">
              <a:lnSpc>
                <a:spcPct val="100000"/>
              </a:lnSpc>
              <a:spcBef>
                <a:spcPts val="600"/>
              </a:spcBef>
              <a:spcAft>
                <a:spcPct val="0"/>
              </a:spcAft>
              <a:buClrTx/>
              <a:buSzTx/>
              <a:buFontTx/>
              <a:buNone/>
              <a:tabLst>
                <a:tab pos="2449513" algn="l"/>
                <a:tab pos="2900363" algn="l"/>
              </a:tabLst>
              <a:defRPr/>
            </a:pPr>
            <a:r>
              <a:rPr kumimoji="0" lang="en-US" sz="2300" u="none" strike="noStrike" kern="1200" cap="none" spc="0" normalizeH="0" baseline="0" noProof="0" dirty="0">
                <a:ln>
                  <a:noFill/>
                </a:ln>
                <a:solidFill>
                  <a:srgbClr val="FFFFFF"/>
                </a:solidFill>
                <a:effectLst/>
                <a:uLnTx/>
                <a:uFillTx/>
                <a:latin typeface="Avenir Black" panose="02000503020000020003" pitchFamily="2" charset="0"/>
                <a:ea typeface="Avenir Medium" charset="0"/>
                <a:cs typeface="Avenir Medium" charset="0"/>
              </a:rPr>
              <a:t>affordable housing for all</a:t>
            </a:r>
            <a:r>
              <a:rPr kumimoji="0" lang="en-US" sz="2300" u="none"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 </a:t>
            </a:r>
          </a:p>
        </p:txBody>
      </p:sp>
      <p:pic>
        <p:nvPicPr>
          <p:cNvPr id="5" name="Picture 4">
            <a:extLst>
              <a:ext uri="{FF2B5EF4-FFF2-40B4-BE49-F238E27FC236}">
                <a16:creationId xmlns:a16="http://schemas.microsoft.com/office/drawing/2014/main" id="{A0F8E8F2-368D-5597-4DFB-E329D21C9872}"/>
              </a:ext>
            </a:extLst>
          </p:cNvPr>
          <p:cNvPicPr>
            <a:picLocks noChangeAspect="1"/>
          </p:cNvPicPr>
          <p:nvPr/>
        </p:nvPicPr>
        <p:blipFill>
          <a:blip r:embed="rId3"/>
          <a:stretch>
            <a:fillRect/>
          </a:stretch>
        </p:blipFill>
        <p:spPr>
          <a:xfrm>
            <a:off x="304800" y="2326741"/>
            <a:ext cx="5142881" cy="3430276"/>
          </a:xfrm>
          <a:prstGeom prst="rect">
            <a:avLst/>
          </a:prstGeom>
          <a:ln>
            <a:solidFill>
              <a:srgbClr val="000000"/>
            </a:solidFill>
          </a:ln>
        </p:spPr>
      </p:pic>
    </p:spTree>
    <p:extLst>
      <p:ext uri="{BB962C8B-B14F-4D97-AF65-F5344CB8AC3E}">
        <p14:creationId xmlns:p14="http://schemas.microsoft.com/office/powerpoint/2010/main" val="2361203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2000"/>
                                        <p:tgtEl>
                                          <p:spTgt spid="1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F7F4F2"/>
        </a:solidFill>
        <a:effectLst/>
      </p:bgPr>
    </p:bg>
    <p:spTree>
      <p:nvGrpSpPr>
        <p:cNvPr id="1" name=""/>
        <p:cNvGrpSpPr/>
        <p:nvPr/>
      </p:nvGrpSpPr>
      <p:grpSpPr>
        <a:xfrm>
          <a:off x="0" y="0"/>
          <a:ext cx="0" cy="0"/>
          <a:chOff x="0" y="0"/>
          <a:chExt cx="0" cy="0"/>
        </a:xfrm>
      </p:grpSpPr>
      <p:sp>
        <p:nvSpPr>
          <p:cNvPr id="7" name="Rectangle 6"/>
          <p:cNvSpPr/>
          <p:nvPr/>
        </p:nvSpPr>
        <p:spPr bwMode="auto">
          <a:xfrm>
            <a:off x="228600" y="304800"/>
            <a:ext cx="8686800" cy="1371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endParaRPr>
          </a:p>
        </p:txBody>
      </p:sp>
      <p:sp>
        <p:nvSpPr>
          <p:cNvPr id="10" name="TextBox 9"/>
          <p:cNvSpPr txBox="1">
            <a:spLocks noChangeArrowheads="1"/>
          </p:cNvSpPr>
          <p:nvPr/>
        </p:nvSpPr>
        <p:spPr bwMode="auto">
          <a:xfrm>
            <a:off x="-11565" y="381801"/>
            <a:ext cx="9158652" cy="646331"/>
          </a:xfrm>
          <a:prstGeom prst="rect">
            <a:avLst/>
          </a:prstGeom>
          <a:solidFill>
            <a:srgbClr val="A89988"/>
          </a:solidFill>
          <a:ln w="9525">
            <a:noFill/>
            <a:miter lim="800000"/>
            <a:headEnd/>
            <a:tailEnd/>
          </a:ln>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u="none" strike="noStrike" kern="1200" cap="none" spc="0" normalizeH="0" baseline="0" noProof="0" dirty="0">
                <a:ln>
                  <a:noFill/>
                </a:ln>
                <a:solidFill>
                  <a:srgbClr val="FFFFFF"/>
                </a:solidFill>
                <a:effectLst/>
                <a:uLnTx/>
                <a:uFillTx/>
                <a:latin typeface="Avenir Book" panose="02000503020000020003" pitchFamily="2" charset="0"/>
                <a:ea typeface=""/>
                <a:cs typeface=""/>
              </a:rPr>
              <a:t>Housing Activity: Poster</a:t>
            </a:r>
          </a:p>
        </p:txBody>
      </p:sp>
      <p:sp>
        <p:nvSpPr>
          <p:cNvPr id="11" name="Rectangle 10"/>
          <p:cNvSpPr/>
          <p:nvPr/>
        </p:nvSpPr>
        <p:spPr>
          <a:xfrm>
            <a:off x="-11565" y="987549"/>
            <a:ext cx="9155564" cy="523220"/>
          </a:xfrm>
          <a:prstGeom prst="rect">
            <a:avLst/>
          </a:prstGeom>
          <a:solidFill>
            <a:srgbClr val="A89988"/>
          </a:solidFill>
          <a:effectLst/>
        </p:spPr>
        <p:txBody>
          <a:bodyPr wrap="square">
            <a:spAutoFit/>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rPr>
              <a:t>“A Picture Is Worth a Thousand Words”</a:t>
            </a:r>
          </a:p>
        </p:txBody>
      </p:sp>
      <p:sp>
        <p:nvSpPr>
          <p:cNvPr id="2" name="Rectangle 1">
            <a:extLst>
              <a:ext uri="{FF2B5EF4-FFF2-40B4-BE49-F238E27FC236}">
                <a16:creationId xmlns:a16="http://schemas.microsoft.com/office/drawing/2014/main" id="{F8228B8F-BA02-48BD-7DD1-1563F5DB8C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D2E06D81-32D1-8957-7FF8-329324EB3B1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Activity: </a:t>
            </a:r>
            <a:r>
              <a:rPr lang="en-US" sz="1400" i="1" dirty="0">
                <a:solidFill>
                  <a:srgbClr val="000000"/>
                </a:solidFill>
                <a:latin typeface="Ayuthaya" pitchFamily="2" charset="-34"/>
                <a:ea typeface="Ayuthaya" pitchFamily="2" charset="-34"/>
                <a:cs typeface="Ayuthaya" pitchFamily="2" charset="-34"/>
              </a:rPr>
              <a:t>Poster</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7FDAAD33-B126-9F59-3FCE-00FABEE8027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FF0E128-DEBC-73DC-3145-D7FCF0049123}"/>
              </a:ext>
            </a:extLst>
          </p:cNvPr>
          <p:cNvPicPr>
            <a:picLocks noChangeAspect="1"/>
          </p:cNvPicPr>
          <p:nvPr/>
        </p:nvPicPr>
        <p:blipFill>
          <a:blip r:embed="rId3"/>
          <a:stretch>
            <a:fillRect/>
          </a:stretch>
        </p:blipFill>
        <p:spPr>
          <a:xfrm>
            <a:off x="2112692" y="1781051"/>
            <a:ext cx="4326208" cy="4326208"/>
          </a:xfrm>
          <a:prstGeom prst="rect">
            <a:avLst/>
          </a:prstGeom>
        </p:spPr>
      </p:pic>
      <p:pic>
        <p:nvPicPr>
          <p:cNvPr id="9" name="Picture 8">
            <a:extLst>
              <a:ext uri="{FF2B5EF4-FFF2-40B4-BE49-F238E27FC236}">
                <a16:creationId xmlns:a16="http://schemas.microsoft.com/office/drawing/2014/main" id="{17F24E37-2338-0356-5DA7-1A1D760E45F6}"/>
              </a:ext>
            </a:extLst>
          </p:cNvPr>
          <p:cNvPicPr>
            <a:picLocks noChangeAspect="1"/>
          </p:cNvPicPr>
          <p:nvPr/>
        </p:nvPicPr>
        <p:blipFill rotWithShape="1">
          <a:blip r:embed="rId4">
            <a:extLst>
              <a:ext uri="{28A0092B-C50C-407E-A947-70E740481C1C}">
                <a14:useLocalDpi xmlns:a14="http://schemas.microsoft.com/office/drawing/2010/main" val="0"/>
              </a:ext>
            </a:extLst>
          </a:blip>
          <a:srcRect t="20566" r="7143" b="20887"/>
          <a:stretch/>
        </p:blipFill>
        <p:spPr>
          <a:xfrm rot="799470">
            <a:off x="3565517" y="3781372"/>
            <a:ext cx="1420558" cy="678151"/>
          </a:xfrm>
          <a:prstGeom prst="rect">
            <a:avLst/>
          </a:prstGeom>
        </p:spPr>
      </p:pic>
    </p:spTree>
    <p:extLst>
      <p:ext uri="{BB962C8B-B14F-4D97-AF65-F5344CB8AC3E}">
        <p14:creationId xmlns:p14="http://schemas.microsoft.com/office/powerpoint/2010/main" val="229112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F7F4F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AF72FE-FBDF-4A92-0BE4-C0FF905A1A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064947"/>
            <a:ext cx="7772400" cy="2728105"/>
          </a:xfrm>
          <a:prstGeom prst="rect">
            <a:avLst/>
          </a:prstGeom>
        </p:spPr>
      </p:pic>
      <p:sp>
        <p:nvSpPr>
          <p:cNvPr id="7" name="Rectangle 6"/>
          <p:cNvSpPr/>
          <p:nvPr/>
        </p:nvSpPr>
        <p:spPr bwMode="auto">
          <a:xfrm>
            <a:off x="228600" y="304800"/>
            <a:ext cx="8686800" cy="1371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ＭＳ Ｐゴシック" charset="0"/>
            </a:endParaRPr>
          </a:p>
        </p:txBody>
      </p:sp>
      <p:sp>
        <p:nvSpPr>
          <p:cNvPr id="10" name="TextBox 9"/>
          <p:cNvSpPr txBox="1">
            <a:spLocks noChangeArrowheads="1"/>
          </p:cNvSpPr>
          <p:nvPr/>
        </p:nvSpPr>
        <p:spPr bwMode="auto">
          <a:xfrm>
            <a:off x="-11565" y="381801"/>
            <a:ext cx="9158652" cy="646331"/>
          </a:xfrm>
          <a:prstGeom prst="rect">
            <a:avLst/>
          </a:prstGeom>
          <a:solidFill>
            <a:srgbClr val="A89988"/>
          </a:solidFill>
          <a:ln w="9525">
            <a:noFill/>
            <a:miter lim="800000"/>
            <a:headEnd/>
            <a:tailEnd/>
          </a:ln>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u="none" strike="noStrike" kern="1200" cap="none" spc="0" normalizeH="0" baseline="0" noProof="0" dirty="0">
                <a:ln>
                  <a:noFill/>
                </a:ln>
                <a:solidFill>
                  <a:srgbClr val="FFFFFF"/>
                </a:solidFill>
                <a:effectLst/>
                <a:uLnTx/>
                <a:uFillTx/>
                <a:latin typeface="Avenir Book" panose="02000503020000020003" pitchFamily="2" charset="0"/>
                <a:ea typeface=""/>
                <a:cs typeface=""/>
              </a:rPr>
              <a:t>Housing: Re-Vote</a:t>
            </a:r>
          </a:p>
        </p:txBody>
      </p:sp>
      <p:sp>
        <p:nvSpPr>
          <p:cNvPr id="2" name="Rectangle 1">
            <a:extLst>
              <a:ext uri="{FF2B5EF4-FFF2-40B4-BE49-F238E27FC236}">
                <a16:creationId xmlns:a16="http://schemas.microsoft.com/office/drawing/2014/main" id="{F8228B8F-BA02-48BD-7DD1-1563F5DB8C0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
        <p:nvSpPr>
          <p:cNvPr id="3" name="Rectangle 2">
            <a:extLst>
              <a:ext uri="{FF2B5EF4-FFF2-40B4-BE49-F238E27FC236}">
                <a16:creationId xmlns:a16="http://schemas.microsoft.com/office/drawing/2014/main" id="{D2E06D81-32D1-8957-7FF8-329324EB3B1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Activity: </a:t>
            </a:r>
            <a:r>
              <a:rPr lang="en-US" sz="1400" i="1" dirty="0">
                <a:solidFill>
                  <a:srgbClr val="000000"/>
                </a:solidFill>
                <a:latin typeface="Ayuthaya" pitchFamily="2" charset="-34"/>
                <a:ea typeface="Ayuthaya" pitchFamily="2" charset="-34"/>
                <a:cs typeface="Ayuthaya" pitchFamily="2" charset="-34"/>
              </a:rPr>
              <a:t>Poster</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7FDAAD33-B126-9F59-3FCE-00FABEE80273}"/>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9900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b="0" i="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12</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Test Yourself • Key Terms • Answer Key</a:t>
            </a: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70758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Globe">
  <a:themeElements>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Globe">
  <a:themeElements>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6_Glob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1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1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1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1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1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1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5_Globe">
  <a:themeElements>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3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9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7_Globe">
  <a:themeElements>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rgbClr val="0000FF"/>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rgbClr val="0000FF"/>
            </a:solidFill>
            <a:effectLst/>
            <a:latin typeface="Times New Roman" pitchFamily="18"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2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23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27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26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22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8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12_Econ 391 Agricultural Subsidies Slides">
  <a:themeElements>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fontScheme name="Econ 391 Agricultural Subsidies Slides">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on 391 Agricultural Subsidies Slide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Econ 391 Agricultural Subsidies Slide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Econ 391 Agricultural Subsidies Slide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Econ 391 Agricultural Subsidies Slide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Econ 391 Agricultural Subsidies Slide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Econ 391 Agricultural Subsidies Slide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Econ 391 Agricultural Subsidies Slide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Econ 391 Agricultural Subsidies Slide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38698</TotalTime>
  <Words>4093</Words>
  <Application>Microsoft Macintosh PowerPoint</Application>
  <PresentationFormat>On-screen Show (4:3)</PresentationFormat>
  <Paragraphs>342</Paragraphs>
  <Slides>34</Slides>
  <Notes>28</Notes>
  <HiddenSlides>0</HiddenSlides>
  <MMClips>4</MMClips>
  <ScaleCrop>false</ScaleCrop>
  <HeadingPairs>
    <vt:vector size="6" baseType="variant">
      <vt:variant>
        <vt:lpstr>Fonts Used</vt:lpstr>
      </vt:variant>
      <vt:variant>
        <vt:i4>13</vt:i4>
      </vt:variant>
      <vt:variant>
        <vt:lpstr>Theme</vt:lpstr>
      </vt:variant>
      <vt:variant>
        <vt:i4>24</vt:i4>
      </vt:variant>
      <vt:variant>
        <vt:lpstr>Slide Titles</vt:lpstr>
      </vt:variant>
      <vt:variant>
        <vt:i4>34</vt:i4>
      </vt:variant>
    </vt:vector>
  </HeadingPairs>
  <TitlesOfParts>
    <vt:vector size="71" baseType="lpstr">
      <vt:lpstr>ＭＳ Ｐゴシック</vt:lpstr>
      <vt:lpstr>American Typewriter</vt:lpstr>
      <vt:lpstr>Arial</vt:lpstr>
      <vt:lpstr>Avenir Black</vt:lpstr>
      <vt:lpstr>Avenir Book</vt:lpstr>
      <vt:lpstr>Avenir Medium</vt:lpstr>
      <vt:lpstr>Ayuthaya</vt:lpstr>
      <vt:lpstr>Calibri</vt:lpstr>
      <vt:lpstr>Comic Sans MS</vt:lpstr>
      <vt:lpstr>Helvetica Neue</vt:lpstr>
      <vt:lpstr>Times</vt:lpstr>
      <vt:lpstr>Tw Cen MT</vt:lpstr>
      <vt:lpstr>Wingdings</vt:lpstr>
      <vt:lpstr>Globe</vt:lpstr>
      <vt:lpstr>6_Globe</vt:lpstr>
      <vt:lpstr>25_Globe</vt:lpstr>
      <vt:lpstr>38_Default Design</vt:lpstr>
      <vt:lpstr>33_Blank Presentation</vt:lpstr>
      <vt:lpstr>29_Econ 391 Agricultural Subsidies Slides</vt:lpstr>
      <vt:lpstr>17_Globe</vt:lpstr>
      <vt:lpstr>22_Blank Presentation</vt:lpstr>
      <vt:lpstr>6_Office Theme</vt:lpstr>
      <vt:lpstr>23_Blank Presentation</vt:lpstr>
      <vt:lpstr>7_Office Theme</vt:lpstr>
      <vt:lpstr>27_Blank Presentation</vt:lpstr>
      <vt:lpstr>8_Office Theme</vt:lpstr>
      <vt:lpstr>26_Blank Presentation</vt:lpstr>
      <vt:lpstr>22_Econ 391 Agricultural Subsidies Slides</vt:lpstr>
      <vt:lpstr>3_Office Theme</vt:lpstr>
      <vt:lpstr>24_Blank Presentation</vt:lpstr>
      <vt:lpstr>11_Blank Presentation</vt:lpstr>
      <vt:lpstr>4_Blank Presentation</vt:lpstr>
      <vt:lpstr>28_Blank Presentation</vt:lpstr>
      <vt:lpstr>4_Office Theme</vt:lpstr>
      <vt:lpstr>12_Econ 391 Agricultural Subsidies Slides</vt:lpstr>
      <vt:lpstr>19_Blank Presentation</vt:lpstr>
      <vt:lpstr>29_Blank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1019</cp:revision>
  <cp:lastPrinted>2019-03-12T03:05:42Z</cp:lastPrinted>
  <dcterms:created xsi:type="dcterms:W3CDTF">2011-12-26T19:41:55Z</dcterms:created>
  <dcterms:modified xsi:type="dcterms:W3CDTF">2024-07-02T18:07:18Z</dcterms:modified>
  <cp:category/>
</cp:coreProperties>
</file>