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theme/theme8.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6" r:id="rId1"/>
    <p:sldMasterId id="2147485394" r:id="rId2"/>
    <p:sldMasterId id="2147485406" r:id="rId3"/>
    <p:sldMasterId id="2147485430" r:id="rId4"/>
    <p:sldMasterId id="2147485442" r:id="rId5"/>
    <p:sldMasterId id="2147485458" r:id="rId6"/>
    <p:sldMasterId id="2147485470" r:id="rId7"/>
    <p:sldMasterId id="2147485472" r:id="rId8"/>
    <p:sldMasterId id="2147485474" r:id="rId9"/>
  </p:sldMasterIdLst>
  <p:notesMasterIdLst>
    <p:notesMasterId r:id="rId50"/>
  </p:notesMasterIdLst>
  <p:handoutMasterIdLst>
    <p:handoutMasterId r:id="rId51"/>
  </p:handoutMasterIdLst>
  <p:sldIdLst>
    <p:sldId id="2568" r:id="rId10"/>
    <p:sldId id="4215" r:id="rId11"/>
    <p:sldId id="4216" r:id="rId12"/>
    <p:sldId id="4217" r:id="rId13"/>
    <p:sldId id="4218" r:id="rId14"/>
    <p:sldId id="3639" r:id="rId15"/>
    <p:sldId id="259" r:id="rId16"/>
    <p:sldId id="2913" r:id="rId17"/>
    <p:sldId id="3648" r:id="rId18"/>
    <p:sldId id="263" r:id="rId19"/>
    <p:sldId id="261" r:id="rId20"/>
    <p:sldId id="262" r:id="rId21"/>
    <p:sldId id="4209" r:id="rId22"/>
    <p:sldId id="4208" r:id="rId23"/>
    <p:sldId id="3654" r:id="rId24"/>
    <p:sldId id="3653" r:id="rId25"/>
    <p:sldId id="3655" r:id="rId26"/>
    <p:sldId id="265" r:id="rId27"/>
    <p:sldId id="2560" r:id="rId28"/>
    <p:sldId id="266" r:id="rId29"/>
    <p:sldId id="268" r:id="rId30"/>
    <p:sldId id="4214" r:id="rId31"/>
    <p:sldId id="4197" r:id="rId32"/>
    <p:sldId id="2916" r:id="rId33"/>
    <p:sldId id="270" r:id="rId34"/>
    <p:sldId id="271" r:id="rId35"/>
    <p:sldId id="2562" r:id="rId36"/>
    <p:sldId id="2563" r:id="rId37"/>
    <p:sldId id="4203" r:id="rId38"/>
    <p:sldId id="4204" r:id="rId39"/>
    <p:sldId id="4205" r:id="rId40"/>
    <p:sldId id="4206" r:id="rId41"/>
    <p:sldId id="4199" r:id="rId42"/>
    <p:sldId id="273" r:id="rId43"/>
    <p:sldId id="278" r:id="rId44"/>
    <p:sldId id="1495" r:id="rId45"/>
    <p:sldId id="274" r:id="rId46"/>
    <p:sldId id="4211" r:id="rId47"/>
    <p:sldId id="4207" r:id="rId48"/>
    <p:sldId id="277" r:id="rId49"/>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2Y8TpaEISD9lvZHB+MWaIw==" hashData="R50DAE38/dc62caKld+OQ/agquPhjya6QFxgjKOqjL0PL8K5wlYL5isuBFahWCptHxNXlZ/0oVViVh2lyC5lG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EE7D31"/>
    <a:srgbClr val="C3273E"/>
    <a:srgbClr val="1F458C"/>
    <a:srgbClr val="6BC497"/>
    <a:srgbClr val="EE7C31"/>
    <a:srgbClr val="FFFFFF"/>
    <a:srgbClr val="FFFF00"/>
    <a:srgbClr val="FFE501"/>
    <a:srgbClr val="FFFF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1348"/>
    <p:restoredTop sz="76190" autoAdjust="0"/>
  </p:normalViewPr>
  <p:slideViewPr>
    <p:cSldViewPr snapToGrid="0">
      <p:cViewPr varScale="1">
        <p:scale>
          <a:sx n="96" d="100"/>
          <a:sy n="96" d="100"/>
        </p:scale>
        <p:origin x="1616" y="168"/>
      </p:cViewPr>
      <p:guideLst>
        <p:guide orient="horz" pos="2160"/>
        <p:guide pos="2880"/>
      </p:guideLst>
    </p:cSldViewPr>
  </p:slideViewPr>
  <p:notesTextViewPr>
    <p:cViewPr>
      <p:scale>
        <a:sx n="110" d="100"/>
        <a:sy n="110" d="100"/>
      </p:scale>
      <p:origin x="0" y="0"/>
    </p:cViewPr>
  </p:notesTextViewPr>
  <p:sorterViewPr>
    <p:cViewPr>
      <p:scale>
        <a:sx n="1" d="1"/>
        <a:sy n="1" d="1"/>
      </p:scale>
      <p:origin x="0" y="4112"/>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Helvetica Neue Regular"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Helvetica Neue Regular" charset="0"/>
              </a:rPr>
              <a:pPr>
                <a:defRPr/>
              </a:pPr>
              <a:t>7/2/24</a:t>
            </a:fld>
            <a:endParaRPr lang="en-GB" dirty="0">
              <a:latin typeface="Helvetica Neue Regular"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Helvetica Neue Regular"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Helvetica Neue Regular" charset="0"/>
              </a:rPr>
              <a:pPr>
                <a:defRPr/>
              </a:pPr>
              <a:t>‹#›</a:t>
            </a:fld>
            <a:endParaRPr lang="en-GB" dirty="0">
              <a:latin typeface="Helvetica Neue Regular"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Helvetica Neue Regular"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Helvetica Neue Regular"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Helvetica Neue Regular"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Helvetica Neue Regular"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1pPr>
    <a:lvl2pPr marL="4572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2pPr>
    <a:lvl3pPr marL="9144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3pPr>
    <a:lvl4pPr marL="13716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4pPr>
    <a:lvl5pPr marL="18288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43643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645572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70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10</a:t>
            </a:fld>
            <a:endParaRPr lang="en-US" dirty="0"/>
          </a:p>
        </p:txBody>
      </p:sp>
    </p:spTree>
    <p:extLst>
      <p:ext uri="{BB962C8B-B14F-4D97-AF65-F5344CB8AC3E}">
        <p14:creationId xmlns:p14="http://schemas.microsoft.com/office/powerpoint/2010/main" val="2963971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1605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8383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14</a:t>
            </a:fld>
            <a:endParaRPr lang="en-US" dirty="0"/>
          </a:p>
        </p:txBody>
      </p:sp>
    </p:spTree>
    <p:extLst>
      <p:ext uri="{BB962C8B-B14F-4D97-AF65-F5344CB8AC3E}">
        <p14:creationId xmlns:p14="http://schemas.microsoft.com/office/powerpoint/2010/main" val="1124070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941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4185228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3276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552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7256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212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Helvetica Neue Regular"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Helvetica Neue Regular" charset="0"/>
              <a:ea typeface="ＭＳ Ｐゴシック" pitchFamily="-106" charset="-128"/>
            </a:endParaRPr>
          </a:p>
        </p:txBody>
      </p:sp>
    </p:spTree>
    <p:extLst>
      <p:ext uri="{BB962C8B-B14F-4D97-AF65-F5344CB8AC3E}">
        <p14:creationId xmlns:p14="http://schemas.microsoft.com/office/powerpoint/2010/main" val="241935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530150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Helvetica Neue Regular"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Helvetica Neue Regular" charset="0"/>
              <a:ea typeface="ＭＳ Ｐゴシック" pitchFamily="-106" charset="-128"/>
            </a:endParaRPr>
          </a:p>
        </p:txBody>
      </p:sp>
    </p:spTree>
    <p:extLst>
      <p:ext uri="{BB962C8B-B14F-4D97-AF65-F5344CB8AC3E}">
        <p14:creationId xmlns:p14="http://schemas.microsoft.com/office/powerpoint/2010/main" val="950917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246811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6719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0815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8215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765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34632644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2663296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07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8147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Helvetica Neue Regular"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Helvetica Neue Regular" charset="0"/>
              <a:ea typeface="ＭＳ Ｐゴシック" pitchFamily="-106" charset="-128"/>
            </a:endParaRPr>
          </a:p>
        </p:txBody>
      </p:sp>
    </p:spTree>
    <p:extLst>
      <p:ext uri="{BB962C8B-B14F-4D97-AF65-F5344CB8AC3E}">
        <p14:creationId xmlns:p14="http://schemas.microsoft.com/office/powerpoint/2010/main" val="12654909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1694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4199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92330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b="0" i="0">
                <a:latin typeface="Avenir Book" panose="02000503020000020003" pitchFamily="2" charset="0"/>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b="0" i="0">
                <a:latin typeface="Avenir Book" panose="02000503020000020003" pitchFamily="2" charset="0"/>
              </a:defRPr>
            </a:lvl1pPr>
          </a:lstStyle>
          <a:p>
            <a:pPr>
              <a:defRPr/>
            </a:pPr>
            <a:fld id="{6ADE6A3C-6580-2F42-BE50-21DFC71C2EF1}" type="slidenum">
              <a:rPr lang="en-US" smtClean="0"/>
              <a:pPr>
                <a:defRPr/>
              </a:pPr>
              <a:t>‹#›</a:t>
            </a:fld>
            <a:endParaRPr lang="en-US" dirty="0"/>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atin typeface="Avenir Book" panose="02000503020000020003" pitchFamily="2" charset="0"/>
              </a:defRPr>
            </a:lvl1pPr>
          </a:lstStyle>
          <a:p>
            <a:fld id="{9250B0F0-A169-894D-87BF-DCEFD6D4AEFC}" type="datetime1">
              <a:rPr lang="en-US" smtClean="0">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BFA315BF-1FC6-D94F-9600-BD482A7F27C5}"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1088209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078500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780802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1052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770526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968486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789596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754233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068121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228241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111076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4591702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242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2158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3890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9227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37900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527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1170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158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2675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33926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91248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41841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199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6830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60477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382218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126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061921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194381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28407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5956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752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203392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4584817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15757939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40904073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91AF61-6C7E-ED49-89D2-3D54CDAB6D94}"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3736488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1AF61-6C7E-ED49-89D2-3D54CDAB6D94}"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9885433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1AF61-6C7E-ED49-89D2-3D54CDAB6D94}"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0185491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7651375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6447490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742749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16298396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5DD18AB1-9A28-4E4A-9414-BD23F83D1BE4}"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B0E1715-0148-4E4A-8715-F9A2C4091A0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55008168"/>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5304892-B807-5F4C-8FAE-DD2AE45993D5}"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A7F312-572F-AB41-8711-4849A7135DB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5169916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642754BF-8C0C-9446-B7A6-5E8D949CB84D}"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CB9722F-ECA8-7444-838D-2C3ECD3013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55971356"/>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270258B2-508B-464E-B072-C5C608353337}"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4E5F49-A8F8-DC42-BE0F-0B9AF75FBC0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3403676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B2FFFB93-141E-B44F-B2F1-C9FE5F73302F}"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5997777-F7BB-8844-8201-55B19482B22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84112414"/>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1C49F8F2-99CC-DF49-918C-2C58E6953C0F}"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B2E692B3-68EA-6C4C-AB4D-592370CADE1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57647600"/>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250B0F0-A169-894D-87BF-DCEFD6D4AEFC}"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BFA315BF-1FC6-D94F-9600-BD482A7F27C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13628260"/>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DB12C30E-6BB0-354C-9C94-F072A2881EFF}"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B59080E-DA74-3A47-80D9-0B109BF6D5F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930527"/>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49CDFBC-A2A2-3D44-8D90-430C4EA4DCE3}"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AD6AA30-A7C5-0242-ABD8-A28D560040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07078204"/>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FA49C951-AB97-B645-9296-672AF586FF1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413D0FC-A80C-6049-B5B3-E90C6924024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32936076"/>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3B8AAA6-5A01-D74B-B1FB-A1C310711FE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2FB9350-1529-5648-9B38-107F5923A3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44043621"/>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4170194834"/>
      </p:ext>
    </p:extLst>
  </p:cSld>
  <p:clrMapOvr>
    <a:masterClrMapping/>
  </p:clrMapOvr>
  <p:transition spd="slow"/>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1071590350"/>
      </p:ext>
    </p:extLst>
  </p:cSld>
  <p:clrMapOvr>
    <a:masterClrMapping/>
  </p:clrMapOvr>
  <p:transition spd="slow"/>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65916441"/>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9683993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6719080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64129695"/>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12060014"/>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2978465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7796400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8532000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2285565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0023194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26638520"/>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3501735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9.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7" name="Rectangle 5"/>
          <p:cNvSpPr>
            <a:spLocks noGrp="1" noChangeArrowheads="1"/>
          </p:cNvSpPr>
          <p:nvPr>
            <p:ph type="ftr" sz="quarter" idx="3"/>
          </p:nvPr>
        </p:nvSpPr>
        <p:spPr bwMode="auto">
          <a:xfrm>
            <a:off x="4978400" y="6426200"/>
            <a:ext cx="4064000" cy="33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solidFill>
                  <a:schemeClr val="tx1"/>
                </a:solidFill>
                <a:latin typeface="Helvetica Neue Regular" charset="0"/>
                <a:ea typeface="Helvetica Neue Regular" charset="0"/>
                <a:cs typeface="Helvetica Neue Regular" charset="0"/>
              </a:defRPr>
            </a:lvl1pPr>
          </a:lstStyle>
          <a:p>
            <a:pPr>
              <a:defRPr/>
            </a:pPr>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a:p>
            <a:pPr>
              <a:defRPr/>
            </a:pPr>
            <a:endParaRPr lang="en-US" dirty="0"/>
          </a:p>
        </p:txBody>
      </p:sp>
    </p:spTree>
  </p:cSld>
  <p:clrMap bg1="lt1" tx1="dk1" bg2="lt2" tx2="dk2" accent1="accent1" accent2="accent2" accent3="accent3" accent4="accent4" accent5="accent5" accent6="accent6" hlink="hlink" folHlink="folHlink"/>
  <p:sldLayoutIdLst>
    <p:sldLayoutId id="2147483978" r:id="rId1"/>
    <p:sldLayoutId id="2147485391" r:id="rId2"/>
  </p:sldLayoutIdLst>
  <p:transition spd="slow">
    <p:fade/>
  </p:transition>
  <p:txStyles>
    <p:titleStyle>
      <a:lvl1pPr algn="ctr" rtl="0" eaLnBrk="0" fontAlgn="base" hangingPunct="0">
        <a:spcBef>
          <a:spcPct val="0"/>
        </a:spcBef>
        <a:spcAft>
          <a:spcPct val="0"/>
        </a:spcAft>
        <a:defRPr sz="4400" b="0" i="0">
          <a:solidFill>
            <a:schemeClr val="tx2"/>
          </a:solidFill>
          <a:latin typeface="Helvetica Neue Regular"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Helvetica Neue Regular"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Helvetica Neue Regular"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Helvetica Neue Regular"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Helvetica Neue Regular"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Helvetica Neue Regular"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267044821"/>
      </p:ext>
    </p:extLst>
  </p:cSld>
  <p:clrMap bg1="lt1" tx1="dk1" bg2="lt2" tx2="dk2" accent1="accent1" accent2="accent2" accent3="accent3" accent4="accent4" accent5="accent5" accent6="accent6" hlink="hlink" folHlink="folHlink"/>
  <p:sldLayoutIdLst>
    <p:sldLayoutId id="2147485395" r:id="rId1"/>
    <p:sldLayoutId id="2147485396" r:id="rId2"/>
    <p:sldLayoutId id="2147485397" r:id="rId3"/>
    <p:sldLayoutId id="2147485398" r:id="rId4"/>
    <p:sldLayoutId id="2147485399" r:id="rId5"/>
    <p:sldLayoutId id="2147485400" r:id="rId6"/>
    <p:sldLayoutId id="2147485401" r:id="rId7"/>
    <p:sldLayoutId id="2147485402" r:id="rId8"/>
    <p:sldLayoutId id="2147485403" r:id="rId9"/>
    <p:sldLayoutId id="2147485404" r:id="rId10"/>
    <p:sldLayoutId id="21474854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E7A76789-3A0A-7E49-8D78-814074B33A3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F8EC3F64-A645-F04D-A6A3-A378B9427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40964031"/>
      </p:ext>
    </p:extLst>
  </p:cSld>
  <p:clrMap bg1="lt1" tx1="dk1" bg2="lt2" tx2="dk2" accent1="accent1" accent2="accent2" accent3="accent3" accent4="accent4" accent5="accent5" accent6="accent6" hlink="hlink" folHlink="folHlink"/>
  <p:sldLayoutIdLst>
    <p:sldLayoutId id="2147485407" r:id="rId1"/>
    <p:sldLayoutId id="2147485408" r:id="rId2"/>
    <p:sldLayoutId id="2147485409" r:id="rId3"/>
    <p:sldLayoutId id="2147485410" r:id="rId4"/>
    <p:sldLayoutId id="2147485411" r:id="rId5"/>
    <p:sldLayoutId id="2147485412" r:id="rId6"/>
    <p:sldLayoutId id="2147485413" r:id="rId7"/>
    <p:sldLayoutId id="2147485414" r:id="rId8"/>
    <p:sldLayoutId id="2147485415" r:id="rId9"/>
    <p:sldLayoutId id="2147485416" r:id="rId10"/>
    <p:sldLayoutId id="21474854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E7A76789-3A0A-7E49-8D78-814074B33A34}"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8EC3F64-A645-F04D-A6A3-A378B9427880}"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1294216175"/>
      </p:ext>
    </p:extLst>
  </p:cSld>
  <p:clrMap bg1="lt1" tx1="dk1" bg2="lt2" tx2="dk2" accent1="accent1" accent2="accent2" accent3="accent3" accent4="accent4" accent5="accent5" accent6="accent6" hlink="hlink" folHlink="folHlink"/>
  <p:sldLayoutIdLst>
    <p:sldLayoutId id="2147485431" r:id="rId1"/>
    <p:sldLayoutId id="2147485432" r:id="rId2"/>
    <p:sldLayoutId id="2147485433" r:id="rId3"/>
    <p:sldLayoutId id="2147485434" r:id="rId4"/>
    <p:sldLayoutId id="2147485435" r:id="rId5"/>
    <p:sldLayoutId id="2147485436" r:id="rId6"/>
    <p:sldLayoutId id="2147485437" r:id="rId7"/>
    <p:sldLayoutId id="2147485438" r:id="rId8"/>
    <p:sldLayoutId id="2147485439" r:id="rId9"/>
    <p:sldLayoutId id="2147485440" r:id="rId10"/>
    <p:sldLayoutId id="214748544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FA91AF61-6C7E-ED49-89D2-3D54CDAB6D94}"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93C91B5F-74C9-9C40-B9B3-D39FF51CCF4C}" type="slidenum">
              <a:rPr lang="en-US" smtClean="0"/>
              <a:pPr/>
              <a:t>‹#›</a:t>
            </a:fld>
            <a:endParaRPr lang="en-US" dirty="0"/>
          </a:p>
        </p:txBody>
      </p:sp>
    </p:spTree>
    <p:extLst>
      <p:ext uri="{BB962C8B-B14F-4D97-AF65-F5344CB8AC3E}">
        <p14:creationId xmlns:p14="http://schemas.microsoft.com/office/powerpoint/2010/main" val="3167846226"/>
      </p:ext>
    </p:extLst>
  </p:cSld>
  <p:clrMap bg1="lt1" tx1="dk1" bg2="lt2" tx2="dk2" accent1="accent1" accent2="accent2" accent3="accent3" accent4="accent4" accent5="accent5" accent6="accent6" hlink="hlink" folHlink="folHlink"/>
  <p:sldLayoutIdLst>
    <p:sldLayoutId id="2147485443" r:id="rId1"/>
    <p:sldLayoutId id="2147485444" r:id="rId2"/>
    <p:sldLayoutId id="2147485445" r:id="rId3"/>
    <p:sldLayoutId id="2147485446" r:id="rId4"/>
    <p:sldLayoutId id="2147485447" r:id="rId5"/>
    <p:sldLayoutId id="2147485448" r:id="rId6"/>
    <p:sldLayoutId id="2147485449" r:id="rId7"/>
    <p:sldLayoutId id="2147485450" r:id="rId8"/>
    <p:sldLayoutId id="2147485451" r:id="rId9"/>
    <p:sldLayoutId id="2147485452" r:id="rId10"/>
    <p:sldLayoutId id="21474854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Helvetica Neue Regular" charset="0"/>
                <a:ea typeface="Helvetica Neue Regular" charset="0"/>
                <a:cs typeface="Helvetica Neue Regular" charset="0"/>
              </a:defRPr>
            </a:lvl1pPr>
          </a:lstStyle>
          <a:p>
            <a:pPr algn="l"/>
            <a:fld id="{136B73BB-8CA9-9E4A-9452-839C11CE8BFB}" type="datetime1">
              <a:rPr lang="en-US" smtClean="0">
                <a:solidFill>
                  <a:srgbClr val="000000"/>
                </a:solidFill>
              </a:rPr>
              <a:pPr algn="l"/>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Helvetica Neue Regular"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Helvetica Neue Regular"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18485046"/>
      </p:ext>
    </p:extLst>
  </p:cSld>
  <p:clrMap bg1="lt1" tx1="dk1" bg2="lt2" tx2="dk2" accent1="accent1" accent2="accent2" accent3="accent3" accent4="accent4" accent5="accent5" accent6="accent6" hlink="hlink" folHlink="folHlink"/>
  <p:sldLayoutIdLst>
    <p:sldLayoutId id="2147485459" r:id="rId1"/>
    <p:sldLayoutId id="2147485460" r:id="rId2"/>
    <p:sldLayoutId id="2147485461" r:id="rId3"/>
    <p:sldLayoutId id="2147485462" r:id="rId4"/>
    <p:sldLayoutId id="2147485463" r:id="rId5"/>
    <p:sldLayoutId id="2147485464" r:id="rId6"/>
    <p:sldLayoutId id="2147485465" r:id="rId7"/>
    <p:sldLayoutId id="2147485466" r:id="rId8"/>
    <p:sldLayoutId id="2147485467" r:id="rId9"/>
    <p:sldLayoutId id="2147485468" r:id="rId10"/>
    <p:sldLayoutId id="2147485469" r:id="rId11"/>
  </p:sldLayoutIdLst>
  <p:transition spd="slow">
    <p:fade/>
  </p:transition>
  <p:txStyles>
    <p:titleStyle>
      <a:lvl1pPr algn="ctr" rtl="0" eaLnBrk="0" fontAlgn="base" hangingPunct="0">
        <a:spcBef>
          <a:spcPct val="0"/>
        </a:spcBef>
        <a:spcAft>
          <a:spcPct val="0"/>
        </a:spcAft>
        <a:defRPr sz="4400" b="0" i="0">
          <a:solidFill>
            <a:schemeClr val="tx2"/>
          </a:solidFill>
          <a:latin typeface="Helvetica Neue Regular"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Helvetica Neue Regular"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Helvetica Neue Regular"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Helvetica Neue Regular"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Helvetica Neue Regular"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Helvetica Neue Regular"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530854802"/>
      </p:ext>
    </p:extLst>
  </p:cSld>
  <p:clrMap bg1="lt1" tx1="dk1" bg2="lt2" tx2="dk2" accent1="accent1" accent2="accent2" accent3="accent3" accent4="accent4" accent5="accent5" accent6="accent6" hlink="hlink" folHlink="folHlink"/>
  <p:sldLayoutIdLst>
    <p:sldLayoutId id="2147485471"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2473675043"/>
      </p:ext>
    </p:extLst>
  </p:cSld>
  <p:clrMap bg1="lt1" tx1="dk1" bg2="lt2" tx2="dk2" accent1="accent1" accent2="accent2" accent3="accent3" accent4="accent4" accent5="accent5" accent6="accent6" hlink="hlink" folHlink="folHlink"/>
  <p:sldLayoutIdLst>
    <p:sldLayoutId id="2147485473"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9784986"/>
      </p:ext>
    </p:extLst>
  </p:cSld>
  <p:clrMap bg1="lt1" tx1="dk1" bg2="lt2" tx2="dk2" accent1="accent1" accent2="accent2" accent3="accent3" accent4="accent4" accent5="accent5" accent6="accent6" hlink="hlink" folHlink="folHlink"/>
  <p:sldLayoutIdLst>
    <p:sldLayoutId id="2147485475" r:id="rId1"/>
    <p:sldLayoutId id="2147485476" r:id="rId2"/>
    <p:sldLayoutId id="2147485477" r:id="rId3"/>
    <p:sldLayoutId id="2147485478" r:id="rId4"/>
    <p:sldLayoutId id="2147485479" r:id="rId5"/>
    <p:sldLayoutId id="2147485480" r:id="rId6"/>
    <p:sldLayoutId id="2147485481" r:id="rId7"/>
    <p:sldLayoutId id="2147485482" r:id="rId8"/>
    <p:sldLayoutId id="2147485483" r:id="rId9"/>
    <p:sldLayoutId id="2147485484" r:id="rId10"/>
    <p:sldLayoutId id="2147485485" r:id="rId11"/>
    <p:sldLayoutId id="2147485486"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0.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2.tiff"/></Relationships>
</file>

<file path=ppt/slides/_rels/slide2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3.png"/><Relationship Id="rId5" Type="http://schemas.openxmlformats.org/officeDocument/2006/relationships/image" Target="../media/image21.jpg"/><Relationship Id="rId4"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4.xml"/><Relationship Id="rId5" Type="http://schemas.openxmlformats.org/officeDocument/2006/relationships/image" Target="../media/image26.sv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tiff"/><Relationship Id="rId1" Type="http://schemas.openxmlformats.org/officeDocument/2006/relationships/slideLayout" Target="../slideLayouts/slideLayout4.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2.tiff"/></Relationships>
</file>

<file path=ppt/slides/_rels/slide3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7.xml"/><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33.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png"/><Relationship Id="rId5" Type="http://schemas.openxmlformats.org/officeDocument/2006/relationships/image" Target="../media/image34.tiff"/><Relationship Id="rId4"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8.jpg"/><Relationship Id="rId5" Type="http://schemas.openxmlformats.org/officeDocument/2006/relationships/image" Target="../media/image2.jpg"/><Relationship Id="rId4"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5" y="543630"/>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25598875-15C9-D361-60F6-807FCB08E0B2}"/>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prstClr val="black"/>
                </a:solidFill>
                <a:latin typeface="Avenir Book" panose="02000503020000020003" pitchFamily="2" charset="0"/>
                <a:ea typeface="Avenir Book" charset="0"/>
                <a:cs typeface="Avenir Book" charset="0"/>
                <a:sym typeface="Arial" pitchFamily="-106" charset="0"/>
              </a:rPr>
              <a:t>Textbook</a:t>
            </a:r>
            <a:r>
              <a:rPr lang="de-DE" sz="800" kern="0" dirty="0">
                <a:solidFill>
                  <a:prstClr val="black"/>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208720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Theme Song">
            <a:hlinkClick r:id="" action="ppaction://media"/>
            <a:extLst>
              <a:ext uri="{FF2B5EF4-FFF2-40B4-BE49-F238E27FC236}">
                <a16:creationId xmlns:a16="http://schemas.microsoft.com/office/drawing/2014/main" id="{CB74731B-D02A-45C8-6828-A7D4B10F2D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557562102"/>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797808723"/>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726998477"/>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93248" name="AutoShape 64"/>
          <p:cNvSpPr>
            <a:spLocks noChangeArrowheads="1"/>
          </p:cNvSpPr>
          <p:nvPr/>
        </p:nvSpPr>
        <p:spPr bwMode="auto">
          <a:xfrm>
            <a:off x="473268" y="31304"/>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F4268F1C-9F56-F725-E7CC-3464670F9E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Tree>
    <p:extLst>
      <p:ext uri="{BB962C8B-B14F-4D97-AF65-F5344CB8AC3E}">
        <p14:creationId xmlns:p14="http://schemas.microsoft.com/office/powerpoint/2010/main" val="4054946452"/>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93248"/>
                                        </p:tgtEl>
                                        <p:attrNameLst>
                                          <p:attrName>style.visibility</p:attrName>
                                        </p:attrNameLst>
                                      </p:cBhvr>
                                      <p:to>
                                        <p:strVal val="visible"/>
                                      </p:to>
                                    </p:set>
                                    <p:anim calcmode="lin" valueType="num">
                                      <p:cBhvr additive="base">
                                        <p:cTn id="7" dur="3000" fill="hold"/>
                                        <p:tgtEl>
                                          <p:spTgt spid="93248"/>
                                        </p:tgtEl>
                                        <p:attrNameLst>
                                          <p:attrName>ppt_x</p:attrName>
                                        </p:attrNameLst>
                                      </p:cBhvr>
                                      <p:tavLst>
                                        <p:tav tm="0">
                                          <p:val>
                                            <p:strVal val="0-#ppt_w/2"/>
                                          </p:val>
                                        </p:tav>
                                        <p:tav tm="100000">
                                          <p:val>
                                            <p:strVal val="#ppt_x"/>
                                          </p:val>
                                        </p:tav>
                                      </p:tavLst>
                                    </p:anim>
                                    <p:anim calcmode="lin" valueType="num">
                                      <p:cBhvr additive="base">
                                        <p:cTn id="8" dur="3000" fill="hold"/>
                                        <p:tgtEl>
                                          <p:spTgt spid="93248"/>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9324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1E6013-0E0A-7553-C43D-31A9866528A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3" name="Picture 2">
            <a:extLst>
              <a:ext uri="{FF2B5EF4-FFF2-40B4-BE49-F238E27FC236}">
                <a16:creationId xmlns:a16="http://schemas.microsoft.com/office/drawing/2014/main" id="{03A7C2D7-323C-D28D-D2D5-371B4BAD30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45100" cy="6858000"/>
          </a:xfrm>
          <a:prstGeom prst="rect">
            <a:avLst/>
          </a:prstGeom>
        </p:spPr>
      </p:pic>
      <p:pic>
        <p:nvPicPr>
          <p:cNvPr id="6" name="Picture 5">
            <a:extLst>
              <a:ext uri="{FF2B5EF4-FFF2-40B4-BE49-F238E27FC236}">
                <a16:creationId xmlns:a16="http://schemas.microsoft.com/office/drawing/2014/main" id="{FFDD98D1-679B-3AD3-397D-CFDA15996E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2100" y="1532848"/>
            <a:ext cx="3771900" cy="3492500"/>
          </a:xfrm>
          <a:prstGeom prst="rect">
            <a:avLst/>
          </a:prstGeom>
        </p:spPr>
      </p:pic>
    </p:spTree>
    <p:extLst>
      <p:ext uri="{BB962C8B-B14F-4D97-AF65-F5344CB8AC3E}">
        <p14:creationId xmlns:p14="http://schemas.microsoft.com/office/powerpoint/2010/main" val="10945092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175019-F257-8045-A7A3-68F4F931249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Dante Rossetti and the old man</a:t>
            </a:r>
          </a:p>
        </p:txBody>
      </p:sp>
      <p:pic>
        <p:nvPicPr>
          <p:cNvPr id="8" name="Picture 7">
            <a:extLst>
              <a:ext uri="{FF2B5EF4-FFF2-40B4-BE49-F238E27FC236}">
                <a16:creationId xmlns:a16="http://schemas.microsoft.com/office/drawing/2014/main" id="{3DC10DDB-2AE0-9B43-8A72-41BF045C07DF}"/>
              </a:ext>
            </a:extLst>
          </p:cNvPr>
          <p:cNvPicPr>
            <a:picLocks noChangeAspect="1"/>
          </p:cNvPicPr>
          <p:nvPr/>
        </p:nvPicPr>
        <p:blipFill rotWithShape="1">
          <a:blip r:embed="rId2">
            <a:extLst>
              <a:ext uri="{28A0092B-C50C-407E-A947-70E740481C1C}">
                <a14:useLocalDpi xmlns:a14="http://schemas.microsoft.com/office/drawing/2010/main" val="0"/>
              </a:ext>
            </a:extLst>
          </a:blip>
          <a:srcRect t="-601" b="6210"/>
          <a:stretch/>
        </p:blipFill>
        <p:spPr>
          <a:xfrm>
            <a:off x="-1" y="643717"/>
            <a:ext cx="4572000" cy="5703296"/>
          </a:xfrm>
          <a:prstGeom prst="rect">
            <a:avLst/>
          </a:prstGeom>
        </p:spPr>
      </p:pic>
      <p:pic>
        <p:nvPicPr>
          <p:cNvPr id="9" name="Picture 8">
            <a:extLst>
              <a:ext uri="{FF2B5EF4-FFF2-40B4-BE49-F238E27FC236}">
                <a16:creationId xmlns:a16="http://schemas.microsoft.com/office/drawing/2014/main" id="{958A51AA-D7AE-E24F-B311-81AF855E2D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1933" y="643716"/>
            <a:ext cx="4137286" cy="5703296"/>
          </a:xfrm>
          <a:prstGeom prst="rect">
            <a:avLst/>
          </a:prstGeom>
        </p:spPr>
      </p:pic>
      <p:sp>
        <p:nvSpPr>
          <p:cNvPr id="3" name="Rectangle 2">
            <a:extLst>
              <a:ext uri="{FF2B5EF4-FFF2-40B4-BE49-F238E27FC236}">
                <a16:creationId xmlns:a16="http://schemas.microsoft.com/office/drawing/2014/main" id="{E021E7D6-3E10-EF3B-FC72-16E0B36359D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cxnSp>
        <p:nvCxnSpPr>
          <p:cNvPr id="12" name="Straight Connector 11">
            <a:extLst>
              <a:ext uri="{FF2B5EF4-FFF2-40B4-BE49-F238E27FC236}">
                <a16:creationId xmlns:a16="http://schemas.microsoft.com/office/drawing/2014/main" id="{8746A6A7-6157-DCC1-1E05-727ACB64D1F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7014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F79AC29-E27C-B07C-7AD4-FEBAC89A98A1}"/>
              </a:ext>
            </a:extLst>
          </p:cNvPr>
          <p:cNvSpPr/>
          <p:nvPr/>
        </p:nvSpPr>
        <p:spPr>
          <a:xfrm>
            <a:off x="0" y="537481"/>
            <a:ext cx="9164311"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600" u="none" strike="noStrike" kern="1200" cap="none" spc="0" normalizeH="0" baseline="0" noProof="0" dirty="0">
                <a:ln>
                  <a:noFill/>
                </a:ln>
                <a:solidFill>
                  <a:srgbClr val="542F17"/>
                </a:solidFill>
                <a:effectLst/>
                <a:uLnTx/>
                <a:uFillTx/>
                <a:latin typeface="Avenir Book" panose="02000503020000020003" pitchFamily="2" charset="0"/>
                <a:ea typeface="Avenir Book" charset="0"/>
                <a:cs typeface="Avenir Book" charset="0"/>
              </a:rPr>
              <a:t>The VOTE Program </a:t>
            </a:r>
          </a:p>
          <a:p>
            <a:pPr marL="0" marR="0" lvl="0" indent="0" defTabSz="457200" rtl="0" eaLnBrk="1" fontAlgn="auto" latinLnBrk="0" hangingPunct="1">
              <a:lnSpc>
                <a:spcPct val="100000"/>
              </a:lnSpc>
              <a:spcBef>
                <a:spcPts val="0"/>
              </a:spcBef>
              <a:spcAft>
                <a:spcPts val="0"/>
              </a:spcAft>
              <a:buClrTx/>
              <a:buSzTx/>
              <a:buFontTx/>
              <a:buNone/>
              <a:tabLst/>
              <a:defRPr/>
            </a:pPr>
            <a:r>
              <a:rPr lang="en-US" sz="2600" dirty="0">
                <a:solidFill>
                  <a:srgbClr val="542F17"/>
                </a:solidFill>
                <a:latin typeface="Avenir Book" panose="02000503020000020003" pitchFamily="2" charset="0"/>
                <a:ea typeface="Avenir Book" charset="0"/>
                <a:cs typeface="Avenir Book" charset="0"/>
              </a:rPr>
              <a:t>c</a:t>
            </a:r>
            <a:r>
              <a:rPr kumimoji="0" lang="en-US" sz="2600" u="none" strike="noStrike" kern="1200" cap="none" spc="0" normalizeH="0" baseline="0" noProof="0" dirty="0" err="1">
                <a:ln>
                  <a:noFill/>
                </a:ln>
                <a:solidFill>
                  <a:srgbClr val="542F17"/>
                </a:solidFill>
                <a:effectLst/>
                <a:uLnTx/>
                <a:uFillTx/>
                <a:latin typeface="Avenir Book" panose="02000503020000020003" pitchFamily="2" charset="0"/>
                <a:ea typeface="Avenir Book" charset="0"/>
                <a:cs typeface="Avenir Book" charset="0"/>
              </a:rPr>
              <a:t>hanges</a:t>
            </a:r>
            <a:r>
              <a:rPr kumimoji="0" lang="en-US" sz="2600" u="none" strike="noStrike" kern="1200" cap="none" spc="0" normalizeH="0" baseline="0" noProof="0" dirty="0">
                <a:ln>
                  <a:noFill/>
                </a:ln>
                <a:solidFill>
                  <a:srgbClr val="542F17"/>
                </a:solidFill>
                <a:effectLst/>
                <a:uLnTx/>
                <a:uFillTx/>
                <a:latin typeface="Avenir Book" panose="02000503020000020003" pitchFamily="2" charset="0"/>
                <a:ea typeface="Avenir Book" charset="0"/>
                <a:cs typeface="Avenir Book" charset="0"/>
              </a:rPr>
              <a:t> the conversation</a:t>
            </a:r>
          </a:p>
        </p:txBody>
      </p:sp>
      <p:sp>
        <p:nvSpPr>
          <p:cNvPr id="8" name="Rectangle 7">
            <a:extLst>
              <a:ext uri="{FF2B5EF4-FFF2-40B4-BE49-F238E27FC236}">
                <a16:creationId xmlns:a16="http://schemas.microsoft.com/office/drawing/2014/main" id="{274AC5D3-4462-48B1-815F-39411B397474}"/>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8E83D384-997A-B30F-0D30-E129168557C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Finding Your Voice</a:t>
            </a:r>
          </a:p>
        </p:txBody>
      </p:sp>
      <p:sp>
        <p:nvSpPr>
          <p:cNvPr id="12" name="TextBox 11">
            <a:extLst>
              <a:ext uri="{FF2B5EF4-FFF2-40B4-BE49-F238E27FC236}">
                <a16:creationId xmlns:a16="http://schemas.microsoft.com/office/drawing/2014/main" id="{E4E9678E-C165-4410-FF36-CDEE3AA79B89}"/>
              </a:ext>
            </a:extLst>
          </p:cNvPr>
          <p:cNvSpPr txBox="1"/>
          <p:nvPr/>
        </p:nvSpPr>
        <p:spPr>
          <a:xfrm>
            <a:off x="21040" y="1522896"/>
            <a:ext cx="9101915" cy="5062924"/>
          </a:xfrm>
          <a:prstGeom prst="rect">
            <a:avLst/>
          </a:prstGeom>
          <a:solidFill>
            <a:srgbClr val="FFFFFF"/>
          </a:solidFill>
        </p:spPr>
        <p:txBody>
          <a:bodyPr wrap="square">
            <a:spAutoFit/>
          </a:bodyPr>
          <a:lstStyle/>
          <a:p>
            <a:r>
              <a:rPr lang="en-US" sz="2000" u="sng" strike="noStrike" dirty="0">
                <a:solidFill>
                  <a:srgbClr val="542F17"/>
                </a:solidFill>
                <a:effectLst/>
                <a:latin typeface="Avenir Book" panose="02000503020000020003" pitchFamily="2" charset="0"/>
              </a:rPr>
              <a:t>Mission</a:t>
            </a:r>
          </a:p>
          <a:p>
            <a:endParaRPr lang="en-US" sz="500" b="1" u="none" strike="noStrike" dirty="0">
              <a:solidFill>
                <a:srgbClr val="422414"/>
              </a:solidFill>
              <a:effectLst/>
              <a:latin typeface="Avenir Black" panose="02000503020000020003" pitchFamily="2" charset="0"/>
            </a:endParaRPr>
          </a:p>
          <a:p>
            <a:r>
              <a:rPr lang="en-US" dirty="0">
                <a:solidFill>
                  <a:srgbClr val="383333"/>
                </a:solidFill>
                <a:latin typeface="Avenir Book" panose="02000503020000020003" pitchFamily="2" charset="0"/>
              </a:rPr>
              <a:t>To i</a:t>
            </a:r>
            <a:r>
              <a:rPr lang="en-US" u="none" strike="noStrike" dirty="0">
                <a:solidFill>
                  <a:srgbClr val="383333"/>
                </a:solidFill>
                <a:effectLst/>
                <a:latin typeface="Avenir Book" panose="02000503020000020003" pitchFamily="2" charset="0"/>
              </a:rPr>
              <a:t>nspire new solutions to our country’s </a:t>
            </a:r>
          </a:p>
          <a:p>
            <a:r>
              <a:rPr lang="en-US" u="none" strike="noStrike" dirty="0">
                <a:solidFill>
                  <a:srgbClr val="383333"/>
                </a:solidFill>
                <a:effectLst/>
                <a:latin typeface="Avenir Book" panose="02000503020000020003" pitchFamily="2" charset="0"/>
              </a:rPr>
              <a:t>urgent economic problems by building a </a:t>
            </a:r>
          </a:p>
          <a:p>
            <a:r>
              <a:rPr lang="en-US" u="none" strike="noStrike" dirty="0">
                <a:solidFill>
                  <a:srgbClr val="383333"/>
                </a:solidFill>
                <a:effectLst/>
                <a:latin typeface="Avenir Book" panose="02000503020000020003" pitchFamily="2" charset="0"/>
              </a:rPr>
              <a:t>culture of respectful listening, passionate </a:t>
            </a:r>
          </a:p>
          <a:p>
            <a:r>
              <a:rPr lang="en-US" u="none" strike="noStrike" dirty="0">
                <a:solidFill>
                  <a:srgbClr val="383333"/>
                </a:solidFill>
                <a:effectLst/>
                <a:latin typeface="Avenir Book" panose="02000503020000020003" pitchFamily="2" charset="0"/>
              </a:rPr>
              <a:t>advocacy, and intelligent debate.  </a:t>
            </a:r>
          </a:p>
          <a:p>
            <a:endParaRPr lang="en-US" sz="1600" dirty="0">
              <a:solidFill>
                <a:srgbClr val="383333"/>
              </a:solidFill>
              <a:latin typeface="Avenir Book" panose="02000503020000020003" pitchFamily="2" charset="0"/>
            </a:endParaRPr>
          </a:p>
          <a:p>
            <a:r>
              <a:rPr lang="en-US" sz="2000" u="sng" strike="noStrike" dirty="0">
                <a:solidFill>
                  <a:srgbClr val="542F17"/>
                </a:solidFill>
                <a:effectLst/>
                <a:latin typeface="Avenir Book" panose="02000503020000020003" pitchFamily="2" charset="0"/>
              </a:rPr>
              <a:t>Vision</a:t>
            </a:r>
          </a:p>
          <a:p>
            <a:endParaRPr lang="en-US" sz="500" b="1" u="none" strike="noStrike" dirty="0">
              <a:solidFill>
                <a:srgbClr val="422414"/>
              </a:solidFill>
              <a:effectLst/>
              <a:latin typeface="Avenir Black" panose="02000503020000020003" pitchFamily="2" charset="0"/>
            </a:endParaRPr>
          </a:p>
          <a:p>
            <a:r>
              <a:rPr lang="en-US" u="none" strike="noStrike" dirty="0">
                <a:solidFill>
                  <a:srgbClr val="383333"/>
                </a:solidFill>
                <a:effectLst/>
                <a:latin typeface="Avenir Book" panose="02000503020000020003" pitchFamily="2" charset="0"/>
              </a:rPr>
              <a:t>A world in which people are freed from material worry so each of us can contribute our unique gifts, and society can reach its highest potential.</a:t>
            </a:r>
          </a:p>
          <a:p>
            <a:endParaRPr lang="en-US" sz="1600" dirty="0">
              <a:solidFill>
                <a:srgbClr val="383333"/>
              </a:solidFill>
              <a:latin typeface="Avenir Book" panose="02000503020000020003" pitchFamily="2" charset="0"/>
            </a:endParaRPr>
          </a:p>
          <a:p>
            <a:r>
              <a:rPr lang="en-US" sz="2000" u="sng" strike="noStrike" dirty="0">
                <a:solidFill>
                  <a:srgbClr val="542F17"/>
                </a:solidFill>
                <a:effectLst/>
                <a:latin typeface="Avenir Book" panose="02000503020000020003" pitchFamily="2" charset="0"/>
              </a:rPr>
              <a:t>Method</a:t>
            </a:r>
          </a:p>
          <a:p>
            <a:pPr algn="ctr"/>
            <a:endParaRPr lang="en-US" sz="500" b="1" u="none" strike="noStrike" dirty="0">
              <a:solidFill>
                <a:srgbClr val="422414"/>
              </a:solidFill>
              <a:effectLst/>
              <a:latin typeface="Avenir Black" panose="02000503020000020003" pitchFamily="2" charset="0"/>
            </a:endParaRPr>
          </a:p>
          <a:p>
            <a:r>
              <a:rPr lang="en-US" dirty="0">
                <a:solidFill>
                  <a:srgbClr val="383333"/>
                </a:solidFill>
                <a:latin typeface="Avenir Book" panose="02000503020000020003" pitchFamily="2" charset="0"/>
              </a:rPr>
              <a:t>Teach p</a:t>
            </a:r>
            <a:r>
              <a:rPr lang="en-US" u="none" strike="noStrike" dirty="0">
                <a:solidFill>
                  <a:srgbClr val="383333"/>
                </a:solidFill>
                <a:effectLst/>
                <a:latin typeface="Avenir Book" panose="02000503020000020003" pitchFamily="2" charset="0"/>
              </a:rPr>
              <a:t>eople from all walks of life to hear the voices of the great economic thinkers of the past echoed in today’s arguments. Then line up the conservative, liberal, and radical perspectives on economic issues—side-by-side, in a completely unbiased way. By using role plays and other activities, participants become fluent in each point of view, combative debate becomes solution-focused conversation, and the foundation is set for innovative thinking to emerge.</a:t>
            </a:r>
          </a:p>
        </p:txBody>
      </p:sp>
      <p:pic>
        <p:nvPicPr>
          <p:cNvPr id="13" name="Picture 12">
            <a:extLst>
              <a:ext uri="{FF2B5EF4-FFF2-40B4-BE49-F238E27FC236}">
                <a16:creationId xmlns:a16="http://schemas.microsoft.com/office/drawing/2014/main" id="{63899907-08FF-1D3E-44E1-2383CA5F997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6254"/>
                    </a14:imgEffect>
                    <a14:imgEffect>
                      <a14:saturation sat="83000"/>
                    </a14:imgEffect>
                    <a14:imgEffect>
                      <a14:brightnessContrast bright="16000" contrast="-1000"/>
                    </a14:imgEffect>
                  </a14:imgLayer>
                </a14:imgProps>
              </a:ext>
              <a:ext uri="{28A0092B-C50C-407E-A947-70E740481C1C}">
                <a14:useLocalDpi xmlns:a14="http://schemas.microsoft.com/office/drawing/2010/main" val="0"/>
              </a:ext>
            </a:extLst>
          </a:blip>
          <a:stretch>
            <a:fillRect/>
          </a:stretch>
        </p:blipFill>
        <p:spPr>
          <a:xfrm>
            <a:off x="5060336" y="697563"/>
            <a:ext cx="3970536" cy="2629838"/>
          </a:xfrm>
          <a:prstGeom prst="rect">
            <a:avLst/>
          </a:prstGeom>
          <a:ln w="12700" cap="rnd" cmpd="sng">
            <a:solidFill>
              <a:schemeClr val="tx1"/>
            </a:solidFill>
            <a:extLst>
              <a:ext uri="{C807C97D-BFC1-408E-A445-0C87EB9F89A2}">
                <ask:lineSketchStyleProps xmlns:ask="http://schemas.microsoft.com/office/drawing/2018/sketchyshapes" sd="1219033472">
                  <a:custGeom>
                    <a:avLst/>
                    <a:gdLst>
                      <a:gd name="connsiteX0" fmla="*/ 0 w 6302873"/>
                      <a:gd name="connsiteY0" fmla="*/ 0 h 4174631"/>
                      <a:gd name="connsiteX1" fmla="*/ 693316 w 6302873"/>
                      <a:gd name="connsiteY1" fmla="*/ 0 h 4174631"/>
                      <a:gd name="connsiteX2" fmla="*/ 1449661 w 6302873"/>
                      <a:gd name="connsiteY2" fmla="*/ 0 h 4174631"/>
                      <a:gd name="connsiteX3" fmla="*/ 1953891 w 6302873"/>
                      <a:gd name="connsiteY3" fmla="*/ 0 h 4174631"/>
                      <a:gd name="connsiteX4" fmla="*/ 2647207 w 6302873"/>
                      <a:gd name="connsiteY4" fmla="*/ 0 h 4174631"/>
                      <a:gd name="connsiteX5" fmla="*/ 3151437 w 6302873"/>
                      <a:gd name="connsiteY5" fmla="*/ 0 h 4174631"/>
                      <a:gd name="connsiteX6" fmla="*/ 3781724 w 6302873"/>
                      <a:gd name="connsiteY6" fmla="*/ 0 h 4174631"/>
                      <a:gd name="connsiteX7" fmla="*/ 4475040 w 6302873"/>
                      <a:gd name="connsiteY7" fmla="*/ 0 h 4174631"/>
                      <a:gd name="connsiteX8" fmla="*/ 4916241 w 6302873"/>
                      <a:gd name="connsiteY8" fmla="*/ 0 h 4174631"/>
                      <a:gd name="connsiteX9" fmla="*/ 5357442 w 6302873"/>
                      <a:gd name="connsiteY9" fmla="*/ 0 h 4174631"/>
                      <a:gd name="connsiteX10" fmla="*/ 6302873 w 6302873"/>
                      <a:gd name="connsiteY10" fmla="*/ 0 h 4174631"/>
                      <a:gd name="connsiteX11" fmla="*/ 6302873 w 6302873"/>
                      <a:gd name="connsiteY11" fmla="*/ 695772 h 4174631"/>
                      <a:gd name="connsiteX12" fmla="*/ 6302873 w 6302873"/>
                      <a:gd name="connsiteY12" fmla="*/ 1433290 h 4174631"/>
                      <a:gd name="connsiteX13" fmla="*/ 6302873 w 6302873"/>
                      <a:gd name="connsiteY13" fmla="*/ 2087316 h 4174631"/>
                      <a:gd name="connsiteX14" fmla="*/ 6302873 w 6302873"/>
                      <a:gd name="connsiteY14" fmla="*/ 2824834 h 4174631"/>
                      <a:gd name="connsiteX15" fmla="*/ 6302873 w 6302873"/>
                      <a:gd name="connsiteY15" fmla="*/ 3437113 h 4174631"/>
                      <a:gd name="connsiteX16" fmla="*/ 6302873 w 6302873"/>
                      <a:gd name="connsiteY16" fmla="*/ 4174631 h 4174631"/>
                      <a:gd name="connsiteX17" fmla="*/ 5861672 w 6302873"/>
                      <a:gd name="connsiteY17" fmla="*/ 4174631 h 4174631"/>
                      <a:gd name="connsiteX18" fmla="*/ 5105327 w 6302873"/>
                      <a:gd name="connsiteY18" fmla="*/ 4174631 h 4174631"/>
                      <a:gd name="connsiteX19" fmla="*/ 4412011 w 6302873"/>
                      <a:gd name="connsiteY19" fmla="*/ 4174631 h 4174631"/>
                      <a:gd name="connsiteX20" fmla="*/ 3718695 w 6302873"/>
                      <a:gd name="connsiteY20" fmla="*/ 4174631 h 4174631"/>
                      <a:gd name="connsiteX21" fmla="*/ 3025379 w 6302873"/>
                      <a:gd name="connsiteY21" fmla="*/ 4174631 h 4174631"/>
                      <a:gd name="connsiteX22" fmla="*/ 2521149 w 6302873"/>
                      <a:gd name="connsiteY22" fmla="*/ 4174631 h 4174631"/>
                      <a:gd name="connsiteX23" fmla="*/ 1764804 w 6302873"/>
                      <a:gd name="connsiteY23" fmla="*/ 4174631 h 4174631"/>
                      <a:gd name="connsiteX24" fmla="*/ 1134517 w 6302873"/>
                      <a:gd name="connsiteY24" fmla="*/ 4174631 h 4174631"/>
                      <a:gd name="connsiteX25" fmla="*/ 693316 w 6302873"/>
                      <a:gd name="connsiteY25" fmla="*/ 4174631 h 4174631"/>
                      <a:gd name="connsiteX26" fmla="*/ 0 w 6302873"/>
                      <a:gd name="connsiteY26" fmla="*/ 4174631 h 4174631"/>
                      <a:gd name="connsiteX27" fmla="*/ 0 w 6302873"/>
                      <a:gd name="connsiteY27" fmla="*/ 3520605 h 4174631"/>
                      <a:gd name="connsiteX28" fmla="*/ 0 w 6302873"/>
                      <a:gd name="connsiteY28" fmla="*/ 2824834 h 4174631"/>
                      <a:gd name="connsiteX29" fmla="*/ 0 w 6302873"/>
                      <a:gd name="connsiteY29" fmla="*/ 2045569 h 4174631"/>
                      <a:gd name="connsiteX30" fmla="*/ 0 w 6302873"/>
                      <a:gd name="connsiteY30" fmla="*/ 1266305 h 4174631"/>
                      <a:gd name="connsiteX31" fmla="*/ 0 w 6302873"/>
                      <a:gd name="connsiteY31" fmla="*/ 0 h 417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302873" h="4174631" fill="none" extrusionOk="0">
                        <a:moveTo>
                          <a:pt x="0" y="0"/>
                        </a:moveTo>
                        <a:cubicBezTo>
                          <a:pt x="295265" y="25151"/>
                          <a:pt x="481780" y="-14442"/>
                          <a:pt x="693316" y="0"/>
                        </a:cubicBezTo>
                        <a:cubicBezTo>
                          <a:pt x="904852" y="14442"/>
                          <a:pt x="1160100" y="1413"/>
                          <a:pt x="1449661" y="0"/>
                        </a:cubicBezTo>
                        <a:cubicBezTo>
                          <a:pt x="1739222" y="-1413"/>
                          <a:pt x="1715697" y="24435"/>
                          <a:pt x="1953891" y="0"/>
                        </a:cubicBezTo>
                        <a:cubicBezTo>
                          <a:pt x="2192085" y="-24435"/>
                          <a:pt x="2490033" y="-4081"/>
                          <a:pt x="2647207" y="0"/>
                        </a:cubicBezTo>
                        <a:cubicBezTo>
                          <a:pt x="2804381" y="4081"/>
                          <a:pt x="2940868" y="-17951"/>
                          <a:pt x="3151437" y="0"/>
                        </a:cubicBezTo>
                        <a:cubicBezTo>
                          <a:pt x="3362006" y="17951"/>
                          <a:pt x="3645495" y="-11317"/>
                          <a:pt x="3781724" y="0"/>
                        </a:cubicBezTo>
                        <a:cubicBezTo>
                          <a:pt x="3917953" y="11317"/>
                          <a:pt x="4284855" y="-33754"/>
                          <a:pt x="4475040" y="0"/>
                        </a:cubicBezTo>
                        <a:cubicBezTo>
                          <a:pt x="4665225" y="33754"/>
                          <a:pt x="4712058" y="20777"/>
                          <a:pt x="4916241" y="0"/>
                        </a:cubicBezTo>
                        <a:cubicBezTo>
                          <a:pt x="5120424" y="-20777"/>
                          <a:pt x="5177370" y="-1735"/>
                          <a:pt x="5357442" y="0"/>
                        </a:cubicBezTo>
                        <a:cubicBezTo>
                          <a:pt x="5537514" y="1735"/>
                          <a:pt x="6032218" y="37633"/>
                          <a:pt x="6302873" y="0"/>
                        </a:cubicBezTo>
                        <a:cubicBezTo>
                          <a:pt x="6282056" y="345690"/>
                          <a:pt x="6311064" y="513566"/>
                          <a:pt x="6302873" y="695772"/>
                        </a:cubicBezTo>
                        <a:cubicBezTo>
                          <a:pt x="6294682" y="877978"/>
                          <a:pt x="6328101" y="1154384"/>
                          <a:pt x="6302873" y="1433290"/>
                        </a:cubicBezTo>
                        <a:cubicBezTo>
                          <a:pt x="6277645" y="1712196"/>
                          <a:pt x="6318329" y="1824850"/>
                          <a:pt x="6302873" y="2087316"/>
                        </a:cubicBezTo>
                        <a:cubicBezTo>
                          <a:pt x="6287417" y="2349782"/>
                          <a:pt x="6300190" y="2486850"/>
                          <a:pt x="6302873" y="2824834"/>
                        </a:cubicBezTo>
                        <a:cubicBezTo>
                          <a:pt x="6305556" y="3162818"/>
                          <a:pt x="6318037" y="3296011"/>
                          <a:pt x="6302873" y="3437113"/>
                        </a:cubicBezTo>
                        <a:cubicBezTo>
                          <a:pt x="6287709" y="3578215"/>
                          <a:pt x="6291939" y="3815285"/>
                          <a:pt x="6302873" y="4174631"/>
                        </a:cubicBezTo>
                        <a:cubicBezTo>
                          <a:pt x="6161264" y="4184430"/>
                          <a:pt x="5959518" y="4189901"/>
                          <a:pt x="5861672" y="4174631"/>
                        </a:cubicBezTo>
                        <a:cubicBezTo>
                          <a:pt x="5763826" y="4159361"/>
                          <a:pt x="5448976" y="4137255"/>
                          <a:pt x="5105327" y="4174631"/>
                        </a:cubicBezTo>
                        <a:cubicBezTo>
                          <a:pt x="4761678" y="4212007"/>
                          <a:pt x="4579346" y="4174555"/>
                          <a:pt x="4412011" y="4174631"/>
                        </a:cubicBezTo>
                        <a:cubicBezTo>
                          <a:pt x="4244676" y="4174707"/>
                          <a:pt x="4002729" y="4191029"/>
                          <a:pt x="3718695" y="4174631"/>
                        </a:cubicBezTo>
                        <a:cubicBezTo>
                          <a:pt x="3434661" y="4158233"/>
                          <a:pt x="3285023" y="4150342"/>
                          <a:pt x="3025379" y="4174631"/>
                        </a:cubicBezTo>
                        <a:cubicBezTo>
                          <a:pt x="2765735" y="4198920"/>
                          <a:pt x="2685051" y="4195230"/>
                          <a:pt x="2521149" y="4174631"/>
                        </a:cubicBezTo>
                        <a:cubicBezTo>
                          <a:pt x="2357247" y="4154033"/>
                          <a:pt x="1968187" y="4175403"/>
                          <a:pt x="1764804" y="4174631"/>
                        </a:cubicBezTo>
                        <a:cubicBezTo>
                          <a:pt x="1561421" y="4173859"/>
                          <a:pt x="1338107" y="4156726"/>
                          <a:pt x="1134517" y="4174631"/>
                        </a:cubicBezTo>
                        <a:cubicBezTo>
                          <a:pt x="930927" y="4192536"/>
                          <a:pt x="889758" y="4154465"/>
                          <a:pt x="693316" y="4174631"/>
                        </a:cubicBezTo>
                        <a:cubicBezTo>
                          <a:pt x="496874" y="4194797"/>
                          <a:pt x="212056" y="4145543"/>
                          <a:pt x="0" y="4174631"/>
                        </a:cubicBezTo>
                        <a:cubicBezTo>
                          <a:pt x="1275" y="3977319"/>
                          <a:pt x="7206" y="3681343"/>
                          <a:pt x="0" y="3520605"/>
                        </a:cubicBezTo>
                        <a:cubicBezTo>
                          <a:pt x="-7206" y="3359867"/>
                          <a:pt x="-28729" y="3038589"/>
                          <a:pt x="0" y="2824834"/>
                        </a:cubicBezTo>
                        <a:cubicBezTo>
                          <a:pt x="28729" y="2611079"/>
                          <a:pt x="-26049" y="2324193"/>
                          <a:pt x="0" y="2045569"/>
                        </a:cubicBezTo>
                        <a:cubicBezTo>
                          <a:pt x="26049" y="1766946"/>
                          <a:pt x="32463" y="1529070"/>
                          <a:pt x="0" y="1266305"/>
                        </a:cubicBezTo>
                        <a:cubicBezTo>
                          <a:pt x="-32463" y="1003540"/>
                          <a:pt x="6195" y="621325"/>
                          <a:pt x="0" y="0"/>
                        </a:cubicBezTo>
                        <a:close/>
                      </a:path>
                      <a:path w="6302873" h="4174631" stroke="0" extrusionOk="0">
                        <a:moveTo>
                          <a:pt x="0" y="0"/>
                        </a:moveTo>
                        <a:cubicBezTo>
                          <a:pt x="282047" y="-3389"/>
                          <a:pt x="400383" y="-9593"/>
                          <a:pt x="567259" y="0"/>
                        </a:cubicBezTo>
                        <a:cubicBezTo>
                          <a:pt x="734135" y="9593"/>
                          <a:pt x="890446" y="-15638"/>
                          <a:pt x="1008460" y="0"/>
                        </a:cubicBezTo>
                        <a:cubicBezTo>
                          <a:pt x="1126474" y="15638"/>
                          <a:pt x="1406299" y="-3075"/>
                          <a:pt x="1764804" y="0"/>
                        </a:cubicBezTo>
                        <a:cubicBezTo>
                          <a:pt x="2123309" y="3075"/>
                          <a:pt x="2103921" y="-3019"/>
                          <a:pt x="2332063" y="0"/>
                        </a:cubicBezTo>
                        <a:cubicBezTo>
                          <a:pt x="2560205" y="3019"/>
                          <a:pt x="2750834" y="11308"/>
                          <a:pt x="2899322" y="0"/>
                        </a:cubicBezTo>
                        <a:cubicBezTo>
                          <a:pt x="3047810" y="-11308"/>
                          <a:pt x="3358400" y="12287"/>
                          <a:pt x="3655666" y="0"/>
                        </a:cubicBezTo>
                        <a:cubicBezTo>
                          <a:pt x="3952932" y="-12287"/>
                          <a:pt x="4058792" y="19046"/>
                          <a:pt x="4159896" y="0"/>
                        </a:cubicBezTo>
                        <a:cubicBezTo>
                          <a:pt x="4261000" y="-19046"/>
                          <a:pt x="4649528" y="28240"/>
                          <a:pt x="4916241" y="0"/>
                        </a:cubicBezTo>
                        <a:cubicBezTo>
                          <a:pt x="5182954" y="-28240"/>
                          <a:pt x="5474572" y="-1137"/>
                          <a:pt x="5672586" y="0"/>
                        </a:cubicBezTo>
                        <a:cubicBezTo>
                          <a:pt x="5870600" y="1137"/>
                          <a:pt x="6117432" y="-15443"/>
                          <a:pt x="6302873" y="0"/>
                        </a:cubicBezTo>
                        <a:cubicBezTo>
                          <a:pt x="6307466" y="214379"/>
                          <a:pt x="6285038" y="551479"/>
                          <a:pt x="6302873" y="779264"/>
                        </a:cubicBezTo>
                        <a:cubicBezTo>
                          <a:pt x="6320708" y="1007049"/>
                          <a:pt x="6316488" y="1261181"/>
                          <a:pt x="6302873" y="1516783"/>
                        </a:cubicBezTo>
                        <a:cubicBezTo>
                          <a:pt x="6289258" y="1772385"/>
                          <a:pt x="6320113" y="1929227"/>
                          <a:pt x="6302873" y="2087315"/>
                        </a:cubicBezTo>
                        <a:cubicBezTo>
                          <a:pt x="6285633" y="2245403"/>
                          <a:pt x="6330873" y="2510779"/>
                          <a:pt x="6302873" y="2783087"/>
                        </a:cubicBezTo>
                        <a:cubicBezTo>
                          <a:pt x="6274873" y="3055395"/>
                          <a:pt x="6304310" y="3264664"/>
                          <a:pt x="6302873" y="3478859"/>
                        </a:cubicBezTo>
                        <a:cubicBezTo>
                          <a:pt x="6301436" y="3693054"/>
                          <a:pt x="6332964" y="3927387"/>
                          <a:pt x="6302873" y="4174631"/>
                        </a:cubicBezTo>
                        <a:cubicBezTo>
                          <a:pt x="6038758" y="4198179"/>
                          <a:pt x="5861455" y="4143280"/>
                          <a:pt x="5609557" y="4174631"/>
                        </a:cubicBezTo>
                        <a:cubicBezTo>
                          <a:pt x="5357659" y="4205982"/>
                          <a:pt x="5186788" y="4147659"/>
                          <a:pt x="4979270" y="4174631"/>
                        </a:cubicBezTo>
                        <a:cubicBezTo>
                          <a:pt x="4771752" y="4201603"/>
                          <a:pt x="4723839" y="4178630"/>
                          <a:pt x="4538069" y="4174631"/>
                        </a:cubicBezTo>
                        <a:cubicBezTo>
                          <a:pt x="4352299" y="4170632"/>
                          <a:pt x="4140255" y="4183775"/>
                          <a:pt x="4033839" y="4174631"/>
                        </a:cubicBezTo>
                        <a:cubicBezTo>
                          <a:pt x="3927423" y="4165488"/>
                          <a:pt x="3619120" y="4194203"/>
                          <a:pt x="3277494" y="4174631"/>
                        </a:cubicBezTo>
                        <a:cubicBezTo>
                          <a:pt x="2935868" y="4155059"/>
                          <a:pt x="2796918" y="4167638"/>
                          <a:pt x="2647207" y="4174631"/>
                        </a:cubicBezTo>
                        <a:cubicBezTo>
                          <a:pt x="2497496" y="4181624"/>
                          <a:pt x="2364153" y="4173411"/>
                          <a:pt x="2142977" y="4174631"/>
                        </a:cubicBezTo>
                        <a:cubicBezTo>
                          <a:pt x="1921801" y="4175852"/>
                          <a:pt x="1786282" y="4177092"/>
                          <a:pt x="1512690" y="4174631"/>
                        </a:cubicBezTo>
                        <a:cubicBezTo>
                          <a:pt x="1239098" y="4172170"/>
                          <a:pt x="1253116" y="4167605"/>
                          <a:pt x="1071488" y="4174631"/>
                        </a:cubicBezTo>
                        <a:cubicBezTo>
                          <a:pt x="889860" y="4181657"/>
                          <a:pt x="821960" y="4183613"/>
                          <a:pt x="630287" y="4174631"/>
                        </a:cubicBezTo>
                        <a:cubicBezTo>
                          <a:pt x="438614" y="4165649"/>
                          <a:pt x="311139" y="4173198"/>
                          <a:pt x="0" y="4174631"/>
                        </a:cubicBezTo>
                        <a:cubicBezTo>
                          <a:pt x="-7588" y="3940678"/>
                          <a:pt x="12098" y="3836944"/>
                          <a:pt x="0" y="3562352"/>
                        </a:cubicBezTo>
                        <a:cubicBezTo>
                          <a:pt x="-12098" y="3287760"/>
                          <a:pt x="-6704" y="2992821"/>
                          <a:pt x="0" y="2783087"/>
                        </a:cubicBezTo>
                        <a:cubicBezTo>
                          <a:pt x="6704" y="2573354"/>
                          <a:pt x="23922" y="2334351"/>
                          <a:pt x="0" y="2129062"/>
                        </a:cubicBezTo>
                        <a:cubicBezTo>
                          <a:pt x="-23922" y="1923773"/>
                          <a:pt x="22574" y="1799216"/>
                          <a:pt x="0" y="1558529"/>
                        </a:cubicBezTo>
                        <a:cubicBezTo>
                          <a:pt x="-22574" y="1317842"/>
                          <a:pt x="13287" y="1188176"/>
                          <a:pt x="0" y="821011"/>
                        </a:cubicBezTo>
                        <a:cubicBezTo>
                          <a:pt x="-13287" y="453846"/>
                          <a:pt x="22178" y="342295"/>
                          <a:pt x="0" y="0"/>
                        </a:cubicBezTo>
                        <a:close/>
                      </a:path>
                    </a:pathLst>
                  </a:custGeom>
                  <ask:type>
                    <ask:lineSketchNone/>
                  </ask:type>
                </ask:lineSketchStyleProps>
              </a:ext>
            </a:extLst>
          </a:ln>
          <a:effectLst/>
        </p:spPr>
      </p:pic>
      <p:cxnSp>
        <p:nvCxnSpPr>
          <p:cNvPr id="3" name="Straight Connector 2">
            <a:extLst>
              <a:ext uri="{FF2B5EF4-FFF2-40B4-BE49-F238E27FC236}">
                <a16:creationId xmlns:a16="http://schemas.microsoft.com/office/drawing/2014/main" id="{5F18B265-7258-661F-0580-A585BA9AE8DA}"/>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795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2" end="2"/>
                                            </p:txEl>
                                          </p:spTgt>
                                        </p:tgtEl>
                                        <p:attrNameLst>
                                          <p:attrName>style.visibility</p:attrName>
                                        </p:attrNameLst>
                                      </p:cBhvr>
                                      <p:to>
                                        <p:strVal val="visible"/>
                                      </p:to>
                                    </p:set>
                                    <p:animEffect transition="in" filter="fade">
                                      <p:cBhvr>
                                        <p:cTn id="10" dur="2000"/>
                                        <p:tgtEl>
                                          <p:spTgt spid="1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animEffect transition="in" filter="fade">
                                      <p:cBhvr>
                                        <p:cTn id="13" dur="2000"/>
                                        <p:tgtEl>
                                          <p:spTgt spid="12">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xEl>
                                              <p:pRg st="4" end="4"/>
                                            </p:txEl>
                                          </p:spTgt>
                                        </p:tgtEl>
                                        <p:attrNameLst>
                                          <p:attrName>style.visibility</p:attrName>
                                        </p:attrNameLst>
                                      </p:cBhvr>
                                      <p:to>
                                        <p:strVal val="visible"/>
                                      </p:to>
                                    </p:set>
                                    <p:animEffect transition="in" filter="fade">
                                      <p:cBhvr>
                                        <p:cTn id="16" dur="2000"/>
                                        <p:tgtEl>
                                          <p:spTgt spid="12">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animEffect transition="in" filter="fade">
                                      <p:cBhvr>
                                        <p:cTn id="19" dur="2000"/>
                                        <p:tgtEl>
                                          <p:spTgt spid="12">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
                                            <p:txEl>
                                              <p:pRg st="7" end="7"/>
                                            </p:txEl>
                                          </p:spTgt>
                                        </p:tgtEl>
                                        <p:attrNameLst>
                                          <p:attrName>style.visibility</p:attrName>
                                        </p:attrNameLst>
                                      </p:cBhvr>
                                      <p:to>
                                        <p:strVal val="visible"/>
                                      </p:to>
                                    </p:set>
                                    <p:animEffect transition="in" filter="fade">
                                      <p:cBhvr>
                                        <p:cTn id="24" dur="2000"/>
                                        <p:tgtEl>
                                          <p:spTgt spid="12">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xEl>
                                              <p:pRg st="9" end="9"/>
                                            </p:txEl>
                                          </p:spTgt>
                                        </p:tgtEl>
                                        <p:attrNameLst>
                                          <p:attrName>style.visibility</p:attrName>
                                        </p:attrNameLst>
                                      </p:cBhvr>
                                      <p:to>
                                        <p:strVal val="visible"/>
                                      </p:to>
                                    </p:set>
                                    <p:animEffect transition="in" filter="fade">
                                      <p:cBhvr>
                                        <p:cTn id="27" dur="2000"/>
                                        <p:tgtEl>
                                          <p:spTgt spid="12">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11" end="11"/>
                                            </p:txEl>
                                          </p:spTgt>
                                        </p:tgtEl>
                                        <p:attrNameLst>
                                          <p:attrName>style.visibility</p:attrName>
                                        </p:attrNameLst>
                                      </p:cBhvr>
                                      <p:to>
                                        <p:strVal val="visible"/>
                                      </p:to>
                                    </p:set>
                                    <p:animEffect transition="in" filter="fade">
                                      <p:cBhvr>
                                        <p:cTn id="32" dur="2000"/>
                                        <p:tgtEl>
                                          <p:spTgt spid="12">
                                            <p:txEl>
                                              <p:pRg st="11" end="1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xEl>
                                              <p:pRg st="13" end="13"/>
                                            </p:txEl>
                                          </p:spTgt>
                                        </p:tgtEl>
                                        <p:attrNameLst>
                                          <p:attrName>style.visibility</p:attrName>
                                        </p:attrNameLst>
                                      </p:cBhvr>
                                      <p:to>
                                        <p:strVal val="visible"/>
                                      </p:to>
                                    </p:set>
                                    <p:animEffect transition="in" filter="fade">
                                      <p:cBhvr>
                                        <p:cTn id="35" dur="2000"/>
                                        <p:tgtEl>
                                          <p:spTgt spid="1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A20C16-B0D5-E345-87C1-3BEFD6AC20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355" y="1739646"/>
            <a:ext cx="8307285" cy="4369632"/>
          </a:xfrm>
          <a:prstGeom prst="rect">
            <a:avLst/>
          </a:prstGeom>
        </p:spPr>
      </p:pic>
      <p:sp>
        <p:nvSpPr>
          <p:cNvPr id="5" name="Rectangle 4">
            <a:extLst>
              <a:ext uri="{FF2B5EF4-FFF2-40B4-BE49-F238E27FC236}">
                <a16:creationId xmlns:a16="http://schemas.microsoft.com/office/drawing/2014/main" id="{C9AA754E-A6B7-DB4E-986A-EB6FC35C0DC3}"/>
              </a:ext>
            </a:extLst>
          </p:cNvPr>
          <p:cNvSpPr/>
          <p:nvPr/>
        </p:nvSpPr>
        <p:spPr>
          <a:xfrm>
            <a:off x="-2" y="562186"/>
            <a:ext cx="9144001" cy="142173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u="sng" strike="noStrike" kern="1200" cap="none" spc="0" normalizeH="0" baseline="0" noProof="0" dirty="0">
                <a:ln>
                  <a:noFill/>
                </a:ln>
                <a:solidFill>
                  <a:srgbClr val="542F17"/>
                </a:solidFill>
                <a:effectLst/>
                <a:uLnTx/>
                <a:uFillTx/>
                <a:latin typeface="Avenir Book" panose="02000503020000020003" pitchFamily="2" charset="0"/>
                <a:ea typeface="ＭＳ Ｐゴシック" pitchFamily="-106" charset="-128"/>
              </a:rPr>
              <a:t>Obstacle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500" b="1" i="0" u="none" strike="noStrike" kern="1200" cap="none" spc="0" normalizeH="0" baseline="0" noProof="0" dirty="0">
              <a:ln>
                <a:noFill/>
              </a:ln>
              <a:solidFill>
                <a:srgbClr val="422414"/>
              </a:solidFill>
              <a:effectLst/>
              <a:uLnTx/>
              <a:uFillTx/>
              <a:latin typeface="Avenir Black" panose="02000503020000020003" pitchFamily="2" charset="0"/>
              <a:ea typeface="ＭＳ Ｐゴシック" pitchFamily="-106"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u="none" strike="noStrike" kern="1200" cap="none" spc="0" normalizeH="0" baseline="0" noProof="0" dirty="0">
                <a:ln>
                  <a:noFill/>
                </a:ln>
                <a:solidFill>
                  <a:srgbClr val="383333"/>
                </a:solidFill>
                <a:effectLst/>
                <a:uLnTx/>
                <a:uFillTx/>
                <a:latin typeface="Avenir Book" panose="02000503020000020003" pitchFamily="2" charset="0"/>
                <a:ea typeface="ＭＳ Ｐゴシック" pitchFamily="-106" charset="-128"/>
              </a:rPr>
              <a:t>Partisan hostility and siloed thinking keep us from sparking the brilliant ideas we desperately need to create prosperity for all. </a:t>
            </a:r>
          </a:p>
          <a:p>
            <a:pPr marL="0" marR="0" lvl="0" indent="0" algn="ctr" defTabSz="457200" rtl="0" eaLnBrk="1" fontAlgn="auto" latinLnBrk="0" hangingPunct="1">
              <a:lnSpc>
                <a:spcPts val="2800"/>
              </a:lnSpc>
              <a:spcBef>
                <a:spcPts val="0"/>
              </a:spcBef>
              <a:spcAft>
                <a:spcPts val="0"/>
              </a:spcAft>
              <a:buClrTx/>
              <a:buSzTx/>
              <a:buFontTx/>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p:txBody>
      </p:sp>
      <p:sp>
        <p:nvSpPr>
          <p:cNvPr id="3" name="Rectangle 2">
            <a:extLst>
              <a:ext uri="{FF2B5EF4-FFF2-40B4-BE49-F238E27FC236}">
                <a16:creationId xmlns:a16="http://schemas.microsoft.com/office/drawing/2014/main" id="{EA7232AF-891B-32F7-E634-F9FC5F7FFA94}"/>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6148B71D-C490-1052-8B97-AF4F42EA2BA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Multiple Perspectives on Economic Issues</a:t>
            </a:r>
          </a:p>
        </p:txBody>
      </p:sp>
      <p:cxnSp>
        <p:nvCxnSpPr>
          <p:cNvPr id="7" name="Straight Connector 6">
            <a:extLst>
              <a:ext uri="{FF2B5EF4-FFF2-40B4-BE49-F238E27FC236}">
                <a16:creationId xmlns:a16="http://schemas.microsoft.com/office/drawing/2014/main" id="{0401D1BE-236B-1EB7-A7E9-0AD3F330406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1596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61C556C-E08F-7DF5-6839-C0B7496FC295}"/>
              </a:ext>
            </a:extLst>
          </p:cNvPr>
          <p:cNvSpPr/>
          <p:nvPr/>
        </p:nvSpPr>
        <p:spPr>
          <a:xfrm>
            <a:off x="6156408"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10" name="Rectangle 9">
            <a:extLst>
              <a:ext uri="{FF2B5EF4-FFF2-40B4-BE49-F238E27FC236}">
                <a16:creationId xmlns:a16="http://schemas.microsoft.com/office/drawing/2014/main" id="{3E5B9D2E-FB5D-53A8-597D-8DDA2D437F56}"/>
              </a:ext>
            </a:extLst>
          </p:cNvPr>
          <p:cNvSpPr/>
          <p:nvPr/>
        </p:nvSpPr>
        <p:spPr>
          <a:xfrm>
            <a:off x="-2" y="1604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Multiple Perspectives on Economic Issues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5" name="Straight Connector 4">
            <a:extLst>
              <a:ext uri="{FF2B5EF4-FFF2-40B4-BE49-F238E27FC236}">
                <a16:creationId xmlns:a16="http://schemas.microsoft.com/office/drawing/2014/main" id="{9F5731C6-4CE7-2E4B-E102-97C4F9E8F83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A colorful powder explosion on a white background&#10;&#10;Description automatically generated">
            <a:extLst>
              <a:ext uri="{FF2B5EF4-FFF2-40B4-BE49-F238E27FC236}">
                <a16:creationId xmlns:a16="http://schemas.microsoft.com/office/drawing/2014/main" id="{7C5AE5C9-DE91-4213-785B-37553C07699F}"/>
              </a:ext>
            </a:extLst>
          </p:cNvPr>
          <p:cNvPicPr>
            <a:picLocks noChangeAspect="1"/>
          </p:cNvPicPr>
          <p:nvPr/>
        </p:nvPicPr>
        <p:blipFill rotWithShape="1">
          <a:blip r:embed="rId3">
            <a:extLst>
              <a:ext uri="{28A0092B-C50C-407E-A947-70E740481C1C}">
                <a14:useLocalDpi xmlns:a14="http://schemas.microsoft.com/office/drawing/2010/main" val="0"/>
              </a:ext>
            </a:extLst>
          </a:blip>
          <a:srcRect l="5185" r="8306"/>
          <a:stretch/>
        </p:blipFill>
        <p:spPr>
          <a:xfrm>
            <a:off x="3614062" y="2114807"/>
            <a:ext cx="5496419" cy="4217153"/>
          </a:xfrm>
          <a:prstGeom prst="rect">
            <a:avLst/>
          </a:prstGeom>
        </p:spPr>
      </p:pic>
      <p:sp>
        <p:nvSpPr>
          <p:cNvPr id="4" name="Rectangle 3">
            <a:extLst>
              <a:ext uri="{FF2B5EF4-FFF2-40B4-BE49-F238E27FC236}">
                <a16:creationId xmlns:a16="http://schemas.microsoft.com/office/drawing/2014/main" id="{C8E2C565-7AE4-F7B2-A62E-B149B3B0685A}"/>
              </a:ext>
            </a:extLst>
          </p:cNvPr>
          <p:cNvSpPr/>
          <p:nvPr/>
        </p:nvSpPr>
        <p:spPr>
          <a:xfrm>
            <a:off x="88901" y="2571463"/>
            <a:ext cx="4075136" cy="1938992"/>
          </a:xfrm>
          <a:prstGeom prst="rect">
            <a:avLst/>
          </a:prstGeom>
          <a:noFill/>
        </p:spPr>
        <p:txBody>
          <a:bodyPr wrap="square">
            <a:spAutoFit/>
          </a:bodyPr>
          <a:lstStyle/>
          <a:p>
            <a:pPr defTabSz="457200" fontAlgn="auto">
              <a:spcBef>
                <a:spcPts val="0"/>
              </a:spcBef>
              <a:spcAft>
                <a:spcPts val="0"/>
              </a:spcAf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Understanding multiple</a:t>
            </a:r>
            <a:r>
              <a:rPr kumimoji="0" lang="en-US" sz="2400" u="none" strike="noStrike" kern="1200" cap="none" spc="0" normalizeH="0" noProof="0" dirty="0">
                <a:ln>
                  <a:noFill/>
                </a:ln>
                <a:solidFill>
                  <a:srgbClr val="000000"/>
                </a:solidFill>
                <a:effectLst/>
                <a:uLnTx/>
                <a:uFillTx/>
                <a:latin typeface="Avenir Book" panose="02000503020000020003" pitchFamily="2" charset="0"/>
                <a:ea typeface="Avenir Book" charset="0"/>
                <a:cs typeface="Avenir Book" charset="0"/>
              </a:rPr>
              <a:t>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perspectives on economic issues can change your world from black and white to Technicolor.</a:t>
            </a:r>
          </a:p>
        </p:txBody>
      </p:sp>
      <p:sp>
        <p:nvSpPr>
          <p:cNvPr id="11" name="Rectangle 10">
            <a:extLst>
              <a:ext uri="{FF2B5EF4-FFF2-40B4-BE49-F238E27FC236}">
                <a16:creationId xmlns:a16="http://schemas.microsoft.com/office/drawing/2014/main" id="{49BE9851-6998-8805-F7BA-C2AC601BBB0A}"/>
              </a:ext>
            </a:extLst>
          </p:cNvPr>
          <p:cNvSpPr/>
          <p:nvPr/>
        </p:nvSpPr>
        <p:spPr>
          <a:xfrm>
            <a:off x="88901" y="816691"/>
            <a:ext cx="8915400" cy="1569660"/>
          </a:xfrm>
          <a:prstGeom prst="rect">
            <a:avLst/>
          </a:prstGeom>
          <a:noFill/>
        </p:spPr>
        <p:txBody>
          <a:bodyPr wrap="square">
            <a:spAutoFit/>
          </a:bodyPr>
          <a:lstStyle/>
          <a:p>
            <a:pPr defTabSz="457200" fontAlgn="auto">
              <a:spcBef>
                <a:spcPts val="0"/>
              </a:spcBef>
              <a:spcAft>
                <a:spcPts val="0"/>
              </a:spcAft>
              <a:defRPr/>
            </a:pPr>
            <a:r>
              <a:rPr lang="en-US" sz="2400" dirty="0">
                <a:solidFill>
                  <a:srgbClr val="000000"/>
                </a:solidFill>
                <a:latin typeface="Avenir Book" panose="02000503020000020003" pitchFamily="2" charset="0"/>
                <a:ea typeface="Avenir Book" charset="0"/>
                <a:cs typeface="Avenir Book" charset="0"/>
              </a:rPr>
              <a:t>The VOTE Program uses the terms “liberal,” “radical,” and “conservative” because these are the terms used in the popular media to describe the dominant ways of understanding economic issues in our society. </a:t>
            </a:r>
          </a:p>
        </p:txBody>
      </p:sp>
    </p:spTree>
    <p:extLst>
      <p:ext uri="{BB962C8B-B14F-4D97-AF65-F5344CB8AC3E}">
        <p14:creationId xmlns:p14="http://schemas.microsoft.com/office/powerpoint/2010/main" val="44703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CAA181-523B-A440-853C-84362723DA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734" y="1558713"/>
            <a:ext cx="7060952" cy="4584911"/>
          </a:xfrm>
          <a:prstGeom prst="rect">
            <a:avLst/>
          </a:prstGeom>
          <a:ln>
            <a:solidFill>
              <a:srgbClr val="000000"/>
            </a:solidFill>
          </a:ln>
        </p:spPr>
      </p:pic>
      <p:sp>
        <p:nvSpPr>
          <p:cNvPr id="3" name="Rectangle 2">
            <a:extLst>
              <a:ext uri="{FF2B5EF4-FFF2-40B4-BE49-F238E27FC236}">
                <a16:creationId xmlns:a16="http://schemas.microsoft.com/office/drawing/2014/main" id="{B81FC716-EFD6-8916-ED6F-F55C6DC2B7C5}"/>
              </a:ext>
            </a:extLst>
          </p:cNvPr>
          <p:cNvSpPr/>
          <p:nvPr/>
        </p:nvSpPr>
        <p:spPr>
          <a:xfrm>
            <a:off x="6144533" y="661608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637C186A-5624-57AA-D403-C66A7278691D}"/>
              </a:ext>
            </a:extLst>
          </p:cNvPr>
          <p:cNvSpPr/>
          <p:nvPr/>
        </p:nvSpPr>
        <p:spPr>
          <a:xfrm>
            <a:off x="-2" y="19070"/>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Why Economics?</a:t>
            </a:r>
          </a:p>
        </p:txBody>
      </p:sp>
      <p:sp>
        <p:nvSpPr>
          <p:cNvPr id="6" name="Rectangle 5">
            <a:extLst>
              <a:ext uri="{FF2B5EF4-FFF2-40B4-BE49-F238E27FC236}">
                <a16:creationId xmlns:a16="http://schemas.microsoft.com/office/drawing/2014/main" id="{4481A619-0643-E43D-1515-15B4954EAE4C}"/>
              </a:ext>
            </a:extLst>
          </p:cNvPr>
          <p:cNvSpPr/>
          <p:nvPr/>
        </p:nvSpPr>
        <p:spPr>
          <a:xfrm>
            <a:off x="-33520" y="567109"/>
            <a:ext cx="9144001" cy="1154162"/>
          </a:xfrm>
          <a:prstGeom prst="rect">
            <a:avLst/>
          </a:prstGeom>
          <a:noFill/>
        </p:spPr>
        <p:txBody>
          <a:bodyPr wrap="square">
            <a:spAutoFit/>
          </a:bodyPr>
          <a:lstStyle/>
          <a:p>
            <a:pPr algn="ctr" defTabSz="457200" fontAlgn="auto">
              <a:spcBef>
                <a:spcPts val="0"/>
              </a:spcBef>
              <a:spcAft>
                <a:spcPts val="0"/>
              </a:spcAf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All choices available to you have been, are now, and will be shaped by economics. Economics is relevant to your life in every way. </a:t>
            </a:r>
          </a:p>
          <a:p>
            <a:pPr algn="ctr" defTabSz="457200" fontAlgn="auto">
              <a:spcBef>
                <a:spcPts val="0"/>
              </a:spcBef>
              <a:spcAft>
                <a:spcPts val="0"/>
              </a:spcAf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t>
            </a:r>
          </a:p>
        </p:txBody>
      </p:sp>
      <p:cxnSp>
        <p:nvCxnSpPr>
          <p:cNvPr id="5" name="Straight Connector 4">
            <a:extLst>
              <a:ext uri="{FF2B5EF4-FFF2-40B4-BE49-F238E27FC236}">
                <a16:creationId xmlns:a16="http://schemas.microsoft.com/office/drawing/2014/main" id="{9C508B43-4882-2B30-9569-667120F07E4A}"/>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039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7C0552-55E6-C260-2759-DB0DECEB9396}"/>
              </a:ext>
            </a:extLst>
          </p:cNvPr>
          <p:cNvSpPr/>
          <p:nvPr/>
        </p:nvSpPr>
        <p:spPr>
          <a:xfrm>
            <a:off x="6144533" y="661608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EAB6F926-D5EF-E938-D5C1-58A2531ABB91}"/>
              </a:ext>
            </a:extLst>
          </p:cNvPr>
          <p:cNvSpPr/>
          <p:nvPr/>
        </p:nvSpPr>
        <p:spPr>
          <a:xfrm>
            <a:off x="-2" y="9022"/>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VOTE Issues</a:t>
            </a:r>
          </a:p>
        </p:txBody>
      </p:sp>
      <p:pic>
        <p:nvPicPr>
          <p:cNvPr id="6" name="Picture 5" descr="A close-up of several symbols&#10;&#10;Description automatically generated">
            <a:extLst>
              <a:ext uri="{FF2B5EF4-FFF2-40B4-BE49-F238E27FC236}">
                <a16:creationId xmlns:a16="http://schemas.microsoft.com/office/drawing/2014/main" id="{D3AD8871-C85E-44DD-1AD4-21A8C4B1E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297" y="1008945"/>
            <a:ext cx="8741407" cy="4840111"/>
          </a:xfrm>
          <a:prstGeom prst="rect">
            <a:avLst/>
          </a:prstGeom>
        </p:spPr>
      </p:pic>
      <p:cxnSp>
        <p:nvCxnSpPr>
          <p:cNvPr id="5" name="Straight Connector 4">
            <a:extLst>
              <a:ext uri="{FF2B5EF4-FFF2-40B4-BE49-F238E27FC236}">
                <a16:creationId xmlns:a16="http://schemas.microsoft.com/office/drawing/2014/main" id="{9D3B6A64-E59B-9095-508C-573EDBFD9BC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3292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7C0552-55E6-C260-2759-DB0DECEB9396}"/>
              </a:ext>
            </a:extLst>
          </p:cNvPr>
          <p:cNvSpPr/>
          <p:nvPr/>
        </p:nvSpPr>
        <p:spPr>
          <a:xfrm>
            <a:off x="6144533" y="661608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5" name="TextBox 4">
            <a:extLst>
              <a:ext uri="{FF2B5EF4-FFF2-40B4-BE49-F238E27FC236}">
                <a16:creationId xmlns:a16="http://schemas.microsoft.com/office/drawing/2014/main" id="{0C5FCADD-817E-10A4-9EDA-52DB85A7E515}"/>
              </a:ext>
            </a:extLst>
          </p:cNvPr>
          <p:cNvSpPr txBox="1"/>
          <p:nvPr/>
        </p:nvSpPr>
        <p:spPr>
          <a:xfrm>
            <a:off x="243550" y="923893"/>
            <a:ext cx="3414050" cy="4154984"/>
          </a:xfrm>
          <a:prstGeom prst="rect">
            <a:avLst/>
          </a:prstGeom>
          <a:noFill/>
        </p:spPr>
        <p:txBody>
          <a:bodyPr wrap="square">
            <a:spAutoFit/>
          </a:bodyPr>
          <a:lstStyle/>
          <a:p>
            <a:r>
              <a:rPr lang="en-US" sz="2400" dirty="0">
                <a:effectLst/>
                <a:latin typeface="Avenir Book" panose="02000503020000020003" pitchFamily="2" charset="0"/>
              </a:rPr>
              <a:t>As you read this book, please repeat this to yourself: </a:t>
            </a:r>
          </a:p>
          <a:p>
            <a:endParaRPr lang="en-US" sz="2400" dirty="0">
              <a:effectLst/>
              <a:latin typeface="Avenir Book" panose="02000503020000020003" pitchFamily="2" charset="0"/>
            </a:endParaRPr>
          </a:p>
          <a:p>
            <a:r>
              <a:rPr lang="en-US" sz="2400" dirty="0">
                <a:effectLst/>
                <a:latin typeface="Avenir Book" panose="02000503020000020003" pitchFamily="2" charset="0"/>
              </a:rPr>
              <a:t>“The VOTE Program is not advocating for any of the perspectives; it’s helping me make my own educated and</a:t>
            </a:r>
          </a:p>
          <a:p>
            <a:r>
              <a:rPr lang="en-US" sz="2400" dirty="0">
                <a:effectLst/>
                <a:latin typeface="Avenir Book" panose="02000503020000020003" pitchFamily="2" charset="0"/>
              </a:rPr>
              <a:t>informed decisions about what I believe.”</a:t>
            </a:r>
          </a:p>
        </p:txBody>
      </p:sp>
      <p:sp>
        <p:nvSpPr>
          <p:cNvPr id="7" name="Rectangle 6">
            <a:extLst>
              <a:ext uri="{FF2B5EF4-FFF2-40B4-BE49-F238E27FC236}">
                <a16:creationId xmlns:a16="http://schemas.microsoft.com/office/drawing/2014/main" id="{6384A806-A8D4-0B1A-E03B-12961CF61443}"/>
              </a:ext>
            </a:extLst>
          </p:cNvPr>
          <p:cNvSpPr/>
          <p:nvPr/>
        </p:nvSpPr>
        <p:spPr>
          <a:xfrm>
            <a:off x="-2" y="1604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Why Economics?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pic>
        <p:nvPicPr>
          <p:cNvPr id="10" name="Picture 9">
            <a:extLst>
              <a:ext uri="{FF2B5EF4-FFF2-40B4-BE49-F238E27FC236}">
                <a16:creationId xmlns:a16="http://schemas.microsoft.com/office/drawing/2014/main" id="{A63C6D81-C533-1D36-8F94-C1BA702195E7}"/>
              </a:ext>
            </a:extLst>
          </p:cNvPr>
          <p:cNvPicPr>
            <a:picLocks noChangeAspect="1"/>
          </p:cNvPicPr>
          <p:nvPr/>
        </p:nvPicPr>
        <p:blipFill>
          <a:blip r:embed="rId3"/>
          <a:stretch>
            <a:fillRect/>
          </a:stretch>
        </p:blipFill>
        <p:spPr>
          <a:xfrm>
            <a:off x="4472650" y="690282"/>
            <a:ext cx="3699874" cy="5477435"/>
          </a:xfrm>
          <a:prstGeom prst="rect">
            <a:avLst/>
          </a:prstGeom>
          <a:ln>
            <a:solidFill>
              <a:srgbClr val="000000"/>
            </a:solidFill>
          </a:ln>
        </p:spPr>
      </p:pic>
      <p:cxnSp>
        <p:nvCxnSpPr>
          <p:cNvPr id="3" name="Straight Connector 2">
            <a:extLst>
              <a:ext uri="{FF2B5EF4-FFF2-40B4-BE49-F238E27FC236}">
                <a16:creationId xmlns:a16="http://schemas.microsoft.com/office/drawing/2014/main" id="{F21C3B2E-9600-3E10-65E7-88398449142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2484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B0CC0B-3251-F34D-8682-F316F70C64AF}"/>
              </a:ext>
            </a:extLst>
          </p:cNvPr>
          <p:cNvPicPr>
            <a:picLocks noChangeAspect="1"/>
          </p:cNvPicPr>
          <p:nvPr/>
        </p:nvPicPr>
        <p:blipFill rotWithShape="1">
          <a:blip r:embed="rId3">
            <a:extLst>
              <a:ext uri="{28A0092B-C50C-407E-A947-70E740481C1C}">
                <a14:useLocalDpi xmlns:a14="http://schemas.microsoft.com/office/drawing/2010/main" val="0"/>
              </a:ext>
            </a:extLst>
          </a:blip>
          <a:srcRect b="18831"/>
          <a:stretch/>
        </p:blipFill>
        <p:spPr>
          <a:xfrm>
            <a:off x="133844" y="1061126"/>
            <a:ext cx="8575364" cy="4659659"/>
          </a:xfrm>
          <a:prstGeom prst="rect">
            <a:avLst/>
          </a:prstGeom>
        </p:spPr>
      </p:pic>
      <p:sp>
        <p:nvSpPr>
          <p:cNvPr id="5" name="TextBox 4">
            <a:extLst>
              <a:ext uri="{FF2B5EF4-FFF2-40B4-BE49-F238E27FC236}">
                <a16:creationId xmlns:a16="http://schemas.microsoft.com/office/drawing/2014/main" id="{72930061-C4B9-CC4C-93BC-0DE6D38CE24B}"/>
              </a:ext>
            </a:extLst>
          </p:cNvPr>
          <p:cNvSpPr txBox="1"/>
          <p:nvPr/>
        </p:nvSpPr>
        <p:spPr>
          <a:xfrm>
            <a:off x="2983015" y="5815877"/>
            <a:ext cx="2877023"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Karl Marx</a:t>
            </a:r>
          </a:p>
        </p:txBody>
      </p:sp>
      <p:sp>
        <p:nvSpPr>
          <p:cNvPr id="6" name="TextBox 5">
            <a:extLst>
              <a:ext uri="{FF2B5EF4-FFF2-40B4-BE49-F238E27FC236}">
                <a16:creationId xmlns:a16="http://schemas.microsoft.com/office/drawing/2014/main" id="{046D7FD1-C70B-2946-BA80-7982A83A6833}"/>
              </a:ext>
            </a:extLst>
          </p:cNvPr>
          <p:cNvSpPr txBox="1"/>
          <p:nvPr/>
        </p:nvSpPr>
        <p:spPr>
          <a:xfrm>
            <a:off x="5645830" y="5815876"/>
            <a:ext cx="3145105"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John Maynard Keynes</a:t>
            </a:r>
          </a:p>
        </p:txBody>
      </p:sp>
      <p:sp>
        <p:nvSpPr>
          <p:cNvPr id="7" name="TextBox 6">
            <a:extLst>
              <a:ext uri="{FF2B5EF4-FFF2-40B4-BE49-F238E27FC236}">
                <a16:creationId xmlns:a16="http://schemas.microsoft.com/office/drawing/2014/main" id="{B8F47AF4-A395-B44C-AC52-E300FD11D771}"/>
              </a:ext>
            </a:extLst>
          </p:cNvPr>
          <p:cNvSpPr txBox="1"/>
          <p:nvPr/>
        </p:nvSpPr>
        <p:spPr>
          <a:xfrm>
            <a:off x="-83808" y="5815878"/>
            <a:ext cx="3137826"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Adam Smith</a:t>
            </a:r>
          </a:p>
        </p:txBody>
      </p:sp>
      <p:sp>
        <p:nvSpPr>
          <p:cNvPr id="3" name="Rectangle 2">
            <a:extLst>
              <a:ext uri="{FF2B5EF4-FFF2-40B4-BE49-F238E27FC236}">
                <a16:creationId xmlns:a16="http://schemas.microsoft.com/office/drawing/2014/main" id="{461C556C-E08F-7DF5-6839-C0B7496FC295}"/>
              </a:ext>
            </a:extLst>
          </p:cNvPr>
          <p:cNvSpPr/>
          <p:nvPr/>
        </p:nvSpPr>
        <p:spPr>
          <a:xfrm>
            <a:off x="6156408"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10" name="Rectangle 9">
            <a:extLst>
              <a:ext uri="{FF2B5EF4-FFF2-40B4-BE49-F238E27FC236}">
                <a16:creationId xmlns:a16="http://schemas.microsoft.com/office/drawing/2014/main" id="{3E5B9D2E-FB5D-53A8-597D-8DDA2D437F56}"/>
              </a:ext>
            </a:extLst>
          </p:cNvPr>
          <p:cNvSpPr/>
          <p:nvPr/>
        </p:nvSpPr>
        <p:spPr>
          <a:xfrm>
            <a:off x="-2" y="1604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Why Economics?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sp>
        <p:nvSpPr>
          <p:cNvPr id="11" name="Rectangle 10">
            <a:extLst>
              <a:ext uri="{FF2B5EF4-FFF2-40B4-BE49-F238E27FC236}">
                <a16:creationId xmlns:a16="http://schemas.microsoft.com/office/drawing/2014/main" id="{49BE9851-6998-8805-F7BA-C2AC601BBB0A}"/>
              </a:ext>
            </a:extLst>
          </p:cNvPr>
          <p:cNvSpPr/>
          <p:nvPr/>
        </p:nvSpPr>
        <p:spPr>
          <a:xfrm>
            <a:off x="-33520" y="516135"/>
            <a:ext cx="9144001"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Today’s debates trace back to these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three great economic thinkers.</a:t>
            </a:r>
          </a:p>
        </p:txBody>
      </p:sp>
      <p:cxnSp>
        <p:nvCxnSpPr>
          <p:cNvPr id="8" name="Straight Connector 7">
            <a:extLst>
              <a:ext uri="{FF2B5EF4-FFF2-40B4-BE49-F238E27FC236}">
                <a16:creationId xmlns:a16="http://schemas.microsoft.com/office/drawing/2014/main" id="{3757F9E4-5E2A-8C3E-40D8-32BF0BB9EDE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9295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7C0552-55E6-C260-2759-DB0DECEB9396}"/>
              </a:ext>
            </a:extLst>
          </p:cNvPr>
          <p:cNvSpPr/>
          <p:nvPr/>
        </p:nvSpPr>
        <p:spPr>
          <a:xfrm>
            <a:off x="6144533" y="661608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EAB6F926-D5EF-E938-D5C1-58A2531ABB91}"/>
              </a:ext>
            </a:extLst>
          </p:cNvPr>
          <p:cNvSpPr/>
          <p:nvPr/>
        </p:nvSpPr>
        <p:spPr>
          <a:xfrm>
            <a:off x="-2" y="9022"/>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Your Voice Is Your Vote</a:t>
            </a:r>
          </a:p>
        </p:txBody>
      </p:sp>
      <p:sp>
        <p:nvSpPr>
          <p:cNvPr id="5" name="TextBox 4">
            <a:extLst>
              <a:ext uri="{FF2B5EF4-FFF2-40B4-BE49-F238E27FC236}">
                <a16:creationId xmlns:a16="http://schemas.microsoft.com/office/drawing/2014/main" id="{0C5FCADD-817E-10A4-9EDA-52DB85A7E515}"/>
              </a:ext>
            </a:extLst>
          </p:cNvPr>
          <p:cNvSpPr txBox="1"/>
          <p:nvPr/>
        </p:nvSpPr>
        <p:spPr>
          <a:xfrm>
            <a:off x="434050" y="791987"/>
            <a:ext cx="8414982" cy="1938992"/>
          </a:xfrm>
          <a:prstGeom prst="rect">
            <a:avLst/>
          </a:prstGeom>
          <a:noFill/>
        </p:spPr>
        <p:txBody>
          <a:bodyPr wrap="square">
            <a:spAutoFit/>
          </a:bodyPr>
          <a:lstStyle/>
          <a:p>
            <a:r>
              <a:rPr lang="en-US" sz="2400" dirty="0">
                <a:effectLst/>
                <a:latin typeface="Avenir Book" panose="02000503020000020003" pitchFamily="2" charset="0"/>
              </a:rPr>
              <a:t>The VOTE Program will educate, support, and encourage you, so that no matter what you end up doing in life as a career, you will know how to use your voice to contribute</a:t>
            </a:r>
            <a:r>
              <a:rPr lang="en-US" sz="2400" dirty="0">
                <a:latin typeface="Avenir Book" panose="02000503020000020003" pitchFamily="2" charset="0"/>
              </a:rPr>
              <a:t> </a:t>
            </a:r>
            <a:r>
              <a:rPr lang="en-US" sz="2400" dirty="0">
                <a:effectLst/>
                <a:latin typeface="Avenir Book" panose="02000503020000020003" pitchFamily="2" charset="0"/>
              </a:rPr>
              <a:t>in a meaningful and productive way to the conversations—at the kitchen table, in the workplace, and at the ballot box. </a:t>
            </a:r>
          </a:p>
        </p:txBody>
      </p:sp>
      <p:pic>
        <p:nvPicPr>
          <p:cNvPr id="6" name="Picture 5">
            <a:extLst>
              <a:ext uri="{FF2B5EF4-FFF2-40B4-BE49-F238E27FC236}">
                <a16:creationId xmlns:a16="http://schemas.microsoft.com/office/drawing/2014/main" id="{A34DB169-08FF-05C1-AB97-2AE415110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7041" y="2959031"/>
            <a:ext cx="3429000" cy="3429000"/>
          </a:xfrm>
          <a:prstGeom prst="rect">
            <a:avLst/>
          </a:prstGeom>
        </p:spPr>
      </p:pic>
      <p:cxnSp>
        <p:nvCxnSpPr>
          <p:cNvPr id="4" name="Straight Connector 3">
            <a:extLst>
              <a:ext uri="{FF2B5EF4-FFF2-40B4-BE49-F238E27FC236}">
                <a16:creationId xmlns:a16="http://schemas.microsoft.com/office/drawing/2014/main" id="{375E86FC-E1C6-DE32-2F1F-F923786CB48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438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rgbClr val="502D1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648AF5-6FB4-0B78-A048-FE0517819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2618" y="673246"/>
            <a:ext cx="4438763" cy="5744281"/>
          </a:xfrm>
          <a:prstGeom prst="rect">
            <a:avLst/>
          </a:prstGeom>
          <a:solidFill>
            <a:srgbClr val="FFFFFF"/>
          </a:solidFill>
        </p:spPr>
      </p:pic>
      <p:pic>
        <p:nvPicPr>
          <p:cNvPr id="4" name="Picture 3">
            <a:extLst>
              <a:ext uri="{FF2B5EF4-FFF2-40B4-BE49-F238E27FC236}">
                <a16:creationId xmlns:a16="http://schemas.microsoft.com/office/drawing/2014/main" id="{6541FA69-26A3-1672-BA1C-50B9ED61A1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8712" y="6166453"/>
            <a:ext cx="2254715" cy="133351"/>
          </a:xfrm>
          <a:prstGeom prst="rect">
            <a:avLst/>
          </a:prstGeom>
        </p:spPr>
      </p:pic>
      <p:sp>
        <p:nvSpPr>
          <p:cNvPr id="7" name="Rectangle 6">
            <a:extLst>
              <a:ext uri="{FF2B5EF4-FFF2-40B4-BE49-F238E27FC236}">
                <a16:creationId xmlns:a16="http://schemas.microsoft.com/office/drawing/2014/main" id="{C636CB1A-3F67-07A7-BC81-BD1008BB8E52}"/>
              </a:ext>
            </a:extLst>
          </p:cNvPr>
          <p:cNvSpPr>
            <a:spLocks noChangeArrowheads="1"/>
          </p:cNvSpPr>
          <p:nvPr/>
        </p:nvSpPr>
        <p:spPr bwMode="auto">
          <a:xfrm>
            <a:off x="4444487" y="2468522"/>
            <a:ext cx="1661451" cy="3624773"/>
          </a:xfrm>
          <a:prstGeom prst="rect">
            <a:avLst/>
          </a:prstGeom>
          <a:solidFill>
            <a:srgbClr val="A89988">
              <a:alpha val="80000"/>
            </a:srgbClr>
          </a:solidFill>
          <a:ln w="952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Neue Regular" charset="0"/>
              <a:ea typeface="Helvetica Neue Regular" charset="0"/>
              <a:cs typeface="Helvetica Neue Regular" charset="0"/>
            </a:endParaRPr>
          </a:p>
        </p:txBody>
      </p:sp>
      <p:sp>
        <p:nvSpPr>
          <p:cNvPr id="8" name="TextBox 7">
            <a:extLst>
              <a:ext uri="{FF2B5EF4-FFF2-40B4-BE49-F238E27FC236}">
                <a16:creationId xmlns:a16="http://schemas.microsoft.com/office/drawing/2014/main" id="{6ED415EB-DB64-18DD-AAD9-1EBCFC6D6DFB}"/>
              </a:ext>
            </a:extLst>
          </p:cNvPr>
          <p:cNvSpPr txBox="1"/>
          <p:nvPr/>
        </p:nvSpPr>
        <p:spPr>
          <a:xfrm>
            <a:off x="4571999" y="2899055"/>
            <a:ext cx="13107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Avenir Medium" charset="0"/>
                <a:cs typeface="Avenir Medium" charset="0"/>
              </a:rPr>
              <a:t>The 2</a:t>
            </a:r>
            <a:r>
              <a:rPr kumimoji="0" lang="en-US" sz="1200" u="none" strike="noStrike" kern="1200" cap="none" spc="0" normalizeH="0" baseline="30000" noProof="0" dirty="0">
                <a:ln>
                  <a:noFill/>
                </a:ln>
                <a:solidFill>
                  <a:prstClr val="black">
                    <a:lumMod val="75000"/>
                    <a:lumOff val="25000"/>
                  </a:prstClr>
                </a:solidFill>
                <a:effectLst/>
                <a:uLnTx/>
                <a:uFillTx/>
                <a:latin typeface="Avenir Book" panose="02000503020000020003" pitchFamily="2" charset="0"/>
                <a:ea typeface="Avenir Medium" charset="0"/>
                <a:cs typeface="Avenir Medium" charset="0"/>
              </a:rPr>
              <a:t>nd</a:t>
            </a:r>
            <a:r>
              <a:rPr kumimoji="0" lang="en-US" sz="1200"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Avenir Medium" charset="0"/>
                <a:cs typeface="Avenir Medium" charset="0"/>
              </a:rPr>
              <a:t> VOTE will be filled in later.</a:t>
            </a:r>
          </a:p>
        </p:txBody>
      </p:sp>
      <p:cxnSp>
        <p:nvCxnSpPr>
          <p:cNvPr id="9" name="Straight Connector 8">
            <a:extLst>
              <a:ext uri="{FF2B5EF4-FFF2-40B4-BE49-F238E27FC236}">
                <a16:creationId xmlns:a16="http://schemas.microsoft.com/office/drawing/2014/main" id="{F76D6DD1-ECCF-8821-7D13-5C470C8E1679}"/>
              </a:ext>
            </a:extLst>
          </p:cNvPr>
          <p:cNvCxnSpPr/>
          <p:nvPr/>
        </p:nvCxnSpPr>
        <p:spPr>
          <a:xfrm>
            <a:off x="4010688" y="2882820"/>
            <a:ext cx="66874" cy="0"/>
          </a:xfrm>
          <a:prstGeom prst="line">
            <a:avLst/>
          </a:prstGeom>
          <a:ln w="19050">
            <a:solidFill>
              <a:srgbClr val="FF8E4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01B58A3-991B-1227-362B-5259450D99F1}"/>
              </a:ext>
            </a:extLst>
          </p:cNvPr>
          <p:cNvCxnSpPr/>
          <p:nvPr/>
        </p:nvCxnSpPr>
        <p:spPr>
          <a:xfrm>
            <a:off x="4240632" y="2920479"/>
            <a:ext cx="64008" cy="36578"/>
          </a:xfrm>
          <a:prstGeom prst="line">
            <a:avLst/>
          </a:prstGeom>
          <a:ln w="19050">
            <a:solidFill>
              <a:srgbClr val="FF8E4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C5B6656-ADE1-ED81-8173-37F45F76FE26}"/>
              </a:ext>
            </a:extLst>
          </p:cNvPr>
          <p:cNvCxnSpPr>
            <a:cxnSpLocks/>
          </p:cNvCxnSpPr>
          <p:nvPr/>
        </p:nvCxnSpPr>
        <p:spPr>
          <a:xfrm flipV="1">
            <a:off x="4213388" y="2776631"/>
            <a:ext cx="73989" cy="50030"/>
          </a:xfrm>
          <a:prstGeom prst="line">
            <a:avLst/>
          </a:prstGeom>
          <a:ln w="19050">
            <a:solidFill>
              <a:srgbClr val="FF8E4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074E67C-A2CE-FDE4-0D12-F34FFF2ADE74}"/>
              </a:ext>
            </a:extLst>
          </p:cNvPr>
          <p:cNvCxnSpPr>
            <a:cxnSpLocks/>
          </p:cNvCxnSpPr>
          <p:nvPr/>
        </p:nvCxnSpPr>
        <p:spPr>
          <a:xfrm flipV="1">
            <a:off x="4088706" y="2950142"/>
            <a:ext cx="38595" cy="61331"/>
          </a:xfrm>
          <a:prstGeom prst="line">
            <a:avLst/>
          </a:prstGeom>
          <a:ln w="19050">
            <a:solidFill>
              <a:srgbClr val="FF8E4F"/>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95DDD7B-95EF-A029-4B53-CEE2BC706DE3}"/>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Arial"/>
            </a:endParaRPr>
          </a:p>
        </p:txBody>
      </p:sp>
      <p:sp>
        <p:nvSpPr>
          <p:cNvPr id="3" name="Rectangle 2">
            <a:extLst>
              <a:ext uri="{FF2B5EF4-FFF2-40B4-BE49-F238E27FC236}">
                <a16:creationId xmlns:a16="http://schemas.microsoft.com/office/drawing/2014/main" id="{328AA0C8-1898-5867-804F-B9910E57BBDC}"/>
              </a:ext>
            </a:extLst>
          </p:cNvPr>
          <p:cNvSpPr/>
          <p:nvPr/>
        </p:nvSpPr>
        <p:spPr>
          <a:xfrm>
            <a:off x="-2" y="-18434"/>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VOTE Ballot</a:t>
            </a:r>
          </a:p>
        </p:txBody>
      </p:sp>
      <p:cxnSp>
        <p:nvCxnSpPr>
          <p:cNvPr id="5" name="Straight Connector 4">
            <a:extLst>
              <a:ext uri="{FF2B5EF4-FFF2-40B4-BE49-F238E27FC236}">
                <a16:creationId xmlns:a16="http://schemas.microsoft.com/office/drawing/2014/main" id="{05DD4749-691B-0FC7-403D-BD870CD89F3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468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ppt_x</p:attrName>
                                        </p:attrNameLst>
                                      </p:cBhvr>
                                      <p:tavLst>
                                        <p:tav tm="0">
                                          <p:val>
                                            <p:strVal val="#ppt_x"/>
                                          </p:val>
                                        </p:tav>
                                        <p:tav tm="100000">
                                          <p:val>
                                            <p:strVal val="#ppt_x"/>
                                          </p:val>
                                        </p:tav>
                                      </p:tavLst>
                                    </p:anim>
                                    <p:anim calcmode="lin" valueType="num">
                                      <p:cBhvr>
                                        <p:cTn id="9" dur="1800" decel="100000" fill="hold"/>
                                        <p:tgtEl>
                                          <p:spTgt spid="7"/>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10"/>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20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1"/>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32AF9A-B788-9F45-B67A-9C243DF7A4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4365"/>
            <a:ext cx="9144000" cy="6405964"/>
          </a:xfrm>
          <a:prstGeom prst="rect">
            <a:avLst/>
          </a:prstGeom>
        </p:spPr>
      </p:pic>
      <p:sp>
        <p:nvSpPr>
          <p:cNvPr id="3" name="Rectangle 2">
            <a:extLst>
              <a:ext uri="{FF2B5EF4-FFF2-40B4-BE49-F238E27FC236}">
                <a16:creationId xmlns:a16="http://schemas.microsoft.com/office/drawing/2014/main" id="{FC7F402C-B151-C9A6-36C1-9760F15638F3}"/>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5" name="Rectangle 4">
            <a:extLst>
              <a:ext uri="{FF2B5EF4-FFF2-40B4-BE49-F238E27FC236}">
                <a16:creationId xmlns:a16="http://schemas.microsoft.com/office/drawing/2014/main" id="{7DC7739D-5A17-6FA0-232C-54944C5872DD}"/>
              </a:ext>
            </a:extLst>
          </p:cNvPr>
          <p:cNvSpPr/>
          <p:nvPr/>
        </p:nvSpPr>
        <p:spPr>
          <a:xfrm>
            <a:off x="0" y="553436"/>
            <a:ext cx="8995369" cy="1938992"/>
          </a:xfrm>
          <a:prstGeom prst="rect">
            <a:avLst/>
          </a:prstGeom>
          <a:noFill/>
        </p:spPr>
        <p:txBody>
          <a:bodyPr wrap="square">
            <a:spAutoFit/>
          </a:bodyPr>
          <a:lstStyle/>
          <a:p>
            <a:pPr algn="ctr" defTabSz="457200" fontAlgn="auto">
              <a:spcBef>
                <a:spcPts val="0"/>
              </a:spcBef>
              <a:spcAft>
                <a:spcPts val="0"/>
              </a:spcAft>
            </a:pPr>
            <a:r>
              <a:rPr lang="en-US" sz="2800" b="1" dirty="0">
                <a:solidFill>
                  <a:srgbClr val="000000"/>
                </a:solidFill>
                <a:latin typeface="Avenir Black" panose="02000503020000020003" pitchFamily="2" charset="0"/>
                <a:ea typeface="Avenir Book" charset="0"/>
                <a:cs typeface="Avenir Book" charset="0"/>
              </a:rPr>
              <a:t>Imagine you are stranded with others </a:t>
            </a:r>
          </a:p>
          <a:p>
            <a:pPr algn="ctr" defTabSz="457200" fontAlgn="auto">
              <a:spcBef>
                <a:spcPts val="0"/>
              </a:spcBef>
              <a:spcAft>
                <a:spcPts val="0"/>
              </a:spcAft>
            </a:pPr>
            <a:r>
              <a:rPr lang="en-US" sz="2800" b="1" dirty="0">
                <a:solidFill>
                  <a:srgbClr val="000000"/>
                </a:solidFill>
                <a:latin typeface="Avenir Black" panose="02000503020000020003" pitchFamily="2" charset="0"/>
                <a:ea typeface="Avenir Book" charset="0"/>
                <a:cs typeface="Avenir Book" charset="0"/>
              </a:rPr>
              <a:t>on a deserted island.</a:t>
            </a:r>
          </a:p>
          <a:p>
            <a:pPr algn="ctr" defTabSz="457200" fontAlgn="auto">
              <a:spcBef>
                <a:spcPts val="0"/>
              </a:spcBef>
              <a:spcAft>
                <a:spcPts val="0"/>
              </a:spcAft>
            </a:pPr>
            <a:endParaRPr lang="en-US" sz="3200" b="1" dirty="0">
              <a:solidFill>
                <a:srgbClr val="000000"/>
              </a:solidFill>
              <a:latin typeface="Avenir Black" panose="02000503020000020003" pitchFamily="2" charset="0"/>
              <a:ea typeface="Avenir Book" charset="0"/>
              <a:cs typeface="Avenir Book" charset="0"/>
            </a:endParaRPr>
          </a:p>
          <a:p>
            <a:pPr algn="ctr" defTabSz="457200" fontAlgn="auto">
              <a:spcBef>
                <a:spcPts val="0"/>
              </a:spcBef>
              <a:spcAft>
                <a:spcPts val="0"/>
              </a:spcAft>
            </a:pPr>
            <a:endParaRPr lang="en-US" sz="3200" dirty="0">
              <a:solidFill>
                <a:srgbClr val="000000"/>
              </a:solidFill>
              <a:latin typeface="Avenir Book" panose="02000503020000020003" pitchFamily="2" charset="0"/>
              <a:ea typeface="Avenir Book" charset="0"/>
              <a:cs typeface="Avenir Book" charset="0"/>
            </a:endParaRPr>
          </a:p>
        </p:txBody>
      </p:sp>
      <p:sp>
        <p:nvSpPr>
          <p:cNvPr id="10" name="Rectangle 9">
            <a:extLst>
              <a:ext uri="{FF2B5EF4-FFF2-40B4-BE49-F238E27FC236}">
                <a16:creationId xmlns:a16="http://schemas.microsoft.com/office/drawing/2014/main" id="{D5A2B6D9-616E-04A4-2671-31F308B5B2FF}"/>
              </a:ext>
            </a:extLst>
          </p:cNvPr>
          <p:cNvSpPr/>
          <p:nvPr/>
        </p:nvSpPr>
        <p:spPr>
          <a:xfrm>
            <a:off x="58479" y="1543449"/>
            <a:ext cx="9085521" cy="461665"/>
          </a:xfrm>
          <a:prstGeom prst="rect">
            <a:avLst/>
          </a:prstGeom>
          <a:noFill/>
        </p:spPr>
        <p:txBody>
          <a:bodyPr wrap="square">
            <a:spAutoFit/>
          </a:bodyPr>
          <a:lstStyle/>
          <a:p>
            <a:pPr algn="ctr" defTabSz="457200" fontAlgn="auto">
              <a:spcBef>
                <a:spcPts val="0"/>
              </a:spcBef>
              <a:spcAft>
                <a:spcPts val="0"/>
              </a:spcAft>
            </a:pPr>
            <a:r>
              <a:rPr lang="en-US" sz="2400" dirty="0">
                <a:solidFill>
                  <a:srgbClr val="000000"/>
                </a:solidFill>
                <a:latin typeface="Avenir Book" panose="02000503020000020003" pitchFamily="2" charset="0"/>
                <a:ea typeface="Avenir Book" charset="0"/>
                <a:cs typeface="Avenir Book" charset="0"/>
              </a:rPr>
              <a:t>You have to depend on yourselves to survive.</a:t>
            </a:r>
          </a:p>
        </p:txBody>
      </p:sp>
      <p:sp>
        <p:nvSpPr>
          <p:cNvPr id="11" name="Rectangle 10">
            <a:extLst>
              <a:ext uri="{FF2B5EF4-FFF2-40B4-BE49-F238E27FC236}">
                <a16:creationId xmlns:a16="http://schemas.microsoft.com/office/drawing/2014/main" id="{94DBEF1C-BFCF-6A9D-3205-76039EDA5267}"/>
              </a:ext>
            </a:extLst>
          </p:cNvPr>
          <p:cNvSpPr/>
          <p:nvPr/>
        </p:nvSpPr>
        <p:spPr>
          <a:xfrm>
            <a:off x="2006600" y="2078319"/>
            <a:ext cx="7137400" cy="461665"/>
          </a:xfrm>
          <a:prstGeom prst="rect">
            <a:avLst/>
          </a:prstGeom>
          <a:noFill/>
        </p:spPr>
        <p:txBody>
          <a:bodyPr wrap="square">
            <a:spAutoFit/>
          </a:bodyPr>
          <a:lstStyle/>
          <a:p>
            <a:pPr algn="ctr" defTabSz="457200" fontAlgn="auto">
              <a:spcBef>
                <a:spcPts val="0"/>
              </a:spcBef>
              <a:spcAft>
                <a:spcPts val="0"/>
              </a:spcAft>
            </a:pPr>
            <a:r>
              <a:rPr lang="en-US" sz="2400" dirty="0">
                <a:solidFill>
                  <a:srgbClr val="000000"/>
                </a:solidFill>
                <a:latin typeface="Avenir Book" panose="02000503020000020003" pitchFamily="2" charset="0"/>
                <a:ea typeface="Avenir Book" charset="0"/>
                <a:cs typeface="Avenir Book" charset="0"/>
              </a:rPr>
              <a:t>What’s the first thing you’re going to ask?</a:t>
            </a:r>
          </a:p>
        </p:txBody>
      </p:sp>
      <p:sp>
        <p:nvSpPr>
          <p:cNvPr id="12" name="Rectangle 11">
            <a:extLst>
              <a:ext uri="{FF2B5EF4-FFF2-40B4-BE49-F238E27FC236}">
                <a16:creationId xmlns:a16="http://schemas.microsoft.com/office/drawing/2014/main" id="{C7BA0A3B-BF03-27D0-DE36-1B911E76C512}"/>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 Questions of Economics</a:t>
            </a:r>
          </a:p>
        </p:txBody>
      </p:sp>
      <p:sp>
        <p:nvSpPr>
          <p:cNvPr id="2" name="Rectangle 1">
            <a:extLst>
              <a:ext uri="{FF2B5EF4-FFF2-40B4-BE49-F238E27FC236}">
                <a16:creationId xmlns:a16="http://schemas.microsoft.com/office/drawing/2014/main" id="{46338FF9-73D2-4A86-834A-85FFD9C68BBD}"/>
              </a:ext>
            </a:extLst>
          </p:cNvPr>
          <p:cNvSpPr/>
          <p:nvPr/>
        </p:nvSpPr>
        <p:spPr>
          <a:xfrm>
            <a:off x="6762044" y="2741842"/>
            <a:ext cx="2381956" cy="1938992"/>
          </a:xfrm>
          <a:prstGeom prst="rect">
            <a:avLst/>
          </a:prstGeom>
          <a:noFill/>
        </p:spPr>
        <p:txBody>
          <a:bodyPr wrap="square">
            <a:spAutoFit/>
          </a:bodyPr>
          <a:lstStyle/>
          <a:p>
            <a:pPr defTabSz="457200" fontAlgn="auto">
              <a:spcBef>
                <a:spcPts val="0"/>
              </a:spcBef>
              <a:spcAft>
                <a:spcPts val="0"/>
              </a:spcAft>
            </a:pPr>
            <a:r>
              <a:rPr lang="en-US" sz="2000" dirty="0">
                <a:solidFill>
                  <a:srgbClr val="000000"/>
                </a:solidFill>
                <a:latin typeface="Avenir Book" panose="02000503020000020003" pitchFamily="2" charset="0"/>
                <a:ea typeface="Avenir Book" charset="0"/>
                <a:cs typeface="Avenir Book" charset="0"/>
              </a:rPr>
              <a:t>Questions that deal with survival—</a:t>
            </a:r>
          </a:p>
          <a:p>
            <a:pPr defTabSz="457200" fontAlgn="auto">
              <a:spcBef>
                <a:spcPts val="0"/>
              </a:spcBef>
              <a:spcAft>
                <a:spcPts val="0"/>
              </a:spcAft>
            </a:pPr>
            <a:r>
              <a:rPr lang="en-US" sz="2000" dirty="0">
                <a:solidFill>
                  <a:srgbClr val="000000"/>
                </a:solidFill>
                <a:latin typeface="Avenir Book" panose="02000503020000020003" pitchFamily="2" charset="0"/>
                <a:ea typeface="Avenir Book" charset="0"/>
                <a:cs typeface="Avenir Book" charset="0"/>
              </a:rPr>
              <a:t>food, shelter, and more—are the same questions we ask in economics. </a:t>
            </a:r>
          </a:p>
        </p:txBody>
      </p:sp>
      <p:cxnSp>
        <p:nvCxnSpPr>
          <p:cNvPr id="6" name="Straight Connector 5">
            <a:extLst>
              <a:ext uri="{FF2B5EF4-FFF2-40B4-BE49-F238E27FC236}">
                <a16:creationId xmlns:a16="http://schemas.microsoft.com/office/drawing/2014/main" id="{9F08820C-245F-7FB7-1B40-7A00F84FAFE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3433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20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fade">
                                      <p:cBhvr>
                                        <p:cTn id="20" dur="2000"/>
                                        <p:tgtEl>
                                          <p:spTgt spid="1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2000"/>
                                        <p:tgtEl>
                                          <p:spTgt spid="2">
                                            <p:txEl>
                                              <p:pRg st="0" end="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1" end="1"/>
                                            </p:txEl>
                                          </p:spTgt>
                                        </p:tgtEl>
                                        <p:attrNameLst>
                                          <p:attrName>style.visibility</p:attrName>
                                        </p:attrNameLst>
                                      </p:cBhvr>
                                      <p:to>
                                        <p:strVal val="visible"/>
                                      </p:to>
                                    </p:set>
                                    <p:animEffect transition="in" filter="fade">
                                      <p:cBhvr>
                                        <p:cTn id="28"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32AF9A-B788-9F45-B67A-9C243DF7A4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018"/>
            <a:ext cx="9144000" cy="6405964"/>
          </a:xfrm>
          <a:prstGeom prst="rect">
            <a:avLst/>
          </a:prstGeom>
        </p:spPr>
      </p:pic>
      <p:sp>
        <p:nvSpPr>
          <p:cNvPr id="6" name="AutoShape 6">
            <a:extLst>
              <a:ext uri="{FF2B5EF4-FFF2-40B4-BE49-F238E27FC236}">
                <a16:creationId xmlns:a16="http://schemas.microsoft.com/office/drawing/2014/main" id="{D9DFEAAC-B956-174C-8C44-1050A6BEEAE4}"/>
              </a:ext>
            </a:extLst>
          </p:cNvPr>
          <p:cNvSpPr>
            <a:spLocks noChangeArrowheads="1"/>
          </p:cNvSpPr>
          <p:nvPr/>
        </p:nvSpPr>
        <p:spPr bwMode="auto">
          <a:xfrm>
            <a:off x="0" y="685468"/>
            <a:ext cx="4419600" cy="838200"/>
          </a:xfrm>
          <a:prstGeom prst="roundRect">
            <a:avLst>
              <a:gd name="adj" fmla="val 16667"/>
            </a:avLst>
          </a:prstGeom>
          <a:solidFill>
            <a:schemeClr val="bg1"/>
          </a:solidFill>
          <a:ln w="9525">
            <a:noFill/>
            <a:round/>
            <a:headEnd/>
            <a:tailEnd/>
          </a:ln>
        </p:spPr>
        <p:txBody>
          <a:bodyPr wrap="none" anchor="ctr">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1. What to Produce?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The Consumption question</a:t>
            </a:r>
          </a:p>
        </p:txBody>
      </p:sp>
      <p:sp>
        <p:nvSpPr>
          <p:cNvPr id="7" name="AutoShape 7">
            <a:extLst>
              <a:ext uri="{FF2B5EF4-FFF2-40B4-BE49-F238E27FC236}">
                <a16:creationId xmlns:a16="http://schemas.microsoft.com/office/drawing/2014/main" id="{EC23198F-77F2-7044-87D9-654DD904D334}"/>
              </a:ext>
            </a:extLst>
          </p:cNvPr>
          <p:cNvSpPr>
            <a:spLocks noChangeArrowheads="1"/>
          </p:cNvSpPr>
          <p:nvPr/>
        </p:nvSpPr>
        <p:spPr bwMode="auto">
          <a:xfrm>
            <a:off x="4724400" y="685468"/>
            <a:ext cx="4419600" cy="838200"/>
          </a:xfrm>
          <a:prstGeom prst="roundRect">
            <a:avLst>
              <a:gd name="adj" fmla="val 16667"/>
            </a:avLst>
          </a:prstGeom>
          <a:noFill/>
          <a:ln w="9525">
            <a:noFill/>
            <a:round/>
            <a:headEnd/>
            <a:tailEnd/>
          </a:ln>
        </p:spPr>
        <p:txBody>
          <a:bodyPr wrap="none" anchor="ctr">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3. For Whom to Produce?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The Distribution question</a:t>
            </a:r>
          </a:p>
        </p:txBody>
      </p:sp>
      <p:sp>
        <p:nvSpPr>
          <p:cNvPr id="8" name="AutoShape 5">
            <a:extLst>
              <a:ext uri="{FF2B5EF4-FFF2-40B4-BE49-F238E27FC236}">
                <a16:creationId xmlns:a16="http://schemas.microsoft.com/office/drawing/2014/main" id="{5551D0D0-F6BA-724C-BB26-D175F2A9E986}"/>
              </a:ext>
            </a:extLst>
          </p:cNvPr>
          <p:cNvSpPr>
            <a:spLocks noChangeArrowheads="1"/>
          </p:cNvSpPr>
          <p:nvPr/>
        </p:nvSpPr>
        <p:spPr bwMode="auto">
          <a:xfrm>
            <a:off x="2209800" y="1646088"/>
            <a:ext cx="4419600" cy="838200"/>
          </a:xfrm>
          <a:prstGeom prst="roundRect">
            <a:avLst>
              <a:gd name="adj" fmla="val 16667"/>
            </a:avLst>
          </a:prstGeom>
          <a:noFill/>
          <a:ln w="9525">
            <a:noFill/>
            <a:round/>
            <a:headEnd/>
            <a:tailEnd/>
          </a:ln>
        </p:spPr>
        <p:txBody>
          <a:bodyPr wrap="none" anchor="ctr">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2. How to Produce?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The Production question</a:t>
            </a:r>
          </a:p>
        </p:txBody>
      </p:sp>
      <p:sp>
        <p:nvSpPr>
          <p:cNvPr id="9" name="Rectangle 8">
            <a:extLst>
              <a:ext uri="{FF2B5EF4-FFF2-40B4-BE49-F238E27FC236}">
                <a16:creationId xmlns:a16="http://schemas.microsoft.com/office/drawing/2014/main" id="{19CDA8AA-89ED-514B-B91D-BFB0335F694C}"/>
              </a:ext>
            </a:extLst>
          </p:cNvPr>
          <p:cNvSpPr/>
          <p:nvPr/>
        </p:nvSpPr>
        <p:spPr>
          <a:xfrm>
            <a:off x="6060325" y="2606708"/>
            <a:ext cx="2927404" cy="1477328"/>
          </a:xfrm>
          <a:prstGeom prst="rect">
            <a:avLst/>
          </a:prstGeom>
          <a:solidFill>
            <a:srgbClr val="F7F4F2"/>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Economics:</a:t>
            </a:r>
            <a:b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b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The study of the </a:t>
            </a:r>
            <a:b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br>
            <a:r>
              <a:rPr kumimoji="0" lang="en-US" sz="1800" i="1"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consumption</a:t>
            </a: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 </a:t>
            </a:r>
            <a:r>
              <a:rPr kumimoji="0" lang="en-US" sz="1800" i="1"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production</a:t>
            </a: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and </a:t>
            </a:r>
            <a:r>
              <a:rPr kumimoji="0" lang="en-US" sz="1800" i="1"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distribution</a:t>
            </a: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 of </a:t>
            </a:r>
            <a:b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b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goods and services</a:t>
            </a:r>
          </a:p>
        </p:txBody>
      </p:sp>
      <p:sp>
        <p:nvSpPr>
          <p:cNvPr id="3" name="Rectangle 2">
            <a:extLst>
              <a:ext uri="{FF2B5EF4-FFF2-40B4-BE49-F238E27FC236}">
                <a16:creationId xmlns:a16="http://schemas.microsoft.com/office/drawing/2014/main" id="{FC7F402C-B151-C9A6-36C1-9760F15638F3}"/>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10" name="Rectangle 9">
            <a:extLst>
              <a:ext uri="{FF2B5EF4-FFF2-40B4-BE49-F238E27FC236}">
                <a16:creationId xmlns:a16="http://schemas.microsoft.com/office/drawing/2014/main" id="{6623BB35-155A-0CEE-9EC7-9B41BF25C74F}"/>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 Questions of Economics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 name="Straight Connector 1">
            <a:extLst>
              <a:ext uri="{FF2B5EF4-FFF2-40B4-BE49-F238E27FC236}">
                <a16:creationId xmlns:a16="http://schemas.microsoft.com/office/drawing/2014/main" id="{572A64CD-AFE7-D653-D8C6-8CE01C5F38C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2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10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16">
            <a:extLst>
              <a:ext uri="{FF2B5EF4-FFF2-40B4-BE49-F238E27FC236}">
                <a16:creationId xmlns:a16="http://schemas.microsoft.com/office/drawing/2014/main" id="{837493FF-E026-C440-AFC7-E3E869552001}"/>
              </a:ext>
            </a:extLst>
          </p:cNvPr>
          <p:cNvSpPr txBox="1">
            <a:spLocks noChangeArrowheads="1"/>
          </p:cNvSpPr>
          <p:nvPr/>
        </p:nvSpPr>
        <p:spPr bwMode="auto">
          <a:xfrm>
            <a:off x="0" y="5691419"/>
            <a:ext cx="9144000" cy="830997"/>
          </a:xfrm>
          <a:prstGeom prst="rect">
            <a:avLst/>
          </a:prstGeom>
          <a:noFill/>
          <a:ln w="9525">
            <a:noFill/>
            <a:miter lim="800000"/>
            <a:headEnd/>
            <a:tailEnd/>
          </a:ln>
          <a:effectLst/>
        </p:spPr>
        <p:txBody>
          <a:bodyPr wrap="square">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When one has the goods and services needed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to survive and thrive.</a:t>
            </a:r>
          </a:p>
        </p:txBody>
      </p:sp>
      <p:sp>
        <p:nvSpPr>
          <p:cNvPr id="6" name="Rectangle 5">
            <a:extLst>
              <a:ext uri="{FF2B5EF4-FFF2-40B4-BE49-F238E27FC236}">
                <a16:creationId xmlns:a16="http://schemas.microsoft.com/office/drawing/2014/main" id="{95D5C75E-687C-CA42-AFCA-C55217F24508}"/>
              </a:ext>
            </a:extLst>
          </p:cNvPr>
          <p:cNvSpPr/>
          <p:nvPr/>
        </p:nvSpPr>
        <p:spPr>
          <a:xfrm>
            <a:off x="4690220" y="1978318"/>
            <a:ext cx="4453779"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Belief that money and possessions are the</a:t>
            </a:r>
            <a:b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b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most important things in life.</a:t>
            </a:r>
          </a:p>
        </p:txBody>
      </p:sp>
      <p:pic>
        <p:nvPicPr>
          <p:cNvPr id="7" name="Picture 6">
            <a:extLst>
              <a:ext uri="{FF2B5EF4-FFF2-40B4-BE49-F238E27FC236}">
                <a16:creationId xmlns:a16="http://schemas.microsoft.com/office/drawing/2014/main" id="{E1574ECD-A091-0E4C-8FF9-413D39EAC9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84" y="589927"/>
            <a:ext cx="4690220" cy="4213381"/>
          </a:xfrm>
          <a:prstGeom prst="rect">
            <a:avLst/>
          </a:prstGeom>
        </p:spPr>
      </p:pic>
      <p:sp>
        <p:nvSpPr>
          <p:cNvPr id="9" name="Rectangle 8">
            <a:extLst>
              <a:ext uri="{FF2B5EF4-FFF2-40B4-BE49-F238E27FC236}">
                <a16:creationId xmlns:a16="http://schemas.microsoft.com/office/drawing/2014/main" id="{95D5C75E-687C-CA42-AFCA-C55217F24508}"/>
              </a:ext>
            </a:extLst>
          </p:cNvPr>
          <p:cNvSpPr/>
          <p:nvPr/>
        </p:nvSpPr>
        <p:spPr>
          <a:xfrm>
            <a:off x="4690220" y="1324306"/>
            <a:ext cx="4453779"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Materialism</a:t>
            </a:r>
          </a:p>
        </p:txBody>
      </p:sp>
      <p:sp>
        <p:nvSpPr>
          <p:cNvPr id="10" name="Text Box 16">
            <a:extLst>
              <a:ext uri="{FF2B5EF4-FFF2-40B4-BE49-F238E27FC236}">
                <a16:creationId xmlns:a16="http://schemas.microsoft.com/office/drawing/2014/main" id="{837493FF-E026-C440-AFC7-E3E869552001}"/>
              </a:ext>
            </a:extLst>
          </p:cNvPr>
          <p:cNvSpPr txBox="1">
            <a:spLocks noChangeArrowheads="1"/>
          </p:cNvSpPr>
          <p:nvPr/>
        </p:nvSpPr>
        <p:spPr bwMode="auto">
          <a:xfrm>
            <a:off x="1" y="5061763"/>
            <a:ext cx="9144000" cy="523220"/>
          </a:xfrm>
          <a:prstGeom prst="rect">
            <a:avLst/>
          </a:prstGeom>
          <a:noFill/>
          <a:ln w="9525">
            <a:noFill/>
            <a:miter lim="800000"/>
            <a:headEnd/>
            <a:tailEnd/>
          </a:ln>
          <a:effectLst/>
        </p:spPr>
        <p:txBody>
          <a:bodyPr wrap="square">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Material Well-Being</a:t>
            </a:r>
          </a:p>
        </p:txBody>
      </p:sp>
      <p:sp>
        <p:nvSpPr>
          <p:cNvPr id="2" name="TextBox 1"/>
          <p:cNvSpPr txBox="1"/>
          <p:nvPr/>
        </p:nvSpPr>
        <p:spPr>
          <a:xfrm>
            <a:off x="2345110" y="4860422"/>
            <a:ext cx="646331"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a:t>
            </a:r>
          </a:p>
        </p:txBody>
      </p:sp>
      <p:sp>
        <p:nvSpPr>
          <p:cNvPr id="11" name="Text Box 16">
            <a:extLst>
              <a:ext uri="{FF2B5EF4-FFF2-40B4-BE49-F238E27FC236}">
                <a16:creationId xmlns:a16="http://schemas.microsoft.com/office/drawing/2014/main" id="{26A090B4-760F-EB4C-A985-630811756191}"/>
              </a:ext>
            </a:extLst>
          </p:cNvPr>
          <p:cNvSpPr txBox="1">
            <a:spLocks noChangeArrowheads="1"/>
          </p:cNvSpPr>
          <p:nvPr/>
        </p:nvSpPr>
        <p:spPr bwMode="auto">
          <a:xfrm>
            <a:off x="4690221" y="3703020"/>
            <a:ext cx="4453780" cy="523220"/>
          </a:xfrm>
          <a:prstGeom prst="rect">
            <a:avLst/>
          </a:prstGeom>
          <a:noFill/>
          <a:ln w="9525">
            <a:noFill/>
            <a:miter lim="800000"/>
            <a:headEnd/>
            <a:tailEnd/>
          </a:ln>
          <a:effectLst/>
        </p:spPr>
        <p:txBody>
          <a:bodyPr wrap="square">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1"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versus</a:t>
            </a:r>
          </a:p>
        </p:txBody>
      </p:sp>
      <p:sp>
        <p:nvSpPr>
          <p:cNvPr id="5" name="Rectangle 4">
            <a:extLst>
              <a:ext uri="{FF2B5EF4-FFF2-40B4-BE49-F238E27FC236}">
                <a16:creationId xmlns:a16="http://schemas.microsoft.com/office/drawing/2014/main" id="{E7D355CC-5EA5-9701-5ECC-1DA21D1D6599}"/>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8" name="Rectangle 7">
            <a:extLst>
              <a:ext uri="{FF2B5EF4-FFF2-40B4-BE49-F238E27FC236}">
                <a16:creationId xmlns:a16="http://schemas.microsoft.com/office/drawing/2014/main" id="{91DB435F-7041-B1F3-185D-39B01F6DB1C5}"/>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 Questions of Economics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3" name="Straight Connector 2">
            <a:extLst>
              <a:ext uri="{FF2B5EF4-FFF2-40B4-BE49-F238E27FC236}">
                <a16:creationId xmlns:a16="http://schemas.microsoft.com/office/drawing/2014/main" id="{578E5178-ECEB-1515-1455-93FA4BF4FA57}"/>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06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fade">
                                      <p:cBhvr>
                                        <p:cTn id="10" dur="20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2000"/>
                                        <p:tgtEl>
                                          <p:spTgt spid="6">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2000"/>
                                        <p:tgtEl>
                                          <p:spTgt spid="4">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20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20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9E0600-83E9-0248-9BEF-25D8647CAC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02336"/>
            <a:ext cx="9144000" cy="4039849"/>
          </a:xfrm>
          <a:prstGeom prst="rect">
            <a:avLst/>
          </a:prstGeom>
        </p:spPr>
      </p:pic>
      <p:sp>
        <p:nvSpPr>
          <p:cNvPr id="5" name="Rectangle 2">
            <a:extLst>
              <a:ext uri="{FF2B5EF4-FFF2-40B4-BE49-F238E27FC236}">
                <a16:creationId xmlns:a16="http://schemas.microsoft.com/office/drawing/2014/main" id="{E6139E52-A2F9-0842-B1A7-73702DB97A65}"/>
              </a:ext>
            </a:extLst>
          </p:cNvPr>
          <p:cNvSpPr txBox="1">
            <a:spLocks noChangeArrowheads="1"/>
          </p:cNvSpPr>
          <p:nvPr/>
        </p:nvSpPr>
        <p:spPr>
          <a:xfrm>
            <a:off x="0" y="796304"/>
            <a:ext cx="7647709" cy="139585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3400" marR="0" lvl="0" indent="-533400" algn="l" defTabSz="914400" rtl="0" eaLnBrk="1" fontAlgn="auto" latinLnBrk="0" hangingPunct="1">
              <a:lnSpc>
                <a:spcPct val="80000"/>
              </a:lnSpc>
              <a:spcBef>
                <a:spcPts val="1000"/>
              </a:spcBef>
              <a:spcAft>
                <a:spcPts val="0"/>
              </a:spcAft>
              <a:buClrTx/>
              <a:buSzTx/>
              <a:buFontTx/>
              <a:buAutoNum type="arabicPeriod"/>
              <a:tabLst/>
              <a:defRPr/>
            </a:pPr>
            <a:endParaRPr kumimoji="0" lang="en-US" sz="24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l" defTabSz="914400" rtl="0" eaLnBrk="1" fontAlgn="auto" latinLnBrk="0" hangingPunct="1">
              <a:lnSpc>
                <a:spcPct val="80000"/>
              </a:lnSpc>
              <a:spcBef>
                <a:spcPts val="1000"/>
              </a:spcBef>
              <a:spcAft>
                <a:spcPts val="0"/>
              </a:spcAft>
              <a:buClrTx/>
              <a:buSzTx/>
              <a:buFont typeface="Arial" charset="0"/>
              <a:buChar char="•"/>
              <a:tabLst/>
              <a:defRPr/>
            </a:pPr>
            <a:r>
              <a:rPr kumimoji="0" lang="en-US" sz="22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Politics is the study of governance.</a:t>
            </a:r>
          </a:p>
          <a:p>
            <a:pPr marL="228600" marR="0" lvl="0" indent="-228600" algn="l" defTabSz="914400" rtl="0" eaLnBrk="1" fontAlgn="auto" latinLnBrk="0" hangingPunct="1">
              <a:lnSpc>
                <a:spcPct val="80000"/>
              </a:lnSpc>
              <a:spcBef>
                <a:spcPts val="1000"/>
              </a:spcBef>
              <a:spcAft>
                <a:spcPts val="0"/>
              </a:spcAft>
              <a:buClrTx/>
              <a:buSzTx/>
              <a:buFont typeface="Arial" charset="0"/>
              <a:buChar char="•"/>
              <a:tabLst/>
              <a:defRPr/>
            </a:pPr>
            <a:r>
              <a:rPr kumimoji="0" lang="en-US" sz="22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Economics is the study of our material lives.</a:t>
            </a:r>
          </a:p>
          <a:p>
            <a:pPr marL="228600" marR="0" lvl="0" indent="-228600" algn="l" defTabSz="914400" rtl="0" eaLnBrk="1" fontAlgn="auto" latinLnBrk="0" hangingPunct="1">
              <a:lnSpc>
                <a:spcPct val="80000"/>
              </a:lnSpc>
              <a:spcBef>
                <a:spcPts val="1000"/>
              </a:spcBef>
              <a:spcAft>
                <a:spcPts val="0"/>
              </a:spcAft>
              <a:buClrTx/>
              <a:buSzTx/>
              <a:buFont typeface="Arial" charset="0"/>
              <a:buChar char="•"/>
              <a:tabLst/>
              <a:defRPr/>
            </a:pPr>
            <a:r>
              <a:rPr kumimoji="0" lang="en-US" sz="22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These two fields are interconnected.</a:t>
            </a:r>
          </a:p>
        </p:txBody>
      </p:sp>
      <p:sp>
        <p:nvSpPr>
          <p:cNvPr id="6" name="Text Box 9">
            <a:extLst>
              <a:ext uri="{FF2B5EF4-FFF2-40B4-BE49-F238E27FC236}">
                <a16:creationId xmlns:a16="http://schemas.microsoft.com/office/drawing/2014/main" id="{17371B02-1CEF-FF4F-B07A-142A834FC44B}"/>
              </a:ext>
            </a:extLst>
          </p:cNvPr>
          <p:cNvSpPr txBox="1">
            <a:spLocks noChangeArrowheads="1"/>
          </p:cNvSpPr>
          <p:nvPr/>
        </p:nvSpPr>
        <p:spPr bwMode="auto">
          <a:xfrm>
            <a:off x="-2" y="636599"/>
            <a:ext cx="9144000" cy="523220"/>
          </a:xfrm>
          <a:prstGeom prst="rect">
            <a:avLst/>
          </a:prstGeom>
          <a:noFill/>
          <a:ln w="9525">
            <a:noFill/>
            <a:miter lim="800000"/>
            <a:headEnd/>
            <a:tailEnd/>
          </a:ln>
          <a:effectLst/>
        </p:spPr>
        <p:txBody>
          <a:bodyPr>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Political Economy</a:t>
            </a:r>
          </a:p>
        </p:txBody>
      </p:sp>
      <p:sp>
        <p:nvSpPr>
          <p:cNvPr id="8" name="Rectangle 7">
            <a:extLst>
              <a:ext uri="{FF2B5EF4-FFF2-40B4-BE49-F238E27FC236}">
                <a16:creationId xmlns:a16="http://schemas.microsoft.com/office/drawing/2014/main" id="{9E69944A-A71D-4248-9B6A-787BDC42A5AF}"/>
              </a:ext>
            </a:extLst>
          </p:cNvPr>
          <p:cNvSpPr/>
          <p:nvPr/>
        </p:nvSpPr>
        <p:spPr>
          <a:xfrm>
            <a:off x="-2" y="2176002"/>
            <a:ext cx="8870112" cy="193899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tab pos="7302500" algn="l"/>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While radicals, conservatives, and liberals agree </a:t>
            </a:r>
            <a:b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b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that a constitutional democracy</a:t>
            </a:r>
            <a:r>
              <a:rPr lang="en-US" sz="2000" dirty="0">
                <a:solidFill>
                  <a:prstClr val="black"/>
                </a:solidFill>
                <a:latin typeface="Avenir Book" panose="02000503020000020003" pitchFamily="2" charset="0"/>
                <a:ea typeface="Avenir Book" charset="0"/>
                <a:cs typeface="Avenir Book" charset="0"/>
              </a:rPr>
              <a:t>, also called </a:t>
            </a:r>
          </a:p>
          <a:p>
            <a:pPr marL="0" marR="0" lvl="0" indent="0" algn="l" defTabSz="457200" rtl="0" eaLnBrk="1" fontAlgn="auto" latinLnBrk="0" hangingPunct="1">
              <a:lnSpc>
                <a:spcPct val="100000"/>
              </a:lnSpc>
              <a:spcBef>
                <a:spcPts val="0"/>
              </a:spcBef>
              <a:spcAft>
                <a:spcPts val="0"/>
              </a:spcAft>
              <a:buClrTx/>
              <a:buSzTx/>
              <a:buFontTx/>
              <a:buNone/>
              <a:tabLst>
                <a:tab pos="7302500" algn="l"/>
              </a:tabLst>
              <a:defRPr/>
            </a:pPr>
            <a:r>
              <a:rPr lang="en-US" sz="2000" dirty="0">
                <a:solidFill>
                  <a:prstClr val="black"/>
                </a:solidFill>
                <a:latin typeface="Avenir Book" panose="02000503020000020003" pitchFamily="2" charset="0"/>
                <a:ea typeface="Avenir Book" charset="0"/>
                <a:cs typeface="Avenir Book" charset="0"/>
              </a:rPr>
              <a:t>a </a:t>
            </a:r>
            <a:r>
              <a:rPr kumimoji="0" lang="en-US" sz="2000" i="1" u="none" strike="noStrike" kern="1200" cap="none" spc="0" normalizeH="0" noProof="0" dirty="0">
                <a:ln>
                  <a:noFill/>
                </a:ln>
                <a:solidFill>
                  <a:prstClr val="black"/>
                </a:solidFill>
                <a:effectLst/>
                <a:uLnTx/>
                <a:uFillTx/>
                <a:latin typeface="Avenir Book" panose="02000503020000020003" pitchFamily="2" charset="0"/>
                <a:ea typeface="Avenir Book" charset="0"/>
                <a:cs typeface="Avenir Book" charset="0"/>
              </a:rPr>
              <a:t>republic</a:t>
            </a:r>
            <a:r>
              <a:rPr lang="en-US" sz="2000" dirty="0">
                <a:solidFill>
                  <a:prstClr val="black"/>
                </a:solidFill>
                <a:latin typeface="Avenir Book" panose="02000503020000020003" pitchFamily="2" charset="0"/>
                <a:ea typeface="Avenir Book" charset="0"/>
                <a:cs typeface="Avenir Book" charset="0"/>
              </a:rPr>
              <a:t>, </a:t>
            </a: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is the best </a:t>
            </a:r>
            <a:r>
              <a:rPr kumimoji="0" lang="en-US" sz="2000" u="sng"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political</a:t>
            </a: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 system, </a:t>
            </a:r>
          </a:p>
          <a:p>
            <a:pPr marL="0" marR="0" lvl="0" indent="0" algn="l" defTabSz="457200" rtl="0" eaLnBrk="1" fontAlgn="auto" latinLnBrk="0" hangingPunct="1">
              <a:lnSpc>
                <a:spcPct val="100000"/>
              </a:lnSpc>
              <a:spcBef>
                <a:spcPts val="0"/>
              </a:spcBef>
              <a:spcAft>
                <a:spcPts val="0"/>
              </a:spcAft>
              <a:buClrTx/>
              <a:buSzTx/>
              <a:buFontTx/>
              <a:buNone/>
              <a:tabLst>
                <a:tab pos="7302500" algn="l"/>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they disagree about which </a:t>
            </a:r>
          </a:p>
          <a:p>
            <a:pPr marL="0" marR="0" lvl="0" indent="0" algn="l" defTabSz="457200" rtl="0" eaLnBrk="1" fontAlgn="auto" latinLnBrk="0" hangingPunct="1">
              <a:lnSpc>
                <a:spcPct val="100000"/>
              </a:lnSpc>
              <a:spcBef>
                <a:spcPts val="0"/>
              </a:spcBef>
              <a:spcAft>
                <a:spcPts val="0"/>
              </a:spcAft>
              <a:buClrTx/>
              <a:buSzTx/>
              <a:buFontTx/>
              <a:buNone/>
              <a:tabLst>
                <a:tab pos="7302500" algn="l"/>
              </a:tabLst>
              <a:defRPr/>
            </a:pPr>
            <a:r>
              <a:rPr kumimoji="0" lang="en-US" sz="2000" u="sng"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economic</a:t>
            </a: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 system </a:t>
            </a:r>
          </a:p>
          <a:p>
            <a:pPr marL="0" marR="0" lvl="0" indent="0" algn="l" defTabSz="457200" rtl="0" eaLnBrk="1" fontAlgn="auto" latinLnBrk="0" hangingPunct="1">
              <a:lnSpc>
                <a:spcPct val="100000"/>
              </a:lnSpc>
              <a:spcBef>
                <a:spcPts val="0"/>
              </a:spcBef>
              <a:spcAft>
                <a:spcPts val="0"/>
              </a:spcAft>
              <a:buClrTx/>
              <a:buSzTx/>
              <a:buFontTx/>
              <a:buNone/>
              <a:tabLst>
                <a:tab pos="7302500" algn="l"/>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is best. </a:t>
            </a:r>
          </a:p>
        </p:txBody>
      </p:sp>
      <p:sp>
        <p:nvSpPr>
          <p:cNvPr id="3" name="Rectangle 2">
            <a:extLst>
              <a:ext uri="{FF2B5EF4-FFF2-40B4-BE49-F238E27FC236}">
                <a16:creationId xmlns:a16="http://schemas.microsoft.com/office/drawing/2014/main" id="{93FCC28E-37E3-76EC-2688-0F6A36AE0601}"/>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7" name="Rectangle 6">
            <a:extLst>
              <a:ext uri="{FF2B5EF4-FFF2-40B4-BE49-F238E27FC236}">
                <a16:creationId xmlns:a16="http://schemas.microsoft.com/office/drawing/2014/main" id="{DE5EA9E0-C91B-6005-3EBC-9AB904259C5F}"/>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Three Questions of Economics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 name="Straight Connector 1">
            <a:extLst>
              <a:ext uri="{FF2B5EF4-FFF2-40B4-BE49-F238E27FC236}">
                <a16:creationId xmlns:a16="http://schemas.microsoft.com/office/drawing/2014/main" id="{8084F239-D793-5883-9F38-DC6A49F0ECD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05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20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1B1E71-9BB0-6F40-9190-8268E5DA6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6093"/>
            <a:ext cx="9144000" cy="2712720"/>
          </a:xfrm>
          <a:prstGeom prst="rect">
            <a:avLst/>
          </a:prstGeom>
        </p:spPr>
      </p:pic>
      <p:sp>
        <p:nvSpPr>
          <p:cNvPr id="5" name="Rectangle 2">
            <a:extLst>
              <a:ext uri="{FF2B5EF4-FFF2-40B4-BE49-F238E27FC236}">
                <a16:creationId xmlns:a16="http://schemas.microsoft.com/office/drawing/2014/main" id="{A83FD0D8-DA4B-2045-B132-5B94B7FF747A}"/>
              </a:ext>
            </a:extLst>
          </p:cNvPr>
          <p:cNvSpPr txBox="1">
            <a:spLocks noChangeArrowheads="1"/>
          </p:cNvSpPr>
          <p:nvPr/>
        </p:nvSpPr>
        <p:spPr bwMode="auto">
          <a:xfrm>
            <a:off x="304800" y="2390050"/>
            <a:ext cx="4038600"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0" i="0">
                <a:solidFill>
                  <a:schemeClr val="tx1"/>
                </a:solidFill>
                <a:latin typeface="Helvetica Neue Regular"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400" b="0" i="0">
                <a:solidFill>
                  <a:schemeClr val="tx1"/>
                </a:solidFill>
                <a:latin typeface="Helvetica Neue Regular" charset="0"/>
                <a:ea typeface="ＭＳ Ｐゴシック" pitchFamily="-65" charset="-128"/>
              </a:defRPr>
            </a:lvl2pPr>
            <a:lvl3pPr marL="1143000" indent="-228600" algn="l" rtl="0" eaLnBrk="0" fontAlgn="base" hangingPunct="0">
              <a:spcBef>
                <a:spcPct val="20000"/>
              </a:spcBef>
              <a:spcAft>
                <a:spcPct val="0"/>
              </a:spcAft>
              <a:buChar char="•"/>
              <a:defRPr sz="2000" b="0" i="0">
                <a:solidFill>
                  <a:schemeClr val="tx1"/>
                </a:solidFill>
                <a:latin typeface="Helvetica Neue Regular" charset="0"/>
                <a:ea typeface="ＭＳ Ｐゴシック" pitchFamily="-65" charset="-128"/>
              </a:defRPr>
            </a:lvl3pPr>
            <a:lvl4pPr marL="1600200" indent="-228600" algn="l" rtl="0" eaLnBrk="0" fontAlgn="base" hangingPunct="0">
              <a:spcBef>
                <a:spcPct val="20000"/>
              </a:spcBef>
              <a:spcAft>
                <a:spcPct val="0"/>
              </a:spcAft>
              <a:buChar char="–"/>
              <a:defRPr sz="1800" b="0" i="0">
                <a:solidFill>
                  <a:schemeClr val="tx1"/>
                </a:solidFill>
                <a:latin typeface="Helvetica Neue Regular" charset="0"/>
                <a:ea typeface="ＭＳ Ｐゴシック" pitchFamily="-65" charset="-128"/>
              </a:defRPr>
            </a:lvl4pPr>
            <a:lvl5pPr marL="2057400" indent="-228600" algn="l" rtl="0" eaLnBrk="0" fontAlgn="base" hangingPunct="0">
              <a:spcBef>
                <a:spcPct val="20000"/>
              </a:spcBef>
              <a:spcAft>
                <a:spcPct val="0"/>
              </a:spcAft>
              <a:buChar char="»"/>
              <a:defRPr sz="1800" b="0" i="0">
                <a:solidFill>
                  <a:schemeClr val="tx1"/>
                </a:solidFill>
                <a:latin typeface="Helvetica Neue Regular" charset="0"/>
                <a:ea typeface="ＭＳ Ｐゴシック" pitchFamily="-65" charset="-128"/>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342900" marR="0" lvl="0" indent="-342900" algn="l" defTabSz="457200" rtl="0" eaLnBrk="1" fontAlgn="base" latinLnBrk="0" hangingPunct="1">
              <a:lnSpc>
                <a:spcPct val="100000"/>
              </a:lnSpc>
              <a:spcBef>
                <a:spcPct val="20000"/>
              </a:spcBef>
              <a:spcAft>
                <a:spcPct val="0"/>
              </a:spcAft>
              <a:buClrTx/>
              <a:buSzTx/>
              <a:buFontTx/>
              <a:buChar char="•"/>
              <a:tabLst/>
              <a:defRPr/>
            </a:pPr>
            <a:r>
              <a:rPr kumimoji="0" lang="en-US" sz="2800" u="none" strike="noStrike" kern="0" cap="none" spc="0" normalizeH="0" baseline="0" noProof="0" dirty="0">
                <a:ln>
                  <a:noFill/>
                </a:ln>
                <a:solidFill>
                  <a:srgbClr val="502D19"/>
                </a:solidFill>
                <a:effectLst/>
                <a:uLnTx/>
                <a:uFillTx/>
                <a:latin typeface="Avenir Book" panose="02000503020000020003" pitchFamily="2" charset="0"/>
                <a:ea typeface="Avenir Book" charset="0"/>
                <a:cs typeface="Avenir Book" charset="0"/>
              </a:rPr>
              <a:t>Factors of Production</a:t>
            </a:r>
          </a:p>
          <a:p>
            <a:pPr marL="342900" marR="0" lvl="0" indent="-342900" algn="l" defTabSz="457200" rtl="0" eaLnBrk="1" fontAlgn="base" latinLnBrk="0" hangingPunct="1">
              <a:lnSpc>
                <a:spcPct val="100000"/>
              </a:lnSpc>
              <a:spcBef>
                <a:spcPct val="20000"/>
              </a:spcBef>
              <a:spcAft>
                <a:spcPct val="0"/>
              </a:spcAft>
              <a:buClrTx/>
              <a:buSzTx/>
              <a:buFontTx/>
              <a:buChar char="•"/>
              <a:tabLst/>
              <a:defRPr/>
            </a:pPr>
            <a:r>
              <a:rPr kumimoji="0" lang="en-US" sz="2800" u="none" strike="noStrike" kern="0" cap="none" spc="0" normalizeH="0" baseline="0" noProof="0" dirty="0">
                <a:ln>
                  <a:noFill/>
                </a:ln>
                <a:solidFill>
                  <a:srgbClr val="502D19"/>
                </a:solidFill>
                <a:effectLst/>
                <a:uLnTx/>
                <a:uFillTx/>
                <a:latin typeface="Avenir Book" panose="02000503020000020003" pitchFamily="2" charset="0"/>
                <a:ea typeface="Avenir Book" charset="0"/>
                <a:cs typeface="Avenir Book" charset="0"/>
              </a:rPr>
              <a:t>Resources </a:t>
            </a:r>
          </a:p>
          <a:p>
            <a:pPr marL="342900" marR="0" lvl="0" indent="-342900" algn="l" defTabSz="457200" rtl="0" eaLnBrk="1" fontAlgn="base" latinLnBrk="0" hangingPunct="1">
              <a:lnSpc>
                <a:spcPct val="100000"/>
              </a:lnSpc>
              <a:spcBef>
                <a:spcPct val="20000"/>
              </a:spcBef>
              <a:spcAft>
                <a:spcPct val="0"/>
              </a:spcAft>
              <a:buClrTx/>
              <a:buSzTx/>
              <a:buFontTx/>
              <a:buChar char="•"/>
              <a:tabLst/>
              <a:defRPr/>
            </a:pPr>
            <a:r>
              <a:rPr kumimoji="0" lang="en-US" sz="2800" u="none" strike="noStrike" kern="0" cap="none" spc="0" normalizeH="0" baseline="0" noProof="0" dirty="0">
                <a:ln>
                  <a:noFill/>
                </a:ln>
                <a:solidFill>
                  <a:srgbClr val="502D19"/>
                </a:solidFill>
                <a:effectLst/>
                <a:uLnTx/>
                <a:uFillTx/>
                <a:latin typeface="Avenir Book" panose="02000503020000020003" pitchFamily="2" charset="0"/>
                <a:ea typeface="Avenir Book" charset="0"/>
                <a:cs typeface="Avenir Book" charset="0"/>
              </a:rPr>
              <a:t>Land, Labor, Capital</a:t>
            </a:r>
          </a:p>
        </p:txBody>
      </p:sp>
      <p:sp>
        <p:nvSpPr>
          <p:cNvPr id="6" name="Rectangle 3">
            <a:extLst>
              <a:ext uri="{FF2B5EF4-FFF2-40B4-BE49-F238E27FC236}">
                <a16:creationId xmlns:a16="http://schemas.microsoft.com/office/drawing/2014/main" id="{B01F6F99-C023-D343-BE66-A888EB363228}"/>
              </a:ext>
            </a:extLst>
          </p:cNvPr>
          <p:cNvSpPr txBox="1">
            <a:spLocks noChangeArrowheads="1"/>
          </p:cNvSpPr>
          <p:nvPr/>
        </p:nvSpPr>
        <p:spPr bwMode="auto">
          <a:xfrm>
            <a:off x="5360230" y="2371008"/>
            <a:ext cx="4038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0" i="0">
                <a:solidFill>
                  <a:schemeClr val="tx1"/>
                </a:solidFill>
                <a:latin typeface="Helvetica Neue Regular"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400" b="0" i="0">
                <a:solidFill>
                  <a:schemeClr val="tx1"/>
                </a:solidFill>
                <a:latin typeface="Helvetica Neue Regular" charset="0"/>
                <a:ea typeface="ＭＳ Ｐゴシック" pitchFamily="-65" charset="-128"/>
              </a:defRPr>
            </a:lvl2pPr>
            <a:lvl3pPr marL="1143000" indent="-228600" algn="l" rtl="0" eaLnBrk="0" fontAlgn="base" hangingPunct="0">
              <a:spcBef>
                <a:spcPct val="20000"/>
              </a:spcBef>
              <a:spcAft>
                <a:spcPct val="0"/>
              </a:spcAft>
              <a:buChar char="•"/>
              <a:defRPr sz="2000" b="0" i="0">
                <a:solidFill>
                  <a:schemeClr val="tx1"/>
                </a:solidFill>
                <a:latin typeface="Helvetica Neue Regular" charset="0"/>
                <a:ea typeface="ＭＳ Ｐゴシック" pitchFamily="-65" charset="-128"/>
              </a:defRPr>
            </a:lvl3pPr>
            <a:lvl4pPr marL="1600200" indent="-228600" algn="l" rtl="0" eaLnBrk="0" fontAlgn="base" hangingPunct="0">
              <a:spcBef>
                <a:spcPct val="20000"/>
              </a:spcBef>
              <a:spcAft>
                <a:spcPct val="0"/>
              </a:spcAft>
              <a:buChar char="–"/>
              <a:defRPr sz="1800" b="0" i="0">
                <a:solidFill>
                  <a:schemeClr val="tx1"/>
                </a:solidFill>
                <a:latin typeface="Helvetica Neue Regular" charset="0"/>
                <a:ea typeface="ＭＳ Ｐゴシック" pitchFamily="-65" charset="-128"/>
              </a:defRPr>
            </a:lvl4pPr>
            <a:lvl5pPr marL="2057400" indent="-228600" algn="l" rtl="0" eaLnBrk="0" fontAlgn="base" hangingPunct="0">
              <a:spcBef>
                <a:spcPct val="20000"/>
              </a:spcBef>
              <a:spcAft>
                <a:spcPct val="0"/>
              </a:spcAft>
              <a:buChar char="»"/>
              <a:defRPr sz="1800" b="0" i="0">
                <a:solidFill>
                  <a:schemeClr val="tx1"/>
                </a:solidFill>
                <a:latin typeface="Helvetica Neue Regular" charset="0"/>
                <a:ea typeface="ＭＳ Ｐゴシック" pitchFamily="-65" charset="-128"/>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342900" marR="0" lvl="0" indent="-342900" algn="l" defTabSz="457200" rtl="0" eaLnBrk="1" fontAlgn="base" latinLnBrk="0" hangingPunct="1">
              <a:lnSpc>
                <a:spcPct val="100000"/>
              </a:lnSpc>
              <a:spcBef>
                <a:spcPct val="20000"/>
              </a:spcBef>
              <a:spcAft>
                <a:spcPct val="0"/>
              </a:spcAft>
              <a:buClrTx/>
              <a:buSzTx/>
              <a:buFontTx/>
              <a:buChar char="•"/>
              <a:tabLst/>
              <a:defRPr/>
            </a:pPr>
            <a:r>
              <a:rPr kumimoji="0" lang="en-US" sz="2800" u="none" strike="noStrike" kern="0" cap="none" spc="0" normalizeH="0" baseline="0" noProof="0" dirty="0">
                <a:ln>
                  <a:noFill/>
                </a:ln>
                <a:solidFill>
                  <a:srgbClr val="502D19"/>
                </a:solidFill>
                <a:effectLst/>
                <a:uLnTx/>
                <a:uFillTx/>
                <a:latin typeface="Avenir Book" panose="02000503020000020003" pitchFamily="2" charset="0"/>
                <a:ea typeface="Avenir Book" charset="0"/>
                <a:cs typeface="Avenir Book" charset="0"/>
              </a:rPr>
              <a:t>Products</a:t>
            </a:r>
          </a:p>
          <a:p>
            <a:pPr marL="342900" marR="0" lvl="0" indent="-342900" algn="l" defTabSz="457200" rtl="0" eaLnBrk="1" fontAlgn="base" latinLnBrk="0" hangingPunct="1">
              <a:lnSpc>
                <a:spcPct val="100000"/>
              </a:lnSpc>
              <a:spcBef>
                <a:spcPct val="20000"/>
              </a:spcBef>
              <a:spcAft>
                <a:spcPct val="0"/>
              </a:spcAft>
              <a:buClrTx/>
              <a:buSzTx/>
              <a:buFontTx/>
              <a:buChar char="•"/>
              <a:tabLst/>
              <a:defRPr/>
            </a:pPr>
            <a:r>
              <a:rPr kumimoji="0" lang="en-US" sz="2800" u="none" strike="noStrike" kern="0" cap="none" spc="0" normalizeH="0" baseline="0" noProof="0" dirty="0">
                <a:ln>
                  <a:noFill/>
                </a:ln>
                <a:solidFill>
                  <a:srgbClr val="502D19"/>
                </a:solidFill>
                <a:effectLst/>
                <a:uLnTx/>
                <a:uFillTx/>
                <a:latin typeface="Avenir Book" panose="02000503020000020003" pitchFamily="2" charset="0"/>
                <a:ea typeface="Avenir Book" charset="0"/>
                <a:cs typeface="Avenir Book" charset="0"/>
              </a:rPr>
              <a:t>Goods &amp; Services</a:t>
            </a:r>
          </a:p>
          <a:p>
            <a:pPr marL="342900" marR="0" lvl="0" indent="-342900" algn="l" defTabSz="457200" rtl="0" eaLnBrk="1" fontAlgn="base" latinLnBrk="0" hangingPunct="1">
              <a:lnSpc>
                <a:spcPct val="100000"/>
              </a:lnSpc>
              <a:spcBef>
                <a:spcPct val="20000"/>
              </a:spcBef>
              <a:spcAft>
                <a:spcPct val="0"/>
              </a:spcAft>
              <a:buClrTx/>
              <a:buSzTx/>
              <a:buFontTx/>
              <a:buChar char="•"/>
              <a:tabLst/>
              <a:defRPr/>
            </a:pPr>
            <a:r>
              <a:rPr kumimoji="0" lang="en-US" sz="2800" u="none" strike="noStrike" kern="0" cap="none" spc="0" normalizeH="0" baseline="0" noProof="0" dirty="0">
                <a:ln>
                  <a:noFill/>
                </a:ln>
                <a:solidFill>
                  <a:srgbClr val="502D19"/>
                </a:solidFill>
                <a:effectLst/>
                <a:uLnTx/>
                <a:uFillTx/>
                <a:latin typeface="Avenir Book" panose="02000503020000020003" pitchFamily="2" charset="0"/>
                <a:ea typeface="Avenir Book" charset="0"/>
                <a:cs typeface="Avenir Book" charset="0"/>
              </a:rPr>
              <a:t>Guns and Butter</a:t>
            </a:r>
          </a:p>
        </p:txBody>
      </p:sp>
      <p:sp>
        <p:nvSpPr>
          <p:cNvPr id="7" name="Text Box 4">
            <a:extLst>
              <a:ext uri="{FF2B5EF4-FFF2-40B4-BE49-F238E27FC236}">
                <a16:creationId xmlns:a16="http://schemas.microsoft.com/office/drawing/2014/main" id="{8C823EDA-1C54-0D4E-BAE4-DBA6B23188DC}"/>
              </a:ext>
            </a:extLst>
          </p:cNvPr>
          <p:cNvSpPr txBox="1">
            <a:spLocks noChangeArrowheads="1"/>
          </p:cNvSpPr>
          <p:nvPr/>
        </p:nvSpPr>
        <p:spPr bwMode="auto">
          <a:xfrm>
            <a:off x="380998" y="1194166"/>
            <a:ext cx="2590800" cy="625475"/>
          </a:xfrm>
          <a:prstGeom prst="rect">
            <a:avLst/>
          </a:prstGeom>
          <a:noFill/>
          <a:ln w="28575">
            <a:noFill/>
            <a:miter lim="800000"/>
            <a:headEnd/>
            <a:tailEnd/>
          </a:ln>
        </p:spPr>
        <p:txBody>
          <a:bodyPr>
            <a:prstTxWarp prst="textNoShape">
              <a:avLst/>
            </a:prstTxWarp>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sz="3500" u="none" strike="noStrike" kern="1200" cap="none" spc="0" normalizeH="0" baseline="0" noProof="0" dirty="0">
                <a:ln>
                  <a:noFill/>
                </a:ln>
                <a:solidFill>
                  <a:srgbClr val="54301A"/>
                </a:solidFill>
                <a:effectLst/>
                <a:uLnTx/>
                <a:uFillTx/>
                <a:latin typeface="Avenir Book" panose="02000503020000020003" pitchFamily="2" charset="0"/>
                <a:ea typeface="Avenir Medium" charset="0"/>
                <a:cs typeface="Avenir Medium" charset="0"/>
              </a:rPr>
              <a:t>Inputs</a:t>
            </a:r>
          </a:p>
        </p:txBody>
      </p:sp>
      <p:sp>
        <p:nvSpPr>
          <p:cNvPr id="8" name="Text Box 5">
            <a:extLst>
              <a:ext uri="{FF2B5EF4-FFF2-40B4-BE49-F238E27FC236}">
                <a16:creationId xmlns:a16="http://schemas.microsoft.com/office/drawing/2014/main" id="{FECC0ECA-27BF-CA4E-AB8B-0D8C9EEC22BD}"/>
              </a:ext>
            </a:extLst>
          </p:cNvPr>
          <p:cNvSpPr txBox="1">
            <a:spLocks noChangeArrowheads="1"/>
          </p:cNvSpPr>
          <p:nvPr/>
        </p:nvSpPr>
        <p:spPr bwMode="auto">
          <a:xfrm>
            <a:off x="5410202" y="1194166"/>
            <a:ext cx="3352800" cy="625475"/>
          </a:xfrm>
          <a:prstGeom prst="rect">
            <a:avLst/>
          </a:prstGeom>
          <a:noFill/>
          <a:ln w="9525">
            <a:noFill/>
            <a:miter lim="800000"/>
            <a:headEnd/>
            <a:tailEnd/>
          </a:ln>
        </p:spPr>
        <p:txBody>
          <a:bodyPr>
            <a:prstTxWarp prst="textNoShape">
              <a:avLst/>
            </a:prstTxWarp>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sz="3500" u="none" strike="noStrike" kern="1200" cap="none" spc="0" normalizeH="0" baseline="0" noProof="0" dirty="0">
                <a:ln>
                  <a:noFill/>
                </a:ln>
                <a:solidFill>
                  <a:srgbClr val="502D19"/>
                </a:solidFill>
                <a:effectLst/>
                <a:uLnTx/>
                <a:uFillTx/>
                <a:latin typeface="Avenir Book" panose="02000503020000020003" pitchFamily="2" charset="0"/>
                <a:ea typeface="Avenir Medium" charset="0"/>
                <a:cs typeface="Avenir Medium" charset="0"/>
              </a:rPr>
              <a:t>Outputs</a:t>
            </a:r>
          </a:p>
        </p:txBody>
      </p:sp>
      <p:sp>
        <p:nvSpPr>
          <p:cNvPr id="9" name="Line 15">
            <a:extLst>
              <a:ext uri="{FF2B5EF4-FFF2-40B4-BE49-F238E27FC236}">
                <a16:creationId xmlns:a16="http://schemas.microsoft.com/office/drawing/2014/main" id="{A7DE9F25-287E-2542-ABFA-E22F4DD3B690}"/>
              </a:ext>
            </a:extLst>
          </p:cNvPr>
          <p:cNvSpPr>
            <a:spLocks noChangeShapeType="1"/>
          </p:cNvSpPr>
          <p:nvPr/>
        </p:nvSpPr>
        <p:spPr bwMode="auto">
          <a:xfrm>
            <a:off x="1888761" y="1539881"/>
            <a:ext cx="3470464" cy="21558"/>
          </a:xfrm>
          <a:prstGeom prst="line">
            <a:avLst/>
          </a:prstGeom>
          <a:noFill/>
          <a:ln w="28575">
            <a:solidFill>
              <a:schemeClr val="tx1"/>
            </a:solidFill>
            <a:round/>
            <a:headEnd/>
            <a:tailEnd type="triangle" w="med" len="med"/>
          </a:ln>
        </p:spPr>
        <p:txBody>
          <a:bodyPr>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mn-ea"/>
              <a:cs typeface="+mn-cs"/>
            </a:endParaRPr>
          </a:p>
        </p:txBody>
      </p:sp>
      <p:sp>
        <p:nvSpPr>
          <p:cNvPr id="10" name="TextBox 9">
            <a:extLst>
              <a:ext uri="{FF2B5EF4-FFF2-40B4-BE49-F238E27FC236}">
                <a16:creationId xmlns:a16="http://schemas.microsoft.com/office/drawing/2014/main" id="{EFAF558D-A40B-5746-A650-DE9374077F7B}"/>
              </a:ext>
            </a:extLst>
          </p:cNvPr>
          <p:cNvSpPr txBox="1">
            <a:spLocks noChangeArrowheads="1"/>
          </p:cNvSpPr>
          <p:nvPr/>
        </p:nvSpPr>
        <p:spPr bwMode="auto">
          <a:xfrm>
            <a:off x="401379" y="1921256"/>
            <a:ext cx="1371600" cy="381000"/>
          </a:xfrm>
          <a:prstGeom prst="rect">
            <a:avLst/>
          </a:prstGeom>
          <a:noFill/>
          <a:ln w="9525">
            <a:noFill/>
            <a:miter lim="800000"/>
            <a:headEnd/>
            <a:tailEnd/>
          </a:ln>
        </p:spPr>
        <p:txBody>
          <a:bodyPr>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also called:</a:t>
            </a:r>
          </a:p>
        </p:txBody>
      </p:sp>
      <p:sp>
        <p:nvSpPr>
          <p:cNvPr id="11" name="TextBox 10">
            <a:extLst>
              <a:ext uri="{FF2B5EF4-FFF2-40B4-BE49-F238E27FC236}">
                <a16:creationId xmlns:a16="http://schemas.microsoft.com/office/drawing/2014/main" id="{91691CB2-D6CF-4A42-92A8-2A0AFB585E66}"/>
              </a:ext>
            </a:extLst>
          </p:cNvPr>
          <p:cNvSpPr txBox="1">
            <a:spLocks noChangeArrowheads="1"/>
          </p:cNvSpPr>
          <p:nvPr/>
        </p:nvSpPr>
        <p:spPr bwMode="auto">
          <a:xfrm>
            <a:off x="5486400" y="1921256"/>
            <a:ext cx="1371600" cy="381000"/>
          </a:xfrm>
          <a:prstGeom prst="rect">
            <a:avLst/>
          </a:prstGeom>
          <a:noFill/>
          <a:ln w="9525">
            <a:noFill/>
            <a:miter lim="800000"/>
            <a:headEnd/>
            <a:tailEnd/>
          </a:ln>
        </p:spPr>
        <p:txBody>
          <a:bodyPr>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also called:</a:t>
            </a:r>
          </a:p>
        </p:txBody>
      </p:sp>
      <p:sp>
        <p:nvSpPr>
          <p:cNvPr id="12" name="TextBox 11">
            <a:extLst>
              <a:ext uri="{FF2B5EF4-FFF2-40B4-BE49-F238E27FC236}">
                <a16:creationId xmlns:a16="http://schemas.microsoft.com/office/drawing/2014/main" id="{556B7F41-88C4-9F4A-9308-653924CD9E3F}"/>
              </a:ext>
            </a:extLst>
          </p:cNvPr>
          <p:cNvSpPr txBox="1"/>
          <p:nvPr/>
        </p:nvSpPr>
        <p:spPr>
          <a:xfrm>
            <a:off x="401379" y="4106188"/>
            <a:ext cx="3575714" cy="1631216"/>
          </a:xfrm>
          <a:prstGeom prst="rect">
            <a:avLst/>
          </a:prstGeom>
          <a:noFill/>
          <a:ln>
            <a:solidFill>
              <a:srgbClr val="502D19"/>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4</a:t>
            </a:r>
            <a:r>
              <a:rPr kumimoji="0" lang="en-US" sz="2000" u="none" strike="noStrike" kern="1200" cap="none" spc="0" normalizeH="0" baseline="30000" noProof="0" dirty="0">
                <a:ln>
                  <a:noFill/>
                </a:ln>
                <a:solidFill>
                  <a:prstClr val="black"/>
                </a:solidFill>
                <a:effectLst/>
                <a:uLnTx/>
                <a:uFillTx/>
                <a:latin typeface="Avenir Book" panose="02000503020000020003" pitchFamily="2" charset="0"/>
                <a:ea typeface="Avenir Book" charset="0"/>
                <a:cs typeface="Avenir Book" charset="0"/>
              </a:rPr>
              <a:t>th</a:t>
            </a: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 Resource?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502D19"/>
                </a:solidFill>
                <a:effectLst/>
                <a:uLnTx/>
                <a:uFillTx/>
                <a:latin typeface="Avenir Book" panose="02000503020000020003" pitchFamily="2" charset="0"/>
                <a:ea typeface="Avenir Book" charset="0"/>
                <a:cs typeface="Avenir Book" charset="0"/>
              </a:rPr>
              <a:t>Entrepreneur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Not included because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all perspectives don’t agree.</a:t>
            </a:r>
            <a:endParaRPr kumimoji="0" lang="en-US" sz="16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p:txBody>
      </p:sp>
      <p:sp>
        <p:nvSpPr>
          <p:cNvPr id="3" name="Rectangle 2">
            <a:extLst>
              <a:ext uri="{FF2B5EF4-FFF2-40B4-BE49-F238E27FC236}">
                <a16:creationId xmlns:a16="http://schemas.microsoft.com/office/drawing/2014/main" id="{EE19CAC4-7099-9E81-A020-FFA2E58DB37C}"/>
              </a:ext>
            </a:extLst>
          </p:cNvPr>
          <p:cNvSpPr/>
          <p:nvPr/>
        </p:nvSpPr>
        <p:spPr>
          <a:xfrm>
            <a:off x="6144533" y="663983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FE91DBB8-8C90-A4CA-8528-89EC1A281EFD}"/>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Important Economic Terms</a:t>
            </a:r>
          </a:p>
        </p:txBody>
      </p:sp>
      <p:cxnSp>
        <p:nvCxnSpPr>
          <p:cNvPr id="14" name="Straight Connector 13">
            <a:extLst>
              <a:ext uri="{FF2B5EF4-FFF2-40B4-BE49-F238E27FC236}">
                <a16:creationId xmlns:a16="http://schemas.microsoft.com/office/drawing/2014/main" id="{A07F450D-FB0A-EB37-8E82-20DF5E27CC4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42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20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2000"/>
                                        <p:tgtEl>
                                          <p:spTgt spid="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fade">
                                      <p:cBhvr>
                                        <p:cTn id="33" dur="2000"/>
                                        <p:tgtEl>
                                          <p:spTgt spid="5">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
                                            <p:txEl>
                                              <p:pRg st="0" end="0"/>
                                            </p:txEl>
                                          </p:spTgt>
                                        </p:tgtEl>
                                        <p:attrNameLst>
                                          <p:attrName>style.visibility</p:attrName>
                                        </p:attrNameLst>
                                      </p:cBhvr>
                                      <p:to>
                                        <p:strVal val="visible"/>
                                      </p:to>
                                    </p:set>
                                    <p:animEffect transition="in" filter="fade">
                                      <p:cBhvr>
                                        <p:cTn id="48" dur="2000"/>
                                        <p:tgtEl>
                                          <p:spTgt spid="6">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6">
                                            <p:txEl>
                                              <p:pRg st="1" end="1"/>
                                            </p:txEl>
                                          </p:spTgt>
                                        </p:tgtEl>
                                        <p:attrNameLst>
                                          <p:attrName>style.visibility</p:attrName>
                                        </p:attrNameLst>
                                      </p:cBhvr>
                                      <p:to>
                                        <p:strVal val="visible"/>
                                      </p:to>
                                    </p:set>
                                    <p:animEffect transition="in" filter="fade">
                                      <p:cBhvr>
                                        <p:cTn id="53" dur="2000"/>
                                        <p:tgtEl>
                                          <p:spTgt spid="6">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6">
                                            <p:txEl>
                                              <p:pRg st="2" end="2"/>
                                            </p:txEl>
                                          </p:spTgt>
                                        </p:tgtEl>
                                        <p:attrNameLst>
                                          <p:attrName>style.visibility</p:attrName>
                                        </p:attrNameLst>
                                      </p:cBhvr>
                                      <p:to>
                                        <p:strVal val="visible"/>
                                      </p:to>
                                    </p:set>
                                    <p:animEffect transition="in" filter="fade">
                                      <p:cBhvr>
                                        <p:cTn id="58"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P spid="11" grpId="0"/>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AAD438A-3D7E-CF48-8B3C-D4A6D2EC6991}"/>
              </a:ext>
            </a:extLst>
          </p:cNvPr>
          <p:cNvSpPr txBox="1">
            <a:spLocks noChangeArrowheads="1"/>
          </p:cNvSpPr>
          <p:nvPr/>
        </p:nvSpPr>
        <p:spPr bwMode="auto">
          <a:xfrm>
            <a:off x="45394" y="935414"/>
            <a:ext cx="5223164" cy="6096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0" i="0">
                <a:solidFill>
                  <a:schemeClr val="tx1"/>
                </a:solidFill>
                <a:latin typeface="Helvetica Neue Regular"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400" b="0" i="0">
                <a:solidFill>
                  <a:schemeClr val="tx1"/>
                </a:solidFill>
                <a:latin typeface="Helvetica Neue Regular" charset="0"/>
                <a:ea typeface="ＭＳ Ｐゴシック" pitchFamily="-65" charset="-128"/>
              </a:defRPr>
            </a:lvl2pPr>
            <a:lvl3pPr marL="1143000" indent="-228600" algn="l" rtl="0" eaLnBrk="0" fontAlgn="base" hangingPunct="0">
              <a:spcBef>
                <a:spcPct val="20000"/>
              </a:spcBef>
              <a:spcAft>
                <a:spcPct val="0"/>
              </a:spcAft>
              <a:buChar char="•"/>
              <a:defRPr sz="2000" b="0" i="0">
                <a:solidFill>
                  <a:schemeClr val="tx1"/>
                </a:solidFill>
                <a:latin typeface="Helvetica Neue Regular" charset="0"/>
                <a:ea typeface="ＭＳ Ｐゴシック" pitchFamily="-65" charset="-128"/>
              </a:defRPr>
            </a:lvl3pPr>
            <a:lvl4pPr marL="1600200" indent="-228600" algn="l" rtl="0" eaLnBrk="0" fontAlgn="base" hangingPunct="0">
              <a:spcBef>
                <a:spcPct val="20000"/>
              </a:spcBef>
              <a:spcAft>
                <a:spcPct val="0"/>
              </a:spcAft>
              <a:buChar char="–"/>
              <a:defRPr sz="1800" b="0" i="0">
                <a:solidFill>
                  <a:schemeClr val="tx1"/>
                </a:solidFill>
                <a:latin typeface="Helvetica Neue Regular" charset="0"/>
                <a:ea typeface="ＭＳ Ｐゴシック" pitchFamily="-65" charset="-128"/>
              </a:defRPr>
            </a:lvl4pPr>
            <a:lvl5pPr marL="2057400" indent="-228600" algn="l" rtl="0" eaLnBrk="0" fontAlgn="base" hangingPunct="0">
              <a:spcBef>
                <a:spcPct val="20000"/>
              </a:spcBef>
              <a:spcAft>
                <a:spcPct val="0"/>
              </a:spcAft>
              <a:buChar char="»"/>
              <a:defRPr sz="1800" b="0" i="0">
                <a:solidFill>
                  <a:schemeClr val="tx1"/>
                </a:solidFill>
                <a:latin typeface="Helvetica Neue Regular" charset="0"/>
                <a:ea typeface="ＭＳ Ｐゴシック" pitchFamily="-65" charset="-128"/>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533400" marR="0" lvl="0" indent="-533400" algn="l" defTabSz="457200" rtl="0" eaLnBrk="1" fontAlgn="base" latinLnBrk="0" hangingPunct="1">
              <a:lnSpc>
                <a:spcPct val="80000"/>
              </a:lnSpc>
              <a:spcBef>
                <a:spcPct val="20000"/>
              </a:spcBef>
              <a:spcAft>
                <a:spcPct val="0"/>
              </a:spcAft>
              <a:buClrTx/>
              <a:buSzTx/>
              <a:buFontTx/>
              <a:buAutoNum type="arabicPeriod"/>
              <a:tabLst/>
              <a:defRPr/>
            </a:pPr>
            <a:endParaRPr kumimoji="0" lang="en-US" sz="24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r>
              <a:rPr kumimoji="0" lang="en-US" sz="2800" b="1" u="none" strike="noStrike" kern="0" cap="none" spc="0" normalizeH="0" baseline="0" noProof="0" dirty="0">
                <a:ln>
                  <a:noFill/>
                </a:ln>
                <a:solidFill>
                  <a:srgbClr val="502D19"/>
                </a:solidFill>
                <a:effectLst/>
                <a:uLnTx/>
                <a:uFillTx/>
                <a:latin typeface="Avenir Black" panose="02000503020000020003" pitchFamily="2" charset="0"/>
                <a:ea typeface="Avenir Book" charset="0"/>
                <a:cs typeface="Avenir Book" charset="0"/>
              </a:rPr>
              <a:t>Teeth Cleaning</a:t>
            </a:r>
          </a:p>
          <a:p>
            <a:pPr marL="2171700" marR="0" lvl="4" indent="-342900" algn="l" defTabSz="457200" rtl="0" eaLnBrk="1" fontAlgn="base" latinLnBrk="0" hangingPunct="1">
              <a:lnSpc>
                <a:spcPct val="70000"/>
              </a:lnSpc>
              <a:spcBef>
                <a:spcPts val="0"/>
              </a:spcBef>
              <a:spcAft>
                <a:spcPct val="0"/>
              </a:spcAft>
              <a:buClrTx/>
              <a:buSzTx/>
              <a:buFontTx/>
              <a:buNone/>
              <a:tabLst/>
              <a:defRPr/>
            </a:pPr>
            <a:endPar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p:txBody>
      </p:sp>
      <p:sp>
        <p:nvSpPr>
          <p:cNvPr id="3" name="Rectangle 2">
            <a:extLst>
              <a:ext uri="{FF2B5EF4-FFF2-40B4-BE49-F238E27FC236}">
                <a16:creationId xmlns:a16="http://schemas.microsoft.com/office/drawing/2014/main" id="{D58B2527-C5D0-B695-86F7-4D6AE3C9F83A}"/>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C68B0636-3C29-FD45-169E-230BE54CA660}"/>
              </a:ext>
            </a:extLst>
          </p:cNvPr>
          <p:cNvSpPr/>
          <p:nvPr/>
        </p:nvSpPr>
        <p:spPr>
          <a:xfrm>
            <a:off x="-2" y="68014"/>
            <a:ext cx="9144001" cy="307777"/>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1.1: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Inputs and Outputs</a:t>
            </a:r>
          </a:p>
        </p:txBody>
      </p:sp>
      <p:sp>
        <p:nvSpPr>
          <p:cNvPr id="10" name="Rectangle 9">
            <a:extLst>
              <a:ext uri="{FF2B5EF4-FFF2-40B4-BE49-F238E27FC236}">
                <a16:creationId xmlns:a16="http://schemas.microsoft.com/office/drawing/2014/main" id="{5F4D6D3F-5C9A-FBCC-0D8E-4B9F9A673321}"/>
              </a:ext>
            </a:extLst>
          </p:cNvPr>
          <p:cNvSpPr/>
          <p:nvPr/>
        </p:nvSpPr>
        <p:spPr>
          <a:xfrm>
            <a:off x="1836030" y="594466"/>
            <a:ext cx="5099409" cy="523220"/>
          </a:xfrm>
          <a:prstGeom prst="rect">
            <a:avLst/>
          </a:prstGeom>
        </p:spPr>
        <p:txBody>
          <a:bodyPr wrap="none">
            <a:spAutoFit/>
          </a:bodyPr>
          <a:lstStyle/>
          <a:p>
            <a:pPr algn="ctr">
              <a:defRPr/>
            </a:pPr>
            <a:r>
              <a:rPr lang="en-US" sz="2800" b="1" dirty="0">
                <a:solidFill>
                  <a:srgbClr val="000000"/>
                </a:solidFill>
                <a:latin typeface="Avenir Black" panose="02000503020000020003" pitchFamily="2" charset="0"/>
                <a:ea typeface="Avenir Medium" charset="0"/>
                <a:cs typeface="Avenir Medium" charset="0"/>
              </a:rPr>
              <a:t>Exercise: Inputs and Outputs</a:t>
            </a:r>
          </a:p>
        </p:txBody>
      </p:sp>
      <p:pic>
        <p:nvPicPr>
          <p:cNvPr id="7" name="Picture 6">
            <a:extLst>
              <a:ext uri="{FF2B5EF4-FFF2-40B4-BE49-F238E27FC236}">
                <a16:creationId xmlns:a16="http://schemas.microsoft.com/office/drawing/2014/main" id="{4A205D9B-C021-A7C1-2C5D-1B868974EC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5885" y="1245874"/>
            <a:ext cx="4184073" cy="4799326"/>
          </a:xfrm>
          <a:prstGeom prst="rect">
            <a:avLst/>
          </a:prstGeom>
        </p:spPr>
      </p:pic>
      <p:cxnSp>
        <p:nvCxnSpPr>
          <p:cNvPr id="4" name="Straight Connector 3">
            <a:extLst>
              <a:ext uri="{FF2B5EF4-FFF2-40B4-BE49-F238E27FC236}">
                <a16:creationId xmlns:a16="http://schemas.microsoft.com/office/drawing/2014/main" id="{90D2A41D-69DC-1638-195E-E90F4BA86B6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EE31855-AC34-B7FF-4795-69BD029EE9A8}"/>
              </a:ext>
            </a:extLst>
          </p:cNvPr>
          <p:cNvPicPr>
            <a:picLocks noChangeAspect="1"/>
          </p:cNvPicPr>
          <p:nvPr/>
        </p:nvPicPr>
        <p:blipFill>
          <a:blip r:embed="rId4"/>
          <a:stretch>
            <a:fillRect/>
          </a:stretch>
        </p:blipFill>
        <p:spPr>
          <a:xfrm>
            <a:off x="2656976" y="1956758"/>
            <a:ext cx="852302" cy="1371600"/>
          </a:xfrm>
          <a:prstGeom prst="rect">
            <a:avLst/>
          </a:prstGeom>
        </p:spPr>
      </p:pic>
    </p:spTree>
    <p:extLst>
      <p:ext uri="{BB962C8B-B14F-4D97-AF65-F5344CB8AC3E}">
        <p14:creationId xmlns:p14="http://schemas.microsoft.com/office/powerpoint/2010/main" val="1862354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Inputs and Outputs</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442452" y="1920098"/>
            <a:ext cx="8244348" cy="3431709"/>
          </a:xfrm>
          <a:prstGeom prst="rect">
            <a:avLst/>
          </a:prstGeom>
          <a:noFill/>
        </p:spPr>
        <p:txBody>
          <a:bodyPr wrap="square">
            <a:spAutoFit/>
          </a:bodyPr>
          <a:lstStyle/>
          <a:p>
            <a:pPr marL="9525" marR="0" lvl="0" indent="0" algn="l" defTabSz="914400" rtl="0" eaLnBrk="0" fontAlgn="base" latinLnBrk="0" hangingPunct="0">
              <a:lnSpc>
                <a:spcPct val="100000"/>
              </a:lnSpc>
              <a:spcBef>
                <a:spcPts val="60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When a dental hygienist cleans your teeth, is that an input or an output? If an input, is it land, labor, or capital? If an output, is it a good or a service?  </a:t>
            </a:r>
          </a:p>
          <a:p>
            <a:pPr marL="9525" marR="0" lvl="0" indent="0" algn="l" defTabSz="914400" rtl="0" eaLnBrk="0" fontAlgn="base" latinLnBrk="0" hangingPunct="0">
              <a:lnSpc>
                <a:spcPct val="100000"/>
              </a:lnSpc>
              <a:spcBef>
                <a:spcPts val="600"/>
              </a:spcBef>
              <a:spcAft>
                <a:spcPts val="0"/>
              </a:spcAft>
              <a:buClrTx/>
              <a:buSzTx/>
              <a:buFontTx/>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Input – Capital</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Output – Service</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Input – Labor</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Output - Good </a:t>
            </a:r>
          </a:p>
        </p:txBody>
      </p:sp>
      <p:sp>
        <p:nvSpPr>
          <p:cNvPr id="2" name="Rectangle 1">
            <a:extLst>
              <a:ext uri="{FF2B5EF4-FFF2-40B4-BE49-F238E27FC236}">
                <a16:creationId xmlns:a16="http://schemas.microsoft.com/office/drawing/2014/main" id="{98D8695C-B089-2FF3-8DED-2DB0D09DE361}"/>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Tree>
    <p:extLst>
      <p:ext uri="{BB962C8B-B14F-4D97-AF65-F5344CB8AC3E}">
        <p14:creationId xmlns:p14="http://schemas.microsoft.com/office/powerpoint/2010/main" val="1898441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4F6B7E-F6CC-8648-B5DC-6872F5288F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5885" y="1245874"/>
            <a:ext cx="4184073" cy="4799326"/>
          </a:xfrm>
          <a:prstGeom prst="rect">
            <a:avLst/>
          </a:prstGeom>
        </p:spPr>
      </p:pic>
      <p:sp>
        <p:nvSpPr>
          <p:cNvPr id="5" name="Rectangle 2">
            <a:extLst>
              <a:ext uri="{FF2B5EF4-FFF2-40B4-BE49-F238E27FC236}">
                <a16:creationId xmlns:a16="http://schemas.microsoft.com/office/drawing/2014/main" id="{CAAD438A-3D7E-CF48-8B3C-D4A6D2EC6991}"/>
              </a:ext>
            </a:extLst>
          </p:cNvPr>
          <p:cNvSpPr txBox="1">
            <a:spLocks noChangeArrowheads="1"/>
          </p:cNvSpPr>
          <p:nvPr/>
        </p:nvSpPr>
        <p:spPr bwMode="auto">
          <a:xfrm>
            <a:off x="45394" y="935414"/>
            <a:ext cx="5223164" cy="6096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0" i="0">
                <a:solidFill>
                  <a:schemeClr val="tx1"/>
                </a:solidFill>
                <a:latin typeface="Helvetica Neue Regular"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400" b="0" i="0">
                <a:solidFill>
                  <a:schemeClr val="tx1"/>
                </a:solidFill>
                <a:latin typeface="Helvetica Neue Regular" charset="0"/>
                <a:ea typeface="ＭＳ Ｐゴシック" pitchFamily="-65" charset="-128"/>
              </a:defRPr>
            </a:lvl2pPr>
            <a:lvl3pPr marL="1143000" indent="-228600" algn="l" rtl="0" eaLnBrk="0" fontAlgn="base" hangingPunct="0">
              <a:spcBef>
                <a:spcPct val="20000"/>
              </a:spcBef>
              <a:spcAft>
                <a:spcPct val="0"/>
              </a:spcAft>
              <a:buChar char="•"/>
              <a:defRPr sz="2000" b="0" i="0">
                <a:solidFill>
                  <a:schemeClr val="tx1"/>
                </a:solidFill>
                <a:latin typeface="Helvetica Neue Regular" charset="0"/>
                <a:ea typeface="ＭＳ Ｐゴシック" pitchFamily="-65" charset="-128"/>
              </a:defRPr>
            </a:lvl3pPr>
            <a:lvl4pPr marL="1600200" indent="-228600" algn="l" rtl="0" eaLnBrk="0" fontAlgn="base" hangingPunct="0">
              <a:spcBef>
                <a:spcPct val="20000"/>
              </a:spcBef>
              <a:spcAft>
                <a:spcPct val="0"/>
              </a:spcAft>
              <a:buChar char="–"/>
              <a:defRPr sz="1800" b="0" i="0">
                <a:solidFill>
                  <a:schemeClr val="tx1"/>
                </a:solidFill>
                <a:latin typeface="Helvetica Neue Regular" charset="0"/>
                <a:ea typeface="ＭＳ Ｐゴシック" pitchFamily="-65" charset="-128"/>
              </a:defRPr>
            </a:lvl4pPr>
            <a:lvl5pPr marL="2057400" indent="-228600" algn="l" rtl="0" eaLnBrk="0" fontAlgn="base" hangingPunct="0">
              <a:spcBef>
                <a:spcPct val="20000"/>
              </a:spcBef>
              <a:spcAft>
                <a:spcPct val="0"/>
              </a:spcAft>
              <a:buChar char="»"/>
              <a:defRPr sz="1800" b="0" i="0">
                <a:solidFill>
                  <a:schemeClr val="tx1"/>
                </a:solidFill>
                <a:latin typeface="Helvetica Neue Regular" charset="0"/>
                <a:ea typeface="ＭＳ Ｐゴシック" pitchFamily="-65" charset="-128"/>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533400" marR="0" lvl="0" indent="-533400" algn="l" defTabSz="457200" rtl="0" eaLnBrk="1" fontAlgn="base" latinLnBrk="0" hangingPunct="1">
              <a:lnSpc>
                <a:spcPct val="80000"/>
              </a:lnSpc>
              <a:spcBef>
                <a:spcPct val="20000"/>
              </a:spcBef>
              <a:spcAft>
                <a:spcPct val="0"/>
              </a:spcAft>
              <a:buClrTx/>
              <a:buSzTx/>
              <a:buFontTx/>
              <a:buAutoNum type="arabicPeriod"/>
              <a:tabLst/>
              <a:defRPr/>
            </a:pPr>
            <a:endParaRPr kumimoji="0" lang="en-US" sz="24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r>
              <a:rPr kumimoji="0" lang="en-US" sz="2800" b="1" u="none" strike="noStrike" kern="0" cap="none" spc="0" normalizeH="0" baseline="0" noProof="0" dirty="0">
                <a:ln>
                  <a:noFill/>
                </a:ln>
                <a:solidFill>
                  <a:srgbClr val="502D19"/>
                </a:solidFill>
                <a:effectLst/>
                <a:uLnTx/>
                <a:uFillTx/>
                <a:latin typeface="Avenir Black" panose="02000503020000020003" pitchFamily="2" charset="0"/>
                <a:ea typeface="Avenir Book" charset="0"/>
                <a:cs typeface="Avenir Book" charset="0"/>
              </a:rPr>
              <a:t>Teeth Cleaning</a:t>
            </a:r>
          </a:p>
          <a:p>
            <a:pPr marL="2171700" marR="0" lvl="4" indent="-342900" algn="l" defTabSz="457200" rtl="0" eaLnBrk="1" fontAlgn="base" latinLnBrk="0" hangingPunct="1">
              <a:lnSpc>
                <a:spcPct val="70000"/>
              </a:lnSpc>
              <a:spcBef>
                <a:spcPts val="0"/>
              </a:spcBef>
              <a:spcAft>
                <a:spcPct val="0"/>
              </a:spcAft>
              <a:buClrTx/>
              <a:buSzTx/>
              <a:buFontTx/>
              <a:buNone/>
              <a:tabLst/>
              <a:defRPr/>
            </a:pPr>
            <a:endPar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1371600" marR="0" lvl="4" indent="-342900" algn="l" defTabSz="457200" rtl="0" eaLnBrk="1" fontAlgn="base" latinLnBrk="0" hangingPunct="1">
              <a:lnSpc>
                <a:spcPct val="70000"/>
              </a:lnSpc>
              <a:spcBef>
                <a:spcPts val="0"/>
              </a:spcBef>
              <a:spcAft>
                <a:spcPct val="0"/>
              </a:spcAft>
              <a:buClrTx/>
              <a:buSzTx/>
              <a:buFontTx/>
              <a:buNone/>
              <a:tabLst/>
              <a:defRPr/>
            </a:pPr>
            <a:r>
              <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Output:  	Service</a:t>
            </a:r>
            <a:endParaRPr kumimoji="0" lang="en-US" sz="24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endParaRPr kumimoji="0" lang="en-US" sz="2800" b="1" u="none" strike="noStrike" kern="0" cap="none" spc="0" normalizeH="0" baseline="0" noProof="0" dirty="0">
              <a:ln>
                <a:noFill/>
              </a:ln>
              <a:solidFill>
                <a:srgbClr val="502D19"/>
              </a:solidFill>
              <a:effectLst/>
              <a:uLnTx/>
              <a:uFillTx/>
              <a:latin typeface="Avenir Black" panose="02000503020000020003" pitchFamily="2" charset="0"/>
              <a:ea typeface="Avenir Book" charset="0"/>
              <a:cs typeface="Avenir Book" charset="0"/>
            </a:endParaRP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r>
              <a:rPr kumimoji="0" lang="en-US" sz="2800" b="1" u="none" strike="noStrike" kern="0" cap="none" spc="0" normalizeH="0" baseline="0" noProof="0" dirty="0">
                <a:ln>
                  <a:noFill/>
                </a:ln>
                <a:solidFill>
                  <a:srgbClr val="502D19"/>
                </a:solidFill>
                <a:effectLst/>
                <a:uLnTx/>
                <a:uFillTx/>
                <a:latin typeface="Avenir Black" panose="02000503020000020003" pitchFamily="2" charset="0"/>
                <a:ea typeface="Avenir Book" charset="0"/>
                <a:cs typeface="Avenir Book" charset="0"/>
              </a:rPr>
              <a:t>Gold for fillings</a:t>
            </a:r>
          </a:p>
          <a:p>
            <a:pPr marL="2171700" marR="0" lvl="4" indent="-342900" algn="l" defTabSz="457200" rtl="0" eaLnBrk="1" fontAlgn="base" latinLnBrk="0" hangingPunct="1">
              <a:lnSpc>
                <a:spcPct val="70000"/>
              </a:lnSpc>
              <a:spcBef>
                <a:spcPts val="0"/>
              </a:spcBef>
              <a:spcAft>
                <a:spcPct val="0"/>
              </a:spcAft>
              <a:buClrTx/>
              <a:buSzTx/>
              <a:buFontTx/>
              <a:buNone/>
              <a:tabLst/>
              <a:defRPr/>
            </a:pPr>
            <a:endPar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1371600" marR="0" lvl="4" indent="-342900" algn="l" defTabSz="457200" rtl="0" eaLnBrk="1" fontAlgn="base" latinLnBrk="0" hangingPunct="1">
              <a:lnSpc>
                <a:spcPct val="70000"/>
              </a:lnSpc>
              <a:spcBef>
                <a:spcPts val="0"/>
              </a:spcBef>
              <a:spcAft>
                <a:spcPct val="0"/>
              </a:spcAft>
              <a:buClrTx/>
              <a:buSzTx/>
              <a:buFontTx/>
              <a:buNone/>
              <a:tabLst/>
              <a:defRPr/>
            </a:pPr>
            <a:r>
              <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Input:  	Land</a:t>
            </a:r>
          </a:p>
          <a:p>
            <a:pPr marL="1371600" marR="0" lvl="4" indent="-342900" algn="l" defTabSz="457200" rtl="0" eaLnBrk="1" fontAlgn="base" latinLnBrk="0" hangingPunct="1">
              <a:lnSpc>
                <a:spcPct val="70000"/>
              </a:lnSpc>
              <a:spcBef>
                <a:spcPts val="0"/>
              </a:spcBef>
              <a:spcAft>
                <a:spcPct val="0"/>
              </a:spcAft>
              <a:buClrTx/>
              <a:buSzTx/>
              <a:buFontTx/>
              <a:buNone/>
              <a:tabLst/>
              <a:defRPr/>
            </a:pPr>
            <a:endPar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r>
              <a:rPr kumimoji="0" lang="en-US" sz="2800" b="1" u="none" strike="noStrike" kern="0" cap="none" spc="0" normalizeH="0" baseline="0" noProof="0" dirty="0">
                <a:ln>
                  <a:noFill/>
                </a:ln>
                <a:solidFill>
                  <a:srgbClr val="502D19"/>
                </a:solidFill>
                <a:effectLst/>
                <a:uLnTx/>
                <a:uFillTx/>
                <a:latin typeface="Avenir Black" panose="02000503020000020003" pitchFamily="2" charset="0"/>
                <a:ea typeface="Avenir Book" charset="0"/>
                <a:cs typeface="Avenir Book" charset="0"/>
              </a:rPr>
              <a:t>Dental Technician</a:t>
            </a: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endParaRPr lang="en-US" b="1" kern="0" dirty="0">
              <a:solidFill>
                <a:srgbClr val="502D19"/>
              </a:solidFill>
              <a:latin typeface="Avenir Black" panose="02000503020000020003" pitchFamily="2" charset="0"/>
              <a:ea typeface="Avenir Book" charset="0"/>
              <a:cs typeface="Avenir Book" charset="0"/>
            </a:endParaRPr>
          </a:p>
          <a:p>
            <a:pPr marL="1371600" lvl="4" indent="-342900" defTabSz="457200" eaLnBrk="1" hangingPunct="1">
              <a:lnSpc>
                <a:spcPct val="70000"/>
              </a:lnSpc>
              <a:spcBef>
                <a:spcPts val="0"/>
              </a:spcBef>
              <a:buNone/>
              <a:defRPr/>
            </a:pPr>
            <a:r>
              <a:rPr lang="en-US" sz="2400" kern="0" dirty="0">
                <a:solidFill>
                  <a:prstClr val="black"/>
                </a:solidFill>
                <a:latin typeface="Avenir Book" panose="02000503020000020003" pitchFamily="2" charset="0"/>
                <a:ea typeface="Avenir Book" charset="0"/>
                <a:cs typeface="Avenir Book" charset="0"/>
              </a:rPr>
              <a:t>Input:  	Labor</a:t>
            </a:r>
          </a:p>
          <a:p>
            <a:pPr marL="1371600" lvl="4" indent="-342900" defTabSz="457200" eaLnBrk="1" hangingPunct="1">
              <a:lnSpc>
                <a:spcPct val="70000"/>
              </a:lnSpc>
              <a:spcBef>
                <a:spcPts val="0"/>
              </a:spcBef>
              <a:buNone/>
              <a:defRPr/>
            </a:pPr>
            <a:endParaRPr lang="en-US" sz="2400" kern="0" dirty="0">
              <a:solidFill>
                <a:prstClr val="black"/>
              </a:solidFill>
              <a:latin typeface="Avenir Book" panose="02000503020000020003" pitchFamily="2" charset="0"/>
              <a:ea typeface="Avenir Book" charset="0"/>
              <a:cs typeface="Avenir Book" charset="0"/>
            </a:endParaRP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r>
              <a:rPr kumimoji="0" lang="en-US" sz="2800" b="1" u="none" strike="noStrike" kern="0" cap="none" spc="0" normalizeH="0" baseline="0" noProof="0" dirty="0">
                <a:ln>
                  <a:noFill/>
                </a:ln>
                <a:solidFill>
                  <a:srgbClr val="502D19"/>
                </a:solidFill>
                <a:effectLst/>
                <a:uLnTx/>
                <a:uFillTx/>
                <a:latin typeface="Avenir Black" panose="02000503020000020003" pitchFamily="2" charset="0"/>
                <a:ea typeface="Avenir Book" charset="0"/>
                <a:cs typeface="Avenir Book" charset="0"/>
              </a:rPr>
              <a:t>Mouth Guard</a:t>
            </a:r>
          </a:p>
          <a:p>
            <a:pPr marL="2171700" marR="0" lvl="4" indent="-342900" algn="l" defTabSz="457200" rtl="0" eaLnBrk="1" fontAlgn="base" latinLnBrk="0" hangingPunct="1">
              <a:lnSpc>
                <a:spcPct val="70000"/>
              </a:lnSpc>
              <a:spcBef>
                <a:spcPts val="0"/>
              </a:spcBef>
              <a:spcAft>
                <a:spcPct val="0"/>
              </a:spcAft>
              <a:buClrTx/>
              <a:buSzTx/>
              <a:buFontTx/>
              <a:buNone/>
              <a:tabLst/>
              <a:defRPr/>
            </a:pPr>
            <a:endPar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1371600" marR="0" lvl="4" indent="-342900" algn="l" defTabSz="457200" rtl="0" eaLnBrk="1" fontAlgn="base" latinLnBrk="0" hangingPunct="1">
              <a:lnSpc>
                <a:spcPct val="70000"/>
              </a:lnSpc>
              <a:spcBef>
                <a:spcPts val="0"/>
              </a:spcBef>
              <a:spcAft>
                <a:spcPct val="0"/>
              </a:spcAft>
              <a:buClrTx/>
              <a:buSzTx/>
              <a:buFontTx/>
              <a:buNone/>
              <a:tabLst/>
              <a:defRPr/>
            </a:pPr>
            <a:r>
              <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Output:  	Good</a:t>
            </a: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endPar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r>
              <a:rPr kumimoji="0" lang="en-US" sz="2800" b="1" u="none" strike="noStrike" kern="0" cap="none" spc="0" normalizeH="0" baseline="0" noProof="0" dirty="0">
                <a:ln>
                  <a:noFill/>
                </a:ln>
                <a:solidFill>
                  <a:srgbClr val="502D19"/>
                </a:solidFill>
                <a:effectLst/>
                <a:uLnTx/>
                <a:uFillTx/>
                <a:latin typeface="Avenir Black" panose="02000503020000020003" pitchFamily="2" charset="0"/>
                <a:ea typeface="Avenir Book" charset="0"/>
                <a:cs typeface="Avenir Book" charset="0"/>
              </a:rPr>
              <a:t>Drill</a:t>
            </a:r>
          </a:p>
          <a:p>
            <a:pPr marL="533400" marR="0" lvl="0" indent="-533400" algn="l" defTabSz="457200" rtl="0" eaLnBrk="1" fontAlgn="base" latinLnBrk="0" hangingPunct="1">
              <a:lnSpc>
                <a:spcPct val="70000"/>
              </a:lnSpc>
              <a:spcBef>
                <a:spcPts val="0"/>
              </a:spcBef>
              <a:spcAft>
                <a:spcPct val="0"/>
              </a:spcAft>
              <a:buClrTx/>
              <a:buSzTx/>
              <a:buFontTx/>
              <a:buAutoNum type="arabicPeriod"/>
              <a:tabLst/>
              <a:defRPr/>
            </a:pPr>
            <a:endPar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1371600" marR="0" lvl="4" indent="-342900" algn="l" defTabSz="457200" rtl="0" eaLnBrk="1" fontAlgn="base" latinLnBrk="0" hangingPunct="1">
              <a:lnSpc>
                <a:spcPct val="70000"/>
              </a:lnSpc>
              <a:spcBef>
                <a:spcPts val="0"/>
              </a:spcBef>
              <a:spcAft>
                <a:spcPct val="0"/>
              </a:spcAft>
              <a:buClrTx/>
              <a:buSzTx/>
              <a:buFontTx/>
              <a:buNone/>
              <a:tabLst/>
              <a:defRPr/>
            </a:pPr>
            <a:r>
              <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Input:  	Capital</a:t>
            </a:r>
          </a:p>
          <a:p>
            <a:pPr marL="2171700" marR="0" lvl="4" indent="-342900" algn="l" defTabSz="457200" rtl="0" eaLnBrk="1" fontAlgn="base" latinLnBrk="0" hangingPunct="1">
              <a:lnSpc>
                <a:spcPct val="80000"/>
              </a:lnSpc>
              <a:spcBef>
                <a:spcPts val="0"/>
              </a:spcBef>
              <a:spcAft>
                <a:spcPct val="0"/>
              </a:spcAft>
              <a:buClrTx/>
              <a:buSzTx/>
              <a:buFontTx/>
              <a:buNone/>
              <a:tabLst/>
              <a:defRPr/>
            </a:pPr>
            <a:endParaRPr kumimoji="0" lang="en-US" sz="24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2171700" marR="0" lvl="4" indent="-342900" algn="l" defTabSz="457200" rtl="0" eaLnBrk="1" fontAlgn="base" latinLnBrk="0" hangingPunct="1">
              <a:lnSpc>
                <a:spcPct val="80000"/>
              </a:lnSpc>
              <a:spcBef>
                <a:spcPts val="0"/>
              </a:spcBef>
              <a:spcAft>
                <a:spcPct val="0"/>
              </a:spcAft>
              <a:buClrTx/>
              <a:buSzTx/>
              <a:buFontTx/>
              <a:buNone/>
              <a:tabLst/>
              <a:defRPr/>
            </a:pPr>
            <a:endParaRPr kumimoji="0" lang="en-US" sz="16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2171700" marR="0" lvl="4" indent="-342900" algn="l" defTabSz="457200" rtl="0" eaLnBrk="1" fontAlgn="base" latinLnBrk="0" hangingPunct="1">
              <a:lnSpc>
                <a:spcPct val="80000"/>
              </a:lnSpc>
              <a:spcBef>
                <a:spcPct val="20000"/>
              </a:spcBef>
              <a:spcAft>
                <a:spcPct val="0"/>
              </a:spcAft>
              <a:buClrTx/>
              <a:buSzTx/>
              <a:buFontTx/>
              <a:buNone/>
              <a:tabLst/>
              <a:defRPr/>
            </a:pPr>
            <a:endParaRPr kumimoji="0" lang="en-US" sz="16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p:txBody>
      </p:sp>
      <p:sp>
        <p:nvSpPr>
          <p:cNvPr id="3" name="Rectangle 2">
            <a:extLst>
              <a:ext uri="{FF2B5EF4-FFF2-40B4-BE49-F238E27FC236}">
                <a16:creationId xmlns:a16="http://schemas.microsoft.com/office/drawing/2014/main" id="{D58B2527-C5D0-B695-86F7-4D6AE3C9F83A}"/>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C68B0636-3C29-FD45-169E-230BE54CA660}"/>
              </a:ext>
            </a:extLst>
          </p:cNvPr>
          <p:cNvSpPr/>
          <p:nvPr/>
        </p:nvSpPr>
        <p:spPr>
          <a:xfrm>
            <a:off x="-2" y="68014"/>
            <a:ext cx="9144001" cy="307777"/>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1.1: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Inputs and Outputs</a:t>
            </a:r>
          </a:p>
        </p:txBody>
      </p:sp>
      <p:sp>
        <p:nvSpPr>
          <p:cNvPr id="8" name="Rectangle 7">
            <a:extLst>
              <a:ext uri="{FF2B5EF4-FFF2-40B4-BE49-F238E27FC236}">
                <a16:creationId xmlns:a16="http://schemas.microsoft.com/office/drawing/2014/main" id="{EBAE1DE5-B24C-64CB-BA1E-07F2D51C8451}"/>
              </a:ext>
            </a:extLst>
          </p:cNvPr>
          <p:cNvSpPr/>
          <p:nvPr/>
        </p:nvSpPr>
        <p:spPr>
          <a:xfrm>
            <a:off x="3356912" y="4230337"/>
            <a:ext cx="1458973" cy="1095706"/>
          </a:xfrm>
          <a:prstGeom prst="rect">
            <a:avLst/>
          </a:prstGeom>
          <a:gradFill>
            <a:gsLst>
              <a:gs pos="0">
                <a:srgbClr val="FF8E4F"/>
              </a:gs>
              <a:gs pos="74000">
                <a:schemeClr val="bg1">
                  <a:lumMod val="85000"/>
                </a:schemeClr>
              </a:gs>
              <a:gs pos="83000">
                <a:schemeClr val="bg1">
                  <a:lumMod val="75000"/>
                </a:schemeClr>
              </a:gs>
              <a:gs pos="100000">
                <a:schemeClr val="bg1">
                  <a:lumMod val="6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Comic Sans MS" panose="030F0902030302020204" pitchFamily="66" charset="0"/>
              </a:rPr>
              <a:t>DAILY </a:t>
            </a:r>
          </a:p>
          <a:p>
            <a:pPr algn="ctr"/>
            <a:r>
              <a:rPr lang="en-US" sz="2400" dirty="0">
                <a:latin typeface="Comic Sans MS" panose="030F0902030302020204" pitchFamily="66" charset="0"/>
              </a:rPr>
              <a:t>DOUBLE</a:t>
            </a:r>
          </a:p>
        </p:txBody>
      </p:sp>
      <p:sp>
        <p:nvSpPr>
          <p:cNvPr id="10" name="Rectangle 9">
            <a:extLst>
              <a:ext uri="{FF2B5EF4-FFF2-40B4-BE49-F238E27FC236}">
                <a16:creationId xmlns:a16="http://schemas.microsoft.com/office/drawing/2014/main" id="{5F4D6D3F-5C9A-FBCC-0D8E-4B9F9A673321}"/>
              </a:ext>
            </a:extLst>
          </p:cNvPr>
          <p:cNvSpPr/>
          <p:nvPr/>
        </p:nvSpPr>
        <p:spPr>
          <a:xfrm>
            <a:off x="1988315" y="594466"/>
            <a:ext cx="4794839" cy="523220"/>
          </a:xfrm>
          <a:prstGeom prst="rect">
            <a:avLst/>
          </a:prstGeom>
        </p:spPr>
        <p:txBody>
          <a:bodyPr wrap="none">
            <a:spAutoFit/>
          </a:bodyPr>
          <a:lstStyle/>
          <a:p>
            <a:pPr algn="ctr">
              <a:defRPr/>
            </a:pPr>
            <a:r>
              <a:rPr lang="en-US" sz="2800" dirty="0">
                <a:solidFill>
                  <a:srgbClr val="000000"/>
                </a:solidFill>
                <a:latin typeface="Avenir Book" panose="02000503020000020003" pitchFamily="2" charset="0"/>
                <a:ea typeface="Avenir Medium" charset="0"/>
                <a:cs typeface="Avenir Medium" charset="0"/>
              </a:rPr>
              <a:t>Exercise: Inputs and Outputs</a:t>
            </a:r>
          </a:p>
        </p:txBody>
      </p:sp>
      <p:cxnSp>
        <p:nvCxnSpPr>
          <p:cNvPr id="7" name="Straight Connector 6">
            <a:extLst>
              <a:ext uri="{FF2B5EF4-FFF2-40B4-BE49-F238E27FC236}">
                <a16:creationId xmlns:a16="http://schemas.microsoft.com/office/drawing/2014/main" id="{C82C2EAA-774A-69D3-FEB4-E00699CF447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Daily_Double">
            <a:hlinkClick r:id="" action="ppaction://media"/>
            <a:extLst>
              <a:ext uri="{FF2B5EF4-FFF2-40B4-BE49-F238E27FC236}">
                <a16:creationId xmlns:a16="http://schemas.microsoft.com/office/drawing/2014/main" id="{987C610F-28E7-6DE6-FBB5-46FC84E068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07175" y="6045200"/>
            <a:ext cx="812800" cy="812800"/>
          </a:xfrm>
          <a:prstGeom prst="rect">
            <a:avLst/>
          </a:prstGeom>
        </p:spPr>
      </p:pic>
    </p:spTree>
    <p:extLst>
      <p:ext uri="{BB962C8B-B14F-4D97-AF65-F5344CB8AC3E}">
        <p14:creationId xmlns:p14="http://schemas.microsoft.com/office/powerpoint/2010/main" val="827732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2000"/>
                                        <p:tgtEl>
                                          <p:spTgt spid="5">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7" end="7"/>
                                            </p:txEl>
                                          </p:spTgt>
                                        </p:tgtEl>
                                        <p:attrNameLst>
                                          <p:attrName>style.visibility</p:attrName>
                                        </p:attrNameLst>
                                      </p:cBhvr>
                                      <p:to>
                                        <p:strVal val="visible"/>
                                      </p:to>
                                    </p:set>
                                    <p:animEffect transition="in" filter="fade">
                                      <p:cBhvr>
                                        <p:cTn id="12" dur="2000"/>
                                        <p:tgtEl>
                                          <p:spTgt spid="5">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animEffect transition="in" filter="fade">
                                      <p:cBhvr>
                                        <p:cTn id="17" dur="2000"/>
                                        <p:tgtEl>
                                          <p:spTgt spid="5">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1" end="11"/>
                                            </p:txEl>
                                          </p:spTgt>
                                        </p:tgtEl>
                                        <p:attrNameLst>
                                          <p:attrName>style.visibility</p:attrName>
                                        </p:attrNameLst>
                                      </p:cBhvr>
                                      <p:to>
                                        <p:strVal val="visible"/>
                                      </p:to>
                                    </p:set>
                                    <p:animEffect transition="in" filter="fade">
                                      <p:cBhvr>
                                        <p:cTn id="22" dur="2000"/>
                                        <p:tgtEl>
                                          <p:spTgt spid="5">
                                            <p:txEl>
                                              <p:pRg st="11" end="1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3" end="13"/>
                                            </p:txEl>
                                          </p:spTgt>
                                        </p:tgtEl>
                                        <p:attrNameLst>
                                          <p:attrName>style.visibility</p:attrName>
                                        </p:attrNameLst>
                                      </p:cBhvr>
                                      <p:to>
                                        <p:strVal val="visible"/>
                                      </p:to>
                                    </p:set>
                                    <p:animEffect transition="in" filter="fade">
                                      <p:cBhvr>
                                        <p:cTn id="27" dur="2000"/>
                                        <p:tgtEl>
                                          <p:spTgt spid="5">
                                            <p:txEl>
                                              <p:pRg st="13" end="1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15" end="15"/>
                                            </p:txEl>
                                          </p:spTgt>
                                        </p:tgtEl>
                                        <p:attrNameLst>
                                          <p:attrName>style.visibility</p:attrName>
                                        </p:attrNameLst>
                                      </p:cBhvr>
                                      <p:to>
                                        <p:strVal val="visible"/>
                                      </p:to>
                                    </p:set>
                                    <p:animEffect transition="in" filter="fade">
                                      <p:cBhvr>
                                        <p:cTn id="32" dur="2000"/>
                                        <p:tgtEl>
                                          <p:spTgt spid="5">
                                            <p:txEl>
                                              <p:pRg st="15" end="1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000"/>
                                        <p:tgtEl>
                                          <p:spTgt spid="8"/>
                                        </p:tgtEl>
                                      </p:cBhvr>
                                    </p:animEffect>
                                  </p:childTnLst>
                                </p:cTn>
                              </p:par>
                              <p:par>
                                <p:cTn id="38" presetID="1" presetClass="mediacall" presetSubtype="0" fill="hold" nodeType="withEffect">
                                  <p:stCondLst>
                                    <p:cond delay="0"/>
                                  </p:stCondLst>
                                  <p:childTnLst>
                                    <p:cmd type="call" cmd="playFrom(0.0)">
                                      <p:cBhvr>
                                        <p:cTn id="39" dur="2269" fill="hold"/>
                                        <p:tgtEl>
                                          <p:spTgt spid="11"/>
                                        </p:tgtEl>
                                      </p:cBhvr>
                                    </p:cmd>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8"/>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5">
                                            <p:txEl>
                                              <p:pRg st="17" end="17"/>
                                            </p:txEl>
                                          </p:spTgt>
                                        </p:tgtEl>
                                        <p:attrNameLst>
                                          <p:attrName>style.visibility</p:attrName>
                                        </p:attrNameLst>
                                      </p:cBhvr>
                                      <p:to>
                                        <p:strVal val="visible"/>
                                      </p:to>
                                    </p:set>
                                    <p:animEffect transition="in" filter="fade">
                                      <p:cBhvr>
                                        <p:cTn id="46" dur="2000"/>
                                        <p:tgtEl>
                                          <p:spTgt spid="5">
                                            <p:txEl>
                                              <p:pRg st="17" end="1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
                                            <p:txEl>
                                              <p:pRg st="19" end="19"/>
                                            </p:txEl>
                                          </p:spTgt>
                                        </p:tgtEl>
                                        <p:attrNameLst>
                                          <p:attrName>style.visibility</p:attrName>
                                        </p:attrNameLst>
                                      </p:cBhvr>
                                      <p:to>
                                        <p:strVal val="visible"/>
                                      </p:to>
                                    </p:set>
                                    <p:animEffect transition="in" filter="fade">
                                      <p:cBhvr>
                                        <p:cTn id="51" dur="2000"/>
                                        <p:tgtEl>
                                          <p:spTgt spid="5">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061">
                <p:cTn id="52" fill="hold" display="0">
                  <p:stCondLst>
                    <p:cond delay="indefinite"/>
                  </p:stCondLst>
                  <p:endCondLst>
                    <p:cond evt="onStopAudio" delay="0">
                      <p:tgtEl>
                        <p:sldTgt/>
                      </p:tgtEl>
                    </p:cond>
                    <p:cond evt="onNext" delay="0">
                      <p:tgtEl>
                        <p:sldTgt/>
                      </p:tgtEl>
                    </p:cond>
                  </p:endCondLst>
                </p:cTn>
                <p:tgtEl>
                  <p:spTgt spid="11"/>
                </p:tgtEl>
              </p:cMediaNode>
            </p:audio>
          </p:childTnLst>
        </p:cTn>
      </p:par>
    </p:tnLst>
    <p:bldLst>
      <p:bldP spid="8" grpId="0" animBg="1"/>
      <p:bldP spid="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descr="City">
            <a:extLst>
              <a:ext uri="{FF2B5EF4-FFF2-40B4-BE49-F238E27FC236}">
                <a16:creationId xmlns:a16="http://schemas.microsoft.com/office/drawing/2014/main" id="{632B4AB6-591C-B84E-9859-CBE4E41F23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19600" y="2574810"/>
            <a:ext cx="4579992" cy="4579992"/>
          </a:xfrm>
          <a:prstGeom prst="rect">
            <a:avLst/>
          </a:prstGeom>
        </p:spPr>
      </p:pic>
      <p:sp>
        <p:nvSpPr>
          <p:cNvPr id="4" name="Rectangle 3">
            <a:extLst>
              <a:ext uri="{FF2B5EF4-FFF2-40B4-BE49-F238E27FC236}">
                <a16:creationId xmlns:a16="http://schemas.microsoft.com/office/drawing/2014/main" id="{3CA04620-9FF3-9848-824D-0EBE0C9BEAFD}"/>
              </a:ext>
            </a:extLst>
          </p:cNvPr>
          <p:cNvSpPr>
            <a:spLocks/>
          </p:cNvSpPr>
          <p:nvPr/>
        </p:nvSpPr>
        <p:spPr bwMode="auto">
          <a:xfrm>
            <a:off x="0" y="-6350"/>
            <a:ext cx="9144000" cy="2273300"/>
          </a:xfrm>
          <a:prstGeom prst="rect">
            <a:avLst/>
          </a:prstGeom>
          <a:noFill/>
          <a:ln w="12700">
            <a:noFill/>
            <a:miter lim="800000"/>
            <a:headEnd/>
            <a:tailEnd/>
          </a:ln>
        </p:spPr>
        <p:txBody>
          <a:bodyPr lIns="0" tIns="0" rIns="40639" bIns="0">
            <a:prstTxWarp prst="textNoShape">
              <a:avLst/>
            </a:prstTxWarp>
          </a:bodyPr>
          <a:lstStyle/>
          <a:p>
            <a:pPr marL="39688"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u="none" strike="noStrike" kern="1200" cap="none" spc="0" normalizeH="0" baseline="0" noProof="0" dirty="0">
              <a:ln>
                <a:noFill/>
              </a:ln>
              <a:solidFill>
                <a:srgbClr val="333399"/>
              </a:solidFill>
              <a:effectLst/>
              <a:uLnTx/>
              <a:uFillTx/>
              <a:latin typeface="Avenir Book" panose="02000503020000020003" pitchFamily="2" charset="0"/>
              <a:ea typeface="Avenir Medium" charset="0"/>
              <a:cs typeface="Avenir Medium" charset="0"/>
            </a:endParaRPr>
          </a:p>
        </p:txBody>
      </p:sp>
      <p:sp>
        <p:nvSpPr>
          <p:cNvPr id="5" name="Text Box 8">
            <a:extLst>
              <a:ext uri="{FF2B5EF4-FFF2-40B4-BE49-F238E27FC236}">
                <a16:creationId xmlns:a16="http://schemas.microsoft.com/office/drawing/2014/main" id="{BE120191-D79E-534B-B439-602FC4C07F35}"/>
              </a:ext>
            </a:extLst>
          </p:cNvPr>
          <p:cNvSpPr txBox="1">
            <a:spLocks/>
          </p:cNvSpPr>
          <p:nvPr/>
        </p:nvSpPr>
        <p:spPr bwMode="auto">
          <a:xfrm>
            <a:off x="0" y="2121152"/>
            <a:ext cx="4572000" cy="1169551"/>
          </a:xfrm>
          <a:prstGeom prst="rect">
            <a:avLst/>
          </a:prstGeom>
          <a:noFill/>
          <a:ln w="12700">
            <a:noFill/>
            <a:miter lim="800000"/>
            <a:headEnd/>
            <a:tailEnd/>
          </a:ln>
        </p:spPr>
        <p:txBody>
          <a:bodyPr wrap="square">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3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Markets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Places where demanders and suppliers come together to buy and sell.</a:t>
            </a:r>
          </a:p>
        </p:txBody>
      </p:sp>
      <p:sp>
        <p:nvSpPr>
          <p:cNvPr id="6" name="Rectangle 3">
            <a:extLst>
              <a:ext uri="{FF2B5EF4-FFF2-40B4-BE49-F238E27FC236}">
                <a16:creationId xmlns:a16="http://schemas.microsoft.com/office/drawing/2014/main" id="{BD038B28-1BFB-B044-A67B-601FB6329161}"/>
              </a:ext>
            </a:extLst>
          </p:cNvPr>
          <p:cNvSpPr txBox="1">
            <a:spLocks noChangeArrowheads="1"/>
          </p:cNvSpPr>
          <p:nvPr/>
        </p:nvSpPr>
        <p:spPr bwMode="auto">
          <a:xfrm>
            <a:off x="228600" y="761991"/>
            <a:ext cx="4191000" cy="1048011"/>
          </a:xfrm>
          <a:prstGeom prst="rect">
            <a:avLst/>
          </a:prstGeom>
          <a:noFill/>
          <a:ln>
            <a:solidFill>
              <a:schemeClr val="tx1"/>
            </a:solidFill>
            <a:miter lim="800000"/>
            <a:headEnd/>
            <a:tailEnd/>
          </a:ln>
        </p:spPr>
        <p:txBody>
          <a:bodyPr vert="horz" lIns="91440" tIns="45720" rIns="132080" bIns="45720" rtlCol="0" anchor="ctr">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Arial" pitchFamily="-112" charset="0"/>
              </a:rPr>
              <a:t>Microeconomics </a:t>
            </a:r>
            <a:br>
              <a:rPr kumimoji="0" lang="en-US" sz="32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Arial" pitchFamily="-112" charset="0"/>
              </a:rPr>
            </a:b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Arial" pitchFamily="-112" charset="0"/>
              </a:rPr>
              <a:t>Individual Markets</a:t>
            </a:r>
          </a:p>
        </p:txBody>
      </p:sp>
      <p:cxnSp>
        <p:nvCxnSpPr>
          <p:cNvPr id="7" name="Straight Connector 6">
            <a:extLst>
              <a:ext uri="{FF2B5EF4-FFF2-40B4-BE49-F238E27FC236}">
                <a16:creationId xmlns:a16="http://schemas.microsoft.com/office/drawing/2014/main" id="{7DC903CD-B637-3845-8EF3-9DE00576FBEA}"/>
              </a:ext>
            </a:extLst>
          </p:cNvPr>
          <p:cNvCxnSpPr>
            <a:cxnSpLocks/>
          </p:cNvCxnSpPr>
          <p:nvPr/>
        </p:nvCxnSpPr>
        <p:spPr bwMode="auto">
          <a:xfrm>
            <a:off x="4572000" y="761991"/>
            <a:ext cx="0" cy="6096009"/>
          </a:xfrm>
          <a:prstGeom prst="line">
            <a:avLst/>
          </a:prstGeom>
          <a:solidFill>
            <a:srgbClr val="BBE0E3"/>
          </a:solidFill>
          <a:ln w="15875" cap="flat" cmpd="sng" algn="ctr">
            <a:solidFill>
              <a:srgbClr val="432B1B"/>
            </a:solidFill>
            <a:prstDash val="solid"/>
            <a:round/>
            <a:headEnd type="none" w="med" len="med"/>
            <a:tailEnd type="none" w="med" len="med"/>
          </a:ln>
          <a:effectLst/>
        </p:spPr>
      </p:cxnSp>
      <p:sp>
        <p:nvSpPr>
          <p:cNvPr id="8" name="Rectangle 3">
            <a:extLst>
              <a:ext uri="{FF2B5EF4-FFF2-40B4-BE49-F238E27FC236}">
                <a16:creationId xmlns:a16="http://schemas.microsoft.com/office/drawing/2014/main" id="{F3987B31-28DF-1448-9784-F7D75BA9A564}"/>
              </a:ext>
            </a:extLst>
          </p:cNvPr>
          <p:cNvSpPr txBox="1">
            <a:spLocks noChangeArrowheads="1"/>
          </p:cNvSpPr>
          <p:nvPr/>
        </p:nvSpPr>
        <p:spPr bwMode="auto">
          <a:xfrm>
            <a:off x="4724400" y="761991"/>
            <a:ext cx="4191000" cy="1048011"/>
          </a:xfrm>
          <a:prstGeom prst="rect">
            <a:avLst/>
          </a:prstGeom>
          <a:noFill/>
          <a:ln>
            <a:solidFill>
              <a:schemeClr val="tx1"/>
            </a:solidFill>
            <a:miter lim="800000"/>
            <a:headEnd/>
            <a:tailEnd/>
          </a:ln>
        </p:spPr>
        <p:txBody>
          <a:bodyPr vert="horz" lIns="91440" tIns="45720" rIns="132080" bIns="45720" rtlCol="0" anchor="ctr">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Arial" pitchFamily="-112" charset="0"/>
              </a:rPr>
              <a:t>Macroeconomics </a:t>
            </a:r>
            <a:br>
              <a:rPr kumimoji="0" lang="en-US" sz="32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Arial" pitchFamily="-112" charset="0"/>
              </a:rPr>
            </a:b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Arial" pitchFamily="-112" charset="0"/>
              </a:rPr>
              <a:t>Economy as a Whole</a:t>
            </a:r>
          </a:p>
        </p:txBody>
      </p:sp>
      <p:sp>
        <p:nvSpPr>
          <p:cNvPr id="9" name="TextBox 8">
            <a:extLst>
              <a:ext uri="{FF2B5EF4-FFF2-40B4-BE49-F238E27FC236}">
                <a16:creationId xmlns:a16="http://schemas.microsoft.com/office/drawing/2014/main" id="{5E4B792F-151D-5749-9F27-1AA45D37A314}"/>
              </a:ext>
            </a:extLst>
          </p:cNvPr>
          <p:cNvSpPr txBox="1"/>
          <p:nvPr/>
        </p:nvSpPr>
        <p:spPr>
          <a:xfrm>
            <a:off x="4635060" y="2121152"/>
            <a:ext cx="4545941" cy="115416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3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Gross Domestic Product (GDP)</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Measurement of all goods and services produced by a nation.</a:t>
            </a:r>
          </a:p>
        </p:txBody>
      </p:sp>
      <p:sp>
        <p:nvSpPr>
          <p:cNvPr id="10" name="Rectangle 9">
            <a:extLst>
              <a:ext uri="{FF2B5EF4-FFF2-40B4-BE49-F238E27FC236}">
                <a16:creationId xmlns:a16="http://schemas.microsoft.com/office/drawing/2014/main" id="{0B357376-596E-3B45-BBCA-7574AB053D62}"/>
              </a:ext>
            </a:extLst>
          </p:cNvPr>
          <p:cNvSpPr/>
          <p:nvPr/>
        </p:nvSpPr>
        <p:spPr>
          <a:xfrm>
            <a:off x="4661339" y="3499838"/>
            <a:ext cx="4572000" cy="1169551"/>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3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Unemployment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Measurement of the number of people who want jobs and don’t have them. </a:t>
            </a:r>
          </a:p>
        </p:txBody>
      </p:sp>
      <p:sp>
        <p:nvSpPr>
          <p:cNvPr id="11" name="Rectangle 10">
            <a:extLst>
              <a:ext uri="{FF2B5EF4-FFF2-40B4-BE49-F238E27FC236}">
                <a16:creationId xmlns:a16="http://schemas.microsoft.com/office/drawing/2014/main" id="{0ED3601A-376D-C342-B503-32B3185155E3}"/>
              </a:ext>
            </a:extLst>
          </p:cNvPr>
          <p:cNvSpPr/>
          <p:nvPr/>
        </p:nvSpPr>
        <p:spPr>
          <a:xfrm>
            <a:off x="4609001" y="4895338"/>
            <a:ext cx="4572000" cy="146193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3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Inflation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Measurement of overall price increases over time.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9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pic>
        <p:nvPicPr>
          <p:cNvPr id="13" name="Graphic 12" descr="Building">
            <a:extLst>
              <a:ext uri="{FF2B5EF4-FFF2-40B4-BE49-F238E27FC236}">
                <a16:creationId xmlns:a16="http://schemas.microsoft.com/office/drawing/2014/main" id="{71401EE1-F45B-9544-8383-4C30785D4C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0906" y="2997364"/>
            <a:ext cx="3590188" cy="3590188"/>
          </a:xfrm>
          <a:prstGeom prst="rect">
            <a:avLst/>
          </a:prstGeom>
        </p:spPr>
      </p:pic>
      <p:sp>
        <p:nvSpPr>
          <p:cNvPr id="3" name="Rectangle 2">
            <a:extLst>
              <a:ext uri="{FF2B5EF4-FFF2-40B4-BE49-F238E27FC236}">
                <a16:creationId xmlns:a16="http://schemas.microsoft.com/office/drawing/2014/main" id="{4AFAA19D-29B8-62A9-4C8A-EE4E7610EE6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12" name="Rectangle 11">
            <a:extLst>
              <a:ext uri="{FF2B5EF4-FFF2-40B4-BE49-F238E27FC236}">
                <a16:creationId xmlns:a16="http://schemas.microsoft.com/office/drawing/2014/main" id="{1C5FACDA-5517-F539-5995-43EB8D130372}"/>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Important Economic Terms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 name="Straight Connector 1">
            <a:extLst>
              <a:ext uri="{FF2B5EF4-FFF2-40B4-BE49-F238E27FC236}">
                <a16:creationId xmlns:a16="http://schemas.microsoft.com/office/drawing/2014/main" id="{0C9AF911-0F91-539C-87CB-04D02D8523A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41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20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fade">
                                      <p:cBhvr>
                                        <p:cTn id="25" dur="2000"/>
                                        <p:tgtEl>
                                          <p:spTgt spid="9">
                                            <p:txEl>
                                              <p:pRg st="0" end="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fade">
                                      <p:cBhvr>
                                        <p:cTn id="28" dur="2000"/>
                                        <p:tgtEl>
                                          <p:spTgt spid="10">
                                            <p:txEl>
                                              <p:pRg st="0" end="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2000"/>
                                        <p:tgtEl>
                                          <p:spTgt spid="11">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xEl>
                                              <p:pRg st="2" end="2"/>
                                            </p:txEl>
                                          </p:spTgt>
                                        </p:tgtEl>
                                        <p:attrNameLst>
                                          <p:attrName>style.visibility</p:attrName>
                                        </p:attrNameLst>
                                      </p:cBhvr>
                                      <p:to>
                                        <p:strVal val="visible"/>
                                      </p:to>
                                    </p:set>
                                    <p:animEffect transition="in" filter="fade">
                                      <p:cBhvr>
                                        <p:cTn id="36" dur="2000"/>
                                        <p:tgtEl>
                                          <p:spTgt spid="9">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animEffect transition="in" filter="fade">
                                      <p:cBhvr>
                                        <p:cTn id="41" dur="2000"/>
                                        <p:tgtEl>
                                          <p:spTgt spid="10">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2" end="2"/>
                                            </p:txEl>
                                          </p:spTgt>
                                        </p:tgtEl>
                                        <p:attrNameLst>
                                          <p:attrName>style.visibility</p:attrName>
                                        </p:attrNameLst>
                                      </p:cBhvr>
                                      <p:to>
                                        <p:strVal val="visible"/>
                                      </p:to>
                                    </p:set>
                                    <p:animEffect transition="in" filter="fade">
                                      <p:cBhvr>
                                        <p:cTn id="46" dur="2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1D178771-80B9-D64B-BFF8-87B2865E56EC}"/>
              </a:ext>
            </a:extLst>
          </p:cNvPr>
          <p:cNvSpPr txBox="1">
            <a:spLocks/>
          </p:cNvSpPr>
          <p:nvPr/>
        </p:nvSpPr>
        <p:spPr>
          <a:xfrm>
            <a:off x="318655" y="782427"/>
            <a:ext cx="9144000" cy="21714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Economic Theory</a:t>
            </a:r>
          </a:p>
          <a:p>
            <a:pPr marL="15875"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u="sng"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It’s an idea about consumption,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production, and distribution.</a:t>
            </a:r>
          </a:p>
        </p:txBody>
      </p:sp>
      <p:sp>
        <p:nvSpPr>
          <p:cNvPr id="5" name="Text Placeholder 2">
            <a:extLst>
              <a:ext uri="{FF2B5EF4-FFF2-40B4-BE49-F238E27FC236}">
                <a16:creationId xmlns:a16="http://schemas.microsoft.com/office/drawing/2014/main" id="{8D9E24D5-FE82-E348-8A45-F42D8374A0F2}"/>
              </a:ext>
            </a:extLst>
          </p:cNvPr>
          <p:cNvSpPr txBox="1">
            <a:spLocks/>
          </p:cNvSpPr>
          <p:nvPr/>
        </p:nvSpPr>
        <p:spPr>
          <a:xfrm>
            <a:off x="318655" y="3201028"/>
            <a:ext cx="7057624" cy="315599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5"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400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Economic System</a:t>
            </a:r>
          </a:p>
          <a:p>
            <a:pPr marL="15875"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u="sng"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It’s the actual consumption,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production, and distribution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in the real world.</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p:txBody>
      </p:sp>
      <p:pic>
        <p:nvPicPr>
          <p:cNvPr id="7" name="Picture 6">
            <a:extLst>
              <a:ext uri="{FF2B5EF4-FFF2-40B4-BE49-F238E27FC236}">
                <a16:creationId xmlns:a16="http://schemas.microsoft.com/office/drawing/2014/main" id="{075A4E6B-C77D-CA48-93E7-9A818C5B0077}"/>
              </a:ext>
            </a:extLst>
          </p:cNvPr>
          <p:cNvPicPr>
            <a:picLocks noChangeAspect="1"/>
          </p:cNvPicPr>
          <p:nvPr/>
        </p:nvPicPr>
        <p:blipFill>
          <a:blip r:embed="rId2"/>
          <a:stretch>
            <a:fillRect/>
          </a:stretch>
        </p:blipFill>
        <p:spPr>
          <a:xfrm>
            <a:off x="6410534" y="648029"/>
            <a:ext cx="2248557" cy="2333230"/>
          </a:xfrm>
          <a:prstGeom prst="rect">
            <a:avLst/>
          </a:prstGeom>
          <a:solidFill>
            <a:srgbClr val="FFFFFF"/>
          </a:solidFill>
          <a:effectLst/>
        </p:spPr>
      </p:pic>
      <p:pic>
        <p:nvPicPr>
          <p:cNvPr id="8" name="Picture 7">
            <a:extLst>
              <a:ext uri="{FF2B5EF4-FFF2-40B4-BE49-F238E27FC236}">
                <a16:creationId xmlns:a16="http://schemas.microsoft.com/office/drawing/2014/main" id="{3B078CDF-4285-934B-9D80-39FF16FB7A3A}"/>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6524"/>
                    </a14:imgEffect>
                    <a14:imgEffect>
                      <a14:saturation sat="182000"/>
                    </a14:imgEffect>
                  </a14:imgLayer>
                </a14:imgProps>
              </a:ext>
              <a:ext uri="{28A0092B-C50C-407E-A947-70E740481C1C}">
                <a14:useLocalDpi xmlns:a14="http://schemas.microsoft.com/office/drawing/2010/main" val="0"/>
              </a:ext>
            </a:extLst>
          </a:blip>
          <a:stretch>
            <a:fillRect/>
          </a:stretch>
        </p:blipFill>
        <p:spPr>
          <a:xfrm>
            <a:off x="6249965" y="3557749"/>
            <a:ext cx="2256494" cy="2442548"/>
          </a:xfrm>
          <a:prstGeom prst="rect">
            <a:avLst/>
          </a:prstGeom>
          <a:solidFill>
            <a:srgbClr val="FFFFFF"/>
          </a:solidFill>
        </p:spPr>
      </p:pic>
      <p:cxnSp>
        <p:nvCxnSpPr>
          <p:cNvPr id="9" name="Straight Connector 8">
            <a:extLst>
              <a:ext uri="{FF2B5EF4-FFF2-40B4-BE49-F238E27FC236}">
                <a16:creationId xmlns:a16="http://schemas.microsoft.com/office/drawing/2014/main" id="{D1A9A5D2-DFDB-CA46-BCA5-D469BC24684A}"/>
              </a:ext>
            </a:extLst>
          </p:cNvPr>
          <p:cNvCxnSpPr/>
          <p:nvPr/>
        </p:nvCxnSpPr>
        <p:spPr bwMode="auto">
          <a:xfrm>
            <a:off x="390609" y="1532044"/>
            <a:ext cx="5403273" cy="0"/>
          </a:xfrm>
          <a:prstGeom prst="line">
            <a:avLst/>
          </a:prstGeom>
          <a:solidFill>
            <a:srgbClr val="BBE0E3"/>
          </a:solidFill>
          <a:ln w="15875" cap="flat" cmpd="sng" algn="ctr">
            <a:solidFill>
              <a:srgbClr val="432B1B"/>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5255649-5FD4-FC4C-8D51-26CCC22E9BAE}"/>
              </a:ext>
            </a:extLst>
          </p:cNvPr>
          <p:cNvCxnSpPr/>
          <p:nvPr/>
        </p:nvCxnSpPr>
        <p:spPr bwMode="auto">
          <a:xfrm>
            <a:off x="484909" y="4518561"/>
            <a:ext cx="5403273" cy="0"/>
          </a:xfrm>
          <a:prstGeom prst="line">
            <a:avLst/>
          </a:prstGeom>
          <a:solidFill>
            <a:srgbClr val="BBE0E3"/>
          </a:solidFill>
          <a:ln w="15875" cap="flat" cmpd="sng" algn="ctr">
            <a:solidFill>
              <a:srgbClr val="432B1B"/>
            </a:solidFill>
            <a:prstDash val="solid"/>
            <a:round/>
            <a:headEnd type="none" w="med" len="med"/>
            <a:tailEnd type="none" w="med" len="med"/>
          </a:ln>
          <a:effectLst/>
        </p:spPr>
      </p:cxnSp>
      <p:sp>
        <p:nvSpPr>
          <p:cNvPr id="6" name="Rectangle 5">
            <a:extLst>
              <a:ext uri="{FF2B5EF4-FFF2-40B4-BE49-F238E27FC236}">
                <a16:creationId xmlns:a16="http://schemas.microsoft.com/office/drawing/2014/main" id="{3E4636C7-6916-0D48-FB90-CDB13C45FCD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9D988860-022C-0AC9-44DB-581F44D8DE02}"/>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Important Economic Terms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1" name="Straight Connector 10">
            <a:extLst>
              <a:ext uri="{FF2B5EF4-FFF2-40B4-BE49-F238E27FC236}">
                <a16:creationId xmlns:a16="http://schemas.microsoft.com/office/drawing/2014/main" id="{6F5B823E-F78D-AACA-4FB2-CB4387ED6F7A}"/>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61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2000"/>
                                        <p:tgtEl>
                                          <p:spTgt spid="4">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2000"/>
                                        <p:tgtEl>
                                          <p:spTgt spid="4">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fade">
                                      <p:cBhvr>
                                        <p:cTn id="24" dur="2000"/>
                                        <p:tgtEl>
                                          <p:spTgt spid="5">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fade">
                                      <p:cBhvr>
                                        <p:cTn id="30" dur="2000"/>
                                        <p:tgtEl>
                                          <p:spTgt spid="5">
                                            <p:txEl>
                                              <p:pRg st="3" end="3"/>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fade">
                                      <p:cBhvr>
                                        <p:cTn id="33" dur="2000"/>
                                        <p:tgtEl>
                                          <p:spTgt spid="5">
                                            <p:txEl>
                                              <p:pRg st="4" end="4"/>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fade">
                                      <p:cBhvr>
                                        <p:cTn id="36" dur="2000"/>
                                        <p:tgtEl>
                                          <p:spTgt spid="5">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89FB27-6F0F-9EE2-B743-DC4835C97FCC}"/>
              </a:ext>
            </a:extLst>
          </p:cNvPr>
          <p:cNvPicPr>
            <a:picLocks noChangeAspect="1"/>
          </p:cNvPicPr>
          <p:nvPr/>
        </p:nvPicPr>
        <p:blipFill rotWithShape="1">
          <a:blip r:embed="rId3">
            <a:extLst>
              <a:ext uri="{28A0092B-C50C-407E-A947-70E740481C1C}">
                <a14:useLocalDpi xmlns:a14="http://schemas.microsoft.com/office/drawing/2010/main" val="0"/>
              </a:ext>
            </a:extLst>
          </a:blip>
          <a:srcRect t="14057"/>
          <a:stretch/>
        </p:blipFill>
        <p:spPr>
          <a:xfrm>
            <a:off x="0" y="2743199"/>
            <a:ext cx="9157855" cy="3800661"/>
          </a:xfrm>
          <a:prstGeom prst="rect">
            <a:avLst/>
          </a:prstGeom>
        </p:spPr>
      </p:pic>
      <p:sp>
        <p:nvSpPr>
          <p:cNvPr id="5" name="Rectangle 4">
            <a:extLst>
              <a:ext uri="{FF2B5EF4-FFF2-40B4-BE49-F238E27FC236}">
                <a16:creationId xmlns:a16="http://schemas.microsoft.com/office/drawing/2014/main" id="{73DB1DAF-706D-0A4F-90A6-5CA4A4B60EA7}"/>
              </a:ext>
            </a:extLst>
          </p:cNvPr>
          <p:cNvSpPr/>
          <p:nvPr/>
        </p:nvSpPr>
        <p:spPr>
          <a:xfrm>
            <a:off x="13855" y="518443"/>
            <a:ext cx="9144000" cy="2462213"/>
          </a:xfrm>
          <a:prstGeom prst="rect">
            <a:avLst/>
          </a:prstGeom>
          <a:solidFill>
            <a:srgbClr val="FFFFFF">
              <a:alpha val="47870"/>
            </a:srgbClr>
          </a:solidFill>
        </p:spPr>
        <p:txBody>
          <a:bodyPr wrap="square">
            <a:spAutoFit/>
          </a:bodyPr>
          <a:lstStyle/>
          <a:p>
            <a:pPr marL="457200" marR="0" lvl="0" indent="-457200" defTabSz="457200" rtl="0" eaLnBrk="1" fontAlgn="auto" latinLnBrk="0" hangingPunct="1">
              <a:lnSpc>
                <a:spcPct val="100000"/>
              </a:lnSpc>
              <a:spcBef>
                <a:spcPts val="0"/>
              </a:spcBef>
              <a:spcAft>
                <a:spcPts val="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class is divided into three groups. Each is a country represented by a firm called </a:t>
            </a:r>
            <a:r>
              <a:rPr kumimoji="0" lang="en-US" sz="2300" i="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Balance</a:t>
            </a:r>
            <a:r>
              <a:rPr kumimoji="0" lang="en-US" sz="2300" i="1"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It!</a:t>
            </a:r>
            <a:r>
              <a:rPr kumimoji="0" lang="en-US" sz="2300" i="1"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457200" marR="0" lvl="0" indent="-457200" defTabSz="457200" rtl="0" eaLnBrk="1" fontAlgn="auto" latinLnBrk="0" hangingPunct="1">
              <a:lnSpc>
                <a:spcPct val="100000"/>
              </a:lnSpc>
              <a:spcBef>
                <a:spcPts val="0"/>
              </a:spcBef>
              <a:spcAft>
                <a:spcPts val="0"/>
              </a:spcAft>
              <a:buClrTx/>
              <a:buSzTx/>
              <a:buFont typeface="+mj-lt"/>
              <a:buAutoNum type="arabicPeriod"/>
              <a:tabLst/>
              <a:defRPr/>
            </a:pP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defTabSz="457200" rtl="0" eaLnBrk="1" fontAlgn="auto" latinLnBrk="0" hangingPunct="1">
              <a:lnSpc>
                <a:spcPct val="100000"/>
              </a:lnSpc>
              <a:spcBef>
                <a:spcPts val="0"/>
              </a:spcBef>
              <a:spcAft>
                <a:spcPts val="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Each group member is a producer who attempts to balance a book on their head while doing the hokey pokey. </a:t>
            </a:r>
            <a:r>
              <a:rPr lang="en-US" sz="2300" noProof="0" dirty="0">
                <a:solidFill>
                  <a:srgbClr val="000000"/>
                </a:solidFill>
                <a:latin typeface="Avenir Book" panose="02000503020000020003" pitchFamily="2" charset="0"/>
                <a:ea typeface="Avenir Medium" charset="0"/>
                <a:cs typeface="Avenir Medium" charset="0"/>
              </a:rPr>
              <a:t>When the book falls, that person sits down. </a:t>
            </a:r>
            <a:endPar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defTabSz="457200" rtl="0" eaLnBrk="1" fontAlgn="auto" latinLnBrk="0" hangingPunct="1">
              <a:lnSpc>
                <a:spcPct val="100000"/>
              </a:lnSpc>
              <a:spcBef>
                <a:spcPts val="0"/>
              </a:spcBef>
              <a:spcAft>
                <a:spcPts val="0"/>
              </a:spcAft>
              <a:buClrTx/>
              <a:buSzTx/>
              <a:buFont typeface="+mj-lt"/>
              <a:buAutoNum type="arabicPeriod"/>
              <a:tabLst/>
              <a:defRPr/>
            </a:pP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defTabSz="457200" rtl="0" eaLnBrk="1" fontAlgn="auto" latinLnBrk="0" hangingPunct="1">
              <a:lnSpc>
                <a:spcPct val="100000"/>
              </a:lnSpc>
              <a:spcBef>
                <a:spcPts val="0"/>
              </a:spcBef>
              <a:spcAft>
                <a:spcPts val="0"/>
              </a:spcAft>
              <a:buClrTx/>
              <a:buSzTx/>
              <a:buFont typeface="+mj-lt"/>
              <a:buAutoNum type="arabicPeriod"/>
              <a:tabLst/>
              <a:defRPr/>
            </a:pPr>
            <a:r>
              <a:rPr lang="en-US" sz="2300" dirty="0">
                <a:solidFill>
                  <a:srgbClr val="000000"/>
                </a:solidFill>
                <a:latin typeface="Avenir Book" panose="02000503020000020003" pitchFamily="2" charset="0"/>
                <a:ea typeface="Avenir Medium" charset="0"/>
                <a:cs typeface="Avenir Medium" charset="0"/>
              </a:rPr>
              <a:t>The l</a:t>
            </a:r>
            <a:r>
              <a:rPr kumimoji="0" lang="en-US" sz="230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ast</a:t>
            </a: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person with a book on their head wins</a:t>
            </a:r>
            <a:r>
              <a:rPr lang="en-US" sz="2300" dirty="0">
                <a:solidFill>
                  <a:srgbClr val="000000"/>
                </a:solidFill>
                <a:latin typeface="Avenir Book" panose="02000503020000020003" pitchFamily="2" charset="0"/>
                <a:ea typeface="Avenir Medium" charset="0"/>
                <a:cs typeface="Avenir Medium" charset="0"/>
              </a:rPr>
              <a:t>. </a:t>
            </a:r>
            <a:endParaRPr kumimoji="0" lang="en-US" sz="230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7" name="Rectangle 6">
            <a:extLst>
              <a:ext uri="{FF2B5EF4-FFF2-40B4-BE49-F238E27FC236}">
                <a16:creationId xmlns:a16="http://schemas.microsoft.com/office/drawing/2014/main" id="{EF1B4FDF-0DFF-581C-B581-7611728CB6AD}"/>
              </a:ext>
            </a:extLst>
          </p:cNvPr>
          <p:cNvSpPr/>
          <p:nvPr/>
        </p:nvSpPr>
        <p:spPr>
          <a:xfrm>
            <a:off x="6144533" y="659233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A91D3D60-C318-BF65-3AF4-B92C4E0014FB}"/>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A41ADD0E-324D-260A-86A6-C4A724E0D8F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51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8F40BE-0431-7149-9B9F-B92FDCFA9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5" y="2121547"/>
            <a:ext cx="9157855" cy="4422314"/>
          </a:xfrm>
          <a:prstGeom prst="rect">
            <a:avLst/>
          </a:prstGeom>
        </p:spPr>
      </p:pic>
      <p:sp>
        <p:nvSpPr>
          <p:cNvPr id="7" name="Rectangle 6">
            <a:extLst>
              <a:ext uri="{FF2B5EF4-FFF2-40B4-BE49-F238E27FC236}">
                <a16:creationId xmlns:a16="http://schemas.microsoft.com/office/drawing/2014/main" id="{0E274594-E624-2443-AC26-E8EEBF418034}"/>
              </a:ext>
            </a:extLst>
          </p:cNvPr>
          <p:cNvSpPr/>
          <p:nvPr/>
        </p:nvSpPr>
        <p:spPr>
          <a:xfrm>
            <a:off x="46443" y="861132"/>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Private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8" name="Rectangle 7">
            <a:extLst>
              <a:ext uri="{FF2B5EF4-FFF2-40B4-BE49-F238E27FC236}">
                <a16:creationId xmlns:a16="http://schemas.microsoft.com/office/drawing/2014/main" id="{F8B859FE-BA77-0E4F-BA03-4A6A06B965F6}"/>
              </a:ext>
            </a:extLst>
          </p:cNvPr>
          <p:cNvSpPr/>
          <p:nvPr/>
        </p:nvSpPr>
        <p:spPr>
          <a:xfrm>
            <a:off x="4031673" y="861132"/>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Private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9" name="Rectangle 8">
            <a:extLst>
              <a:ext uri="{FF2B5EF4-FFF2-40B4-BE49-F238E27FC236}">
                <a16:creationId xmlns:a16="http://schemas.microsoft.com/office/drawing/2014/main" id="{73DB1DAF-706D-0A4F-90A6-5CA4A4B60EA7}"/>
              </a:ext>
            </a:extLst>
          </p:cNvPr>
          <p:cNvSpPr/>
          <p:nvPr/>
        </p:nvSpPr>
        <p:spPr>
          <a:xfrm>
            <a:off x="1842655" y="1798057"/>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Cooperative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6" name="Rectangle 5">
            <a:extLst>
              <a:ext uri="{FF2B5EF4-FFF2-40B4-BE49-F238E27FC236}">
                <a16:creationId xmlns:a16="http://schemas.microsoft.com/office/drawing/2014/main" id="{E8E92978-CC82-57A7-9546-6EA4FDC49449}"/>
              </a:ext>
            </a:extLst>
          </p:cNvPr>
          <p:cNvSpPr/>
          <p:nvPr/>
        </p:nvSpPr>
        <p:spPr>
          <a:xfrm>
            <a:off x="6132658"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5" name="Rectangle 4">
            <a:extLst>
              <a:ext uri="{FF2B5EF4-FFF2-40B4-BE49-F238E27FC236}">
                <a16:creationId xmlns:a16="http://schemas.microsoft.com/office/drawing/2014/main" id="{0E5E6938-634D-3E20-8267-4412F74E4A05}"/>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 name="Straight Connector 1">
            <a:extLst>
              <a:ext uri="{FF2B5EF4-FFF2-40B4-BE49-F238E27FC236}">
                <a16:creationId xmlns:a16="http://schemas.microsoft.com/office/drawing/2014/main" id="{BB72E2ED-35EA-97F1-2439-1FFC20DAA61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6488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8F40BE-0431-7149-9B9F-B92FDCFA9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5" y="2121547"/>
            <a:ext cx="9157855" cy="4422314"/>
          </a:xfrm>
          <a:prstGeom prst="rect">
            <a:avLst/>
          </a:prstGeom>
        </p:spPr>
      </p:pic>
      <p:sp>
        <p:nvSpPr>
          <p:cNvPr id="7" name="Rectangle 6">
            <a:extLst>
              <a:ext uri="{FF2B5EF4-FFF2-40B4-BE49-F238E27FC236}">
                <a16:creationId xmlns:a16="http://schemas.microsoft.com/office/drawing/2014/main" id="{0E274594-E624-2443-AC26-E8EEBF418034}"/>
              </a:ext>
            </a:extLst>
          </p:cNvPr>
          <p:cNvSpPr/>
          <p:nvPr/>
        </p:nvSpPr>
        <p:spPr>
          <a:xfrm>
            <a:off x="46443" y="861132"/>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Private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6" name="Rectangle 5">
            <a:extLst>
              <a:ext uri="{FF2B5EF4-FFF2-40B4-BE49-F238E27FC236}">
                <a16:creationId xmlns:a16="http://schemas.microsoft.com/office/drawing/2014/main" id="{E8E92978-CC82-57A7-9546-6EA4FDC49449}"/>
              </a:ext>
            </a:extLst>
          </p:cNvPr>
          <p:cNvSpPr/>
          <p:nvPr/>
        </p:nvSpPr>
        <p:spPr>
          <a:xfrm>
            <a:off x="6132658"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5" name="TextBox 4">
            <a:extLst>
              <a:ext uri="{FF2B5EF4-FFF2-40B4-BE49-F238E27FC236}">
                <a16:creationId xmlns:a16="http://schemas.microsoft.com/office/drawing/2014/main" id="{94C2E618-7243-79C3-44DB-69F36696927D}"/>
              </a:ext>
            </a:extLst>
          </p:cNvPr>
          <p:cNvSpPr txBox="1"/>
          <p:nvPr/>
        </p:nvSpPr>
        <p:spPr>
          <a:xfrm>
            <a:off x="634181" y="2934402"/>
            <a:ext cx="7875639" cy="3416320"/>
          </a:xfrm>
          <a:prstGeom prst="rect">
            <a:avLst/>
          </a:prstGeom>
          <a:solidFill>
            <a:schemeClr val="bg1"/>
          </a:solidFill>
          <a:ln>
            <a:solidFill>
              <a:srgbClr val="432B1B"/>
            </a:solidFill>
          </a:ln>
        </p:spPr>
        <p:txBody>
          <a:bodyPr wrap="square">
            <a:spAutoFit/>
          </a:bodyPr>
          <a:lstStyle/>
          <a:p>
            <a:r>
              <a:rPr lang="en-US" sz="2400" dirty="0">
                <a:latin typeface="Avenir Book" panose="02000503020000020003" pitchFamily="2" charset="0"/>
              </a:rPr>
              <a:t>In Country A, the winner of the hokey pokey gets a pile of money (might be represented by candy) and keeps it all. They start businesses that generate wealth for themselves while creating more jobs for others. They also voluntarily redistribute a portion of their wealth through philanthropy to help those who fall through the cracks meet their basic needs. With more people able to earn a good living because there are more jobs and boundless opportunities, the economy thrives.</a:t>
            </a:r>
          </a:p>
        </p:txBody>
      </p:sp>
      <p:sp>
        <p:nvSpPr>
          <p:cNvPr id="8" name="Rectangle 7">
            <a:extLst>
              <a:ext uri="{FF2B5EF4-FFF2-40B4-BE49-F238E27FC236}">
                <a16:creationId xmlns:a16="http://schemas.microsoft.com/office/drawing/2014/main" id="{61761B45-13CC-5A5E-70E9-6C24BD151AEA}"/>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 name="Straight Connector 1">
            <a:extLst>
              <a:ext uri="{FF2B5EF4-FFF2-40B4-BE49-F238E27FC236}">
                <a16:creationId xmlns:a16="http://schemas.microsoft.com/office/drawing/2014/main" id="{BA60FDD4-BDAF-C219-952F-AB6C0EA3678A}"/>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81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8F40BE-0431-7149-9B9F-B92FDCFA9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6" y="2116947"/>
            <a:ext cx="9157855" cy="4422314"/>
          </a:xfrm>
          <a:prstGeom prst="rect">
            <a:avLst/>
          </a:prstGeom>
        </p:spPr>
      </p:pic>
      <p:sp>
        <p:nvSpPr>
          <p:cNvPr id="8" name="Rectangle 7">
            <a:extLst>
              <a:ext uri="{FF2B5EF4-FFF2-40B4-BE49-F238E27FC236}">
                <a16:creationId xmlns:a16="http://schemas.microsoft.com/office/drawing/2014/main" id="{F8B859FE-BA77-0E4F-BA03-4A6A06B965F6}"/>
              </a:ext>
            </a:extLst>
          </p:cNvPr>
          <p:cNvSpPr/>
          <p:nvPr/>
        </p:nvSpPr>
        <p:spPr>
          <a:xfrm>
            <a:off x="4031673" y="861132"/>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Private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6" name="Rectangle 5">
            <a:extLst>
              <a:ext uri="{FF2B5EF4-FFF2-40B4-BE49-F238E27FC236}">
                <a16:creationId xmlns:a16="http://schemas.microsoft.com/office/drawing/2014/main" id="{E8E92978-CC82-57A7-9546-6EA4FDC49449}"/>
              </a:ext>
            </a:extLst>
          </p:cNvPr>
          <p:cNvSpPr/>
          <p:nvPr/>
        </p:nvSpPr>
        <p:spPr>
          <a:xfrm>
            <a:off x="6132658"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5" name="TextBox 4">
            <a:extLst>
              <a:ext uri="{FF2B5EF4-FFF2-40B4-BE49-F238E27FC236}">
                <a16:creationId xmlns:a16="http://schemas.microsoft.com/office/drawing/2014/main" id="{398F2051-3E55-0FD8-04D7-E4FA70BEEFD0}"/>
              </a:ext>
            </a:extLst>
          </p:cNvPr>
          <p:cNvSpPr txBox="1"/>
          <p:nvPr/>
        </p:nvSpPr>
        <p:spPr>
          <a:xfrm>
            <a:off x="834383" y="2934869"/>
            <a:ext cx="7475235" cy="3416320"/>
          </a:xfrm>
          <a:prstGeom prst="rect">
            <a:avLst/>
          </a:prstGeom>
          <a:solidFill>
            <a:schemeClr val="bg1"/>
          </a:solidFill>
          <a:ln>
            <a:solidFill>
              <a:schemeClr val="tx1"/>
            </a:solidFill>
          </a:ln>
        </p:spPr>
        <p:txBody>
          <a:bodyPr wrap="square">
            <a:spAutoFit/>
          </a:bodyPr>
          <a:lstStyle/>
          <a:p>
            <a:r>
              <a:rPr lang="en-US" sz="2400" dirty="0">
                <a:latin typeface="Avenir Book" panose="02000503020000020003" pitchFamily="2" charset="0"/>
              </a:rPr>
              <a:t>In Country B, the winner of the hokey pokey gets a pile of money and keeps a substantial portion of it. The government redistributes the rest to fund programs that grow the middle class and create a robust safety net to meet people’s basic needs. With money in their pockets, the poor and middle class buy more goods and services, which leads firms to expand and create more jobs. This brings about a thriving economy.</a:t>
            </a:r>
          </a:p>
        </p:txBody>
      </p:sp>
      <p:sp>
        <p:nvSpPr>
          <p:cNvPr id="7" name="Rectangle 6">
            <a:extLst>
              <a:ext uri="{FF2B5EF4-FFF2-40B4-BE49-F238E27FC236}">
                <a16:creationId xmlns:a16="http://schemas.microsoft.com/office/drawing/2014/main" id="{76B2A8F6-A10C-F9B1-B810-140340C06538}"/>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 name="Straight Connector 1">
            <a:extLst>
              <a:ext uri="{FF2B5EF4-FFF2-40B4-BE49-F238E27FC236}">
                <a16:creationId xmlns:a16="http://schemas.microsoft.com/office/drawing/2014/main" id="{23E646D9-EFEB-BE3F-0025-4ADE18B6DAE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22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8F40BE-0431-7149-9B9F-B92FDCFA9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5" y="2121547"/>
            <a:ext cx="9157855" cy="4422314"/>
          </a:xfrm>
          <a:prstGeom prst="rect">
            <a:avLst/>
          </a:prstGeom>
        </p:spPr>
      </p:pic>
      <p:sp>
        <p:nvSpPr>
          <p:cNvPr id="9" name="Rectangle 8">
            <a:extLst>
              <a:ext uri="{FF2B5EF4-FFF2-40B4-BE49-F238E27FC236}">
                <a16:creationId xmlns:a16="http://schemas.microsoft.com/office/drawing/2014/main" id="{73DB1DAF-706D-0A4F-90A6-5CA4A4B60EA7}"/>
              </a:ext>
            </a:extLst>
          </p:cNvPr>
          <p:cNvSpPr/>
          <p:nvPr/>
        </p:nvSpPr>
        <p:spPr>
          <a:xfrm>
            <a:off x="1842655" y="1798057"/>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Cooperative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6" name="Rectangle 5">
            <a:extLst>
              <a:ext uri="{FF2B5EF4-FFF2-40B4-BE49-F238E27FC236}">
                <a16:creationId xmlns:a16="http://schemas.microsoft.com/office/drawing/2014/main" id="{E8E92978-CC82-57A7-9546-6EA4FDC49449}"/>
              </a:ext>
            </a:extLst>
          </p:cNvPr>
          <p:cNvSpPr/>
          <p:nvPr/>
        </p:nvSpPr>
        <p:spPr>
          <a:xfrm>
            <a:off x="6132658"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5" name="TextBox 4">
            <a:extLst>
              <a:ext uri="{FF2B5EF4-FFF2-40B4-BE49-F238E27FC236}">
                <a16:creationId xmlns:a16="http://schemas.microsoft.com/office/drawing/2014/main" id="{AE773577-E95B-011D-DC1E-D3E654C2F2B5}"/>
              </a:ext>
            </a:extLst>
          </p:cNvPr>
          <p:cNvSpPr txBox="1"/>
          <p:nvPr/>
        </p:nvSpPr>
        <p:spPr>
          <a:xfrm>
            <a:off x="834383" y="2921766"/>
            <a:ext cx="7475235" cy="3416320"/>
          </a:xfrm>
          <a:prstGeom prst="rect">
            <a:avLst/>
          </a:prstGeom>
          <a:solidFill>
            <a:schemeClr val="bg1"/>
          </a:solidFill>
          <a:ln>
            <a:solidFill>
              <a:schemeClr val="tx1"/>
            </a:solidFill>
          </a:ln>
        </p:spPr>
        <p:txBody>
          <a:bodyPr wrap="square">
            <a:spAutoFit/>
          </a:bodyPr>
          <a:lstStyle/>
          <a:p>
            <a:r>
              <a:rPr lang="en-US" sz="2400" dirty="0">
                <a:latin typeface="Avenir Book" panose="02000503020000020003" pitchFamily="2" charset="0"/>
              </a:rPr>
              <a:t>In Country C, the winner of the hokey pokey is</a:t>
            </a:r>
          </a:p>
          <a:p>
            <a:r>
              <a:rPr lang="en-US" sz="2400" dirty="0">
                <a:latin typeface="Avenir Book" panose="02000503020000020003" pitchFamily="2" charset="0"/>
              </a:rPr>
              <a:t>only the winner because all the workers contributed to </a:t>
            </a:r>
            <a:r>
              <a:rPr lang="en-US" sz="2400" i="1" dirty="0">
                <a:latin typeface="Avenir Book" panose="02000503020000020003" pitchFamily="2" charset="0"/>
              </a:rPr>
              <a:t>Balance It!</a:t>
            </a:r>
            <a:r>
              <a:rPr lang="en-US" sz="2400" dirty="0">
                <a:latin typeface="Avenir Book" panose="02000503020000020003" pitchFamily="2" charset="0"/>
              </a:rPr>
              <a:t>, so all the people in the firm share the pile of money. (The worker-owners might also vote to give the winner a special bonus.) A substantial portion of their incomes is paid into a government fund that ensures that all people in society get their material needs met. With more opportunities for new worker-owned businesses, the economy thrives. </a:t>
            </a:r>
          </a:p>
        </p:txBody>
      </p:sp>
      <p:sp>
        <p:nvSpPr>
          <p:cNvPr id="7" name="Rectangle 6">
            <a:extLst>
              <a:ext uri="{FF2B5EF4-FFF2-40B4-BE49-F238E27FC236}">
                <a16:creationId xmlns:a16="http://schemas.microsoft.com/office/drawing/2014/main" id="{B14C445D-6E39-1C99-C4FA-F2C25D663CB2}"/>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 name="Straight Connector 1">
            <a:extLst>
              <a:ext uri="{FF2B5EF4-FFF2-40B4-BE49-F238E27FC236}">
                <a16:creationId xmlns:a16="http://schemas.microsoft.com/office/drawing/2014/main" id="{A3BF2929-F033-603F-B943-C8459D189AB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77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8F40BE-0431-7149-9B9F-B92FDCFA9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5" y="2121547"/>
            <a:ext cx="9157855" cy="4422314"/>
          </a:xfrm>
          <a:prstGeom prst="rect">
            <a:avLst/>
          </a:prstGeom>
        </p:spPr>
      </p:pic>
      <p:sp>
        <p:nvSpPr>
          <p:cNvPr id="7" name="Rectangle 6">
            <a:extLst>
              <a:ext uri="{FF2B5EF4-FFF2-40B4-BE49-F238E27FC236}">
                <a16:creationId xmlns:a16="http://schemas.microsoft.com/office/drawing/2014/main" id="{0E274594-E624-2443-AC26-E8EEBF418034}"/>
              </a:ext>
            </a:extLst>
          </p:cNvPr>
          <p:cNvSpPr/>
          <p:nvPr/>
        </p:nvSpPr>
        <p:spPr>
          <a:xfrm>
            <a:off x="46443" y="861132"/>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Private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8" name="Rectangle 7">
            <a:extLst>
              <a:ext uri="{FF2B5EF4-FFF2-40B4-BE49-F238E27FC236}">
                <a16:creationId xmlns:a16="http://schemas.microsoft.com/office/drawing/2014/main" id="{F8B859FE-BA77-0E4F-BA03-4A6A06B965F6}"/>
              </a:ext>
            </a:extLst>
          </p:cNvPr>
          <p:cNvSpPr/>
          <p:nvPr/>
        </p:nvSpPr>
        <p:spPr>
          <a:xfrm>
            <a:off x="4031673" y="861132"/>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Private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9" name="Rectangle 8">
            <a:extLst>
              <a:ext uri="{FF2B5EF4-FFF2-40B4-BE49-F238E27FC236}">
                <a16:creationId xmlns:a16="http://schemas.microsoft.com/office/drawing/2014/main" id="{73DB1DAF-706D-0A4F-90A6-5CA4A4B60EA7}"/>
              </a:ext>
            </a:extLst>
          </p:cNvPr>
          <p:cNvSpPr/>
          <p:nvPr/>
        </p:nvSpPr>
        <p:spPr>
          <a:xfrm>
            <a:off x="1842655" y="1798057"/>
            <a:ext cx="4572000" cy="800219"/>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Country 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Cooperative ownership of </a:t>
            </a:r>
            <a:r>
              <a:rPr kumimoji="0" lang="en-US" sz="18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Balance It!</a:t>
            </a:r>
          </a:p>
        </p:txBody>
      </p:sp>
      <p:sp>
        <p:nvSpPr>
          <p:cNvPr id="6" name="Rectangle 5">
            <a:extLst>
              <a:ext uri="{FF2B5EF4-FFF2-40B4-BE49-F238E27FC236}">
                <a16:creationId xmlns:a16="http://schemas.microsoft.com/office/drawing/2014/main" id="{E8E92978-CC82-57A7-9546-6EA4FDC49449}"/>
              </a:ext>
            </a:extLst>
          </p:cNvPr>
          <p:cNvSpPr/>
          <p:nvPr/>
        </p:nvSpPr>
        <p:spPr>
          <a:xfrm>
            <a:off x="6132658"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Calibri" panose="020F0502020204030204"/>
              <a:ea typeface="ＭＳ Ｐゴシック" pitchFamily="-106" charset="-128"/>
              <a:cs typeface="+mn-cs"/>
            </a:endParaRPr>
          </a:p>
        </p:txBody>
      </p:sp>
      <p:sp>
        <p:nvSpPr>
          <p:cNvPr id="5" name="Rectangle 4">
            <a:extLst>
              <a:ext uri="{FF2B5EF4-FFF2-40B4-BE49-F238E27FC236}">
                <a16:creationId xmlns:a16="http://schemas.microsoft.com/office/drawing/2014/main" id="{8C3BFE5D-41A7-20B1-4E42-0608C0F791C6}"/>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pic>
        <p:nvPicPr>
          <p:cNvPr id="2" name="Picture 1">
            <a:extLst>
              <a:ext uri="{FF2B5EF4-FFF2-40B4-BE49-F238E27FC236}">
                <a16:creationId xmlns:a16="http://schemas.microsoft.com/office/drawing/2014/main" id="{2F7F50A4-69A0-BAFB-D58F-B191141A5CF3}"/>
              </a:ext>
            </a:extLst>
          </p:cNvPr>
          <p:cNvPicPr>
            <a:picLocks noChangeAspect="1"/>
          </p:cNvPicPr>
          <p:nvPr/>
        </p:nvPicPr>
        <p:blipFill>
          <a:blip r:embed="rId4"/>
          <a:stretch>
            <a:fillRect/>
          </a:stretch>
        </p:blipFill>
        <p:spPr>
          <a:xfrm>
            <a:off x="8177522" y="861132"/>
            <a:ext cx="852302" cy="1371600"/>
          </a:xfrm>
          <a:prstGeom prst="rect">
            <a:avLst/>
          </a:prstGeom>
        </p:spPr>
      </p:pic>
      <p:cxnSp>
        <p:nvCxnSpPr>
          <p:cNvPr id="10" name="Straight Connector 9">
            <a:extLst>
              <a:ext uri="{FF2B5EF4-FFF2-40B4-BE49-F238E27FC236}">
                <a16:creationId xmlns:a16="http://schemas.microsoft.com/office/drawing/2014/main" id="{9D2AA7BF-229E-BE84-4E26-3588D9EF63D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653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Polling Qu</a:t>
            </a:r>
            <a:r>
              <a:rPr kumimoji="0" lang="en-US" sz="4000" b="1" u="none" strike="noStrike" kern="1200" cap="none" spc="0" normalizeH="0" baseline="0" noProof="0" dirty="0">
                <a:ln>
                  <a:noFill/>
                </a:ln>
                <a:solidFill>
                  <a:srgbClr val="000000"/>
                </a:solidFill>
                <a:effectLst/>
                <a:uLnTx/>
                <a:uFillTx/>
                <a:latin typeface="Avenir Book" charset="0"/>
                <a:ea typeface="Avenir Book" charset="0"/>
                <a:cs typeface="Avenir Book" charset="0"/>
              </a:rPr>
              <a:t>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u="none" strike="noStrike" kern="1200" cap="none" spc="0" normalizeH="0" baseline="0" noProof="0" dirty="0">
                <a:ln>
                  <a:noFill/>
                </a:ln>
                <a:solidFill>
                  <a:srgbClr val="000000"/>
                </a:solidFill>
                <a:effectLst/>
                <a:uLnTx/>
                <a:uFillTx/>
                <a:latin typeface="Avenir Book" charset="0"/>
                <a:ea typeface="Avenir Book" charset="0"/>
                <a:cs typeface="Avenir Book" charset="0"/>
              </a:rPr>
              <a:t>Choose Your Economic System </a:t>
            </a:r>
            <a:r>
              <a:rPr kumimoji="0" lang="en-US" sz="28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Activity</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442452" y="1920098"/>
            <a:ext cx="8244348" cy="2246769"/>
          </a:xfrm>
          <a:prstGeom prst="rect">
            <a:avLst/>
          </a:prstGeom>
          <a:noFill/>
        </p:spPr>
        <p:txBody>
          <a:bodyPr wrap="square">
            <a:spAutoFit/>
          </a:bodyPr>
          <a:lstStyle/>
          <a:p>
            <a:pPr marL="9525" marR="0" lvl="0" indent="0" algn="l" defTabSz="914400" rtl="0" eaLnBrk="0" fontAlgn="base" latinLnBrk="0" hangingPunct="0">
              <a:lnSpc>
                <a:spcPct val="100000"/>
              </a:lnSpc>
              <a:spcBef>
                <a:spcPts val="60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In which country would you prefer to live? </a:t>
            </a:r>
          </a:p>
          <a:p>
            <a:pPr marL="9525" marR="0" lvl="0" indent="0" algn="l" defTabSz="914400" rtl="0" eaLnBrk="0" fontAlgn="base" latinLnBrk="0" hangingPunct="0">
              <a:lnSpc>
                <a:spcPct val="100000"/>
              </a:lnSpc>
              <a:spcBef>
                <a:spcPts val="600"/>
              </a:spcBef>
              <a:spcAft>
                <a:spcPts val="0"/>
              </a:spcAft>
              <a:buClrTx/>
              <a:buSzTx/>
              <a:buFontTx/>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Country A</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Country B</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Country C</a:t>
            </a:r>
          </a:p>
        </p:txBody>
      </p:sp>
      <p:sp>
        <p:nvSpPr>
          <p:cNvPr id="2" name="Rectangle 1">
            <a:extLst>
              <a:ext uri="{FF2B5EF4-FFF2-40B4-BE49-F238E27FC236}">
                <a16:creationId xmlns:a16="http://schemas.microsoft.com/office/drawing/2014/main" id="{AD3B1B00-9505-AB26-3531-D7645B65F4D1}"/>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Tree>
    <p:extLst>
      <p:ext uri="{BB962C8B-B14F-4D97-AF65-F5344CB8AC3E}">
        <p14:creationId xmlns:p14="http://schemas.microsoft.com/office/powerpoint/2010/main" val="1893531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18B5FA-3323-9B4A-A218-1DD818CE5907}"/>
              </a:ext>
            </a:extLst>
          </p:cNvPr>
          <p:cNvSpPr txBox="1"/>
          <p:nvPr/>
        </p:nvSpPr>
        <p:spPr>
          <a:xfrm>
            <a:off x="1101315" y="3147834"/>
            <a:ext cx="755726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DOMINANT ECONOMIC SYSTEM IN THE UNITED STATES</a:t>
            </a:r>
          </a:p>
        </p:txBody>
      </p:sp>
      <p:sp>
        <p:nvSpPr>
          <p:cNvPr id="8" name="TextBox 7">
            <a:extLst>
              <a:ext uri="{FF2B5EF4-FFF2-40B4-BE49-F238E27FC236}">
                <a16:creationId xmlns:a16="http://schemas.microsoft.com/office/drawing/2014/main" id="{7A6E6D1B-74C5-A340-955D-ACF0B9B1EBB8}"/>
              </a:ext>
            </a:extLst>
          </p:cNvPr>
          <p:cNvSpPr txBox="1"/>
          <p:nvPr/>
        </p:nvSpPr>
        <p:spPr>
          <a:xfrm>
            <a:off x="165168" y="3943172"/>
            <a:ext cx="609397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Private Ownership of Resources (land, labor, capital)</a:t>
            </a:r>
          </a:p>
        </p:txBody>
      </p:sp>
      <p:sp>
        <p:nvSpPr>
          <p:cNvPr id="9" name="TextBox 8">
            <a:extLst>
              <a:ext uri="{FF2B5EF4-FFF2-40B4-BE49-F238E27FC236}">
                <a16:creationId xmlns:a16="http://schemas.microsoft.com/office/drawing/2014/main" id="{29FAA9F4-BACB-EB46-A148-3AF2BE679E97}"/>
              </a:ext>
            </a:extLst>
          </p:cNvPr>
          <p:cNvSpPr txBox="1"/>
          <p:nvPr/>
        </p:nvSpPr>
        <p:spPr>
          <a:xfrm>
            <a:off x="165168" y="4370537"/>
            <a:ext cx="8972328" cy="1850186"/>
          </a:xfrm>
          <a:prstGeom prst="rect">
            <a:avLst/>
          </a:prstGeom>
          <a:noFill/>
        </p:spPr>
        <p:txBody>
          <a:bodyPr wrap="none" rtlCol="0">
            <a:spAutoFit/>
          </a:bodyPr>
          <a:lstStyle/>
          <a:p>
            <a:pPr marL="342900" marR="0" lvl="0" indent="-342900" algn="l" defTabSz="457200" rtl="0" eaLnBrk="1" fontAlgn="auto" latinLnBrk="0" hangingPunct="1">
              <a:lnSpc>
                <a:spcPct val="200000"/>
              </a:lnSpc>
              <a:spcBef>
                <a:spcPts val="0"/>
              </a:spcBef>
              <a:spcAft>
                <a:spcPts val="0"/>
              </a:spcAft>
              <a:buClrTx/>
              <a:buSzPct val="121000"/>
              <a:buFont typeface="Wingdings" pitchFamily="2" charset="2"/>
              <a:buChar char="§"/>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Conservatives embrace </a:t>
            </a:r>
            <a:r>
              <a:rPr kumimoji="0" lang="en-US" sz="2000" b="1"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Free-Market Capitalism</a:t>
            </a:r>
            <a:endPar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L="342900" marR="0" lvl="0" indent="-342900" algn="l" defTabSz="457200" rtl="0" eaLnBrk="1" fontAlgn="auto" latinLnBrk="0" hangingPunct="1">
              <a:lnSpc>
                <a:spcPct val="200000"/>
              </a:lnSpc>
              <a:spcBef>
                <a:spcPts val="0"/>
              </a:spcBef>
              <a:spcAft>
                <a:spcPts val="0"/>
              </a:spcAft>
              <a:buClrTx/>
              <a:buSzPct val="121000"/>
              <a:buFont typeface="Wingdings" pitchFamily="2" charset="2"/>
              <a:buChar char="§"/>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Liberals embrace </a:t>
            </a:r>
            <a:r>
              <a:rPr kumimoji="0" lang="en-US" sz="2000" b="1"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Fair-Market Capitalism</a:t>
            </a:r>
            <a:endPar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L="342900" marR="0" lvl="0" indent="-342900" algn="l" defTabSz="457200" rtl="0" eaLnBrk="1" fontAlgn="auto" latinLnBrk="0" hangingPunct="1">
              <a:lnSpc>
                <a:spcPct val="200000"/>
              </a:lnSpc>
              <a:spcBef>
                <a:spcPts val="0"/>
              </a:spcBef>
              <a:spcAft>
                <a:spcPts val="0"/>
              </a:spcAft>
              <a:buClrTx/>
              <a:buSzPct val="121000"/>
              <a:buFont typeface="Wingdings" pitchFamily="2" charset="2"/>
              <a:buChar char="§"/>
              <a:tabLst/>
              <a:defRPr/>
            </a:pPr>
            <a:r>
              <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Radicals reject all forms of capitalism and embrace </a:t>
            </a:r>
            <a:r>
              <a:rPr kumimoji="0" lang="en-US" sz="2000" b="1"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Democratic Socialism</a:t>
            </a:r>
            <a:endParaRPr kumimoji="0" lang="en-US" sz="200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4" name="Rectangle 3">
            <a:extLst>
              <a:ext uri="{FF2B5EF4-FFF2-40B4-BE49-F238E27FC236}">
                <a16:creationId xmlns:a16="http://schemas.microsoft.com/office/drawing/2014/main" id="{7844379C-95AE-8901-D520-8160026FAD3E}"/>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E2F437BD-57F1-8A55-2880-DE4FF0E83319}"/>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0" name="Straight Connector 9">
            <a:extLst>
              <a:ext uri="{FF2B5EF4-FFF2-40B4-BE49-F238E27FC236}">
                <a16:creationId xmlns:a16="http://schemas.microsoft.com/office/drawing/2014/main" id="{9EE05674-DF6D-535D-A388-2C4DA76D381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white and red blanket&#10;&#10;Description automatically generated">
            <a:extLst>
              <a:ext uri="{FF2B5EF4-FFF2-40B4-BE49-F238E27FC236}">
                <a16:creationId xmlns:a16="http://schemas.microsoft.com/office/drawing/2014/main" id="{1ADBA4D4-B4DB-7E2A-9671-EFD060995B0A}"/>
              </a:ext>
            </a:extLst>
          </p:cNvPr>
          <p:cNvPicPr>
            <a:picLocks noChangeAspect="1"/>
          </p:cNvPicPr>
          <p:nvPr/>
        </p:nvPicPr>
        <p:blipFill>
          <a:blip r:embed="rId3"/>
          <a:stretch>
            <a:fillRect/>
          </a:stretch>
        </p:blipFill>
        <p:spPr>
          <a:xfrm>
            <a:off x="-6504" y="376171"/>
            <a:ext cx="9144000" cy="2705100"/>
          </a:xfrm>
          <a:prstGeom prst="rect">
            <a:avLst/>
          </a:prstGeom>
        </p:spPr>
      </p:pic>
      <p:sp>
        <p:nvSpPr>
          <p:cNvPr id="12" name="TextBox 11">
            <a:extLst>
              <a:ext uri="{FF2B5EF4-FFF2-40B4-BE49-F238E27FC236}">
                <a16:creationId xmlns:a16="http://schemas.microsoft.com/office/drawing/2014/main" id="{2BE15224-8DCB-7F0D-7F1B-99061F218996}"/>
              </a:ext>
            </a:extLst>
          </p:cNvPr>
          <p:cNvSpPr txBox="1"/>
          <p:nvPr/>
        </p:nvSpPr>
        <p:spPr>
          <a:xfrm>
            <a:off x="1560576" y="2190937"/>
            <a:ext cx="4948919" cy="110799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60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CAPITALISM</a:t>
            </a:r>
          </a:p>
        </p:txBody>
      </p:sp>
    </p:spTree>
    <p:extLst>
      <p:ext uri="{BB962C8B-B14F-4D97-AF65-F5344CB8AC3E}">
        <p14:creationId xmlns:p14="http://schemas.microsoft.com/office/powerpoint/2010/main" val="528890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8F50C7-B7FC-B834-D8F9-5FB3CB365104}"/>
              </a:ext>
            </a:extLst>
          </p:cNvPr>
          <p:cNvPicPr>
            <a:picLocks noChangeAspect="1"/>
          </p:cNvPicPr>
          <p:nvPr/>
        </p:nvPicPr>
        <p:blipFill>
          <a:blip r:embed="rId3"/>
          <a:stretch>
            <a:fillRect/>
          </a:stretch>
        </p:blipFill>
        <p:spPr>
          <a:xfrm>
            <a:off x="1236870" y="1517484"/>
            <a:ext cx="1390350" cy="1334736"/>
          </a:xfrm>
          <a:prstGeom prst="rect">
            <a:avLst/>
          </a:prstGeom>
        </p:spPr>
      </p:pic>
      <p:pic>
        <p:nvPicPr>
          <p:cNvPr id="3" name="Picture 2">
            <a:extLst>
              <a:ext uri="{FF2B5EF4-FFF2-40B4-BE49-F238E27FC236}">
                <a16:creationId xmlns:a16="http://schemas.microsoft.com/office/drawing/2014/main" id="{3454CDA8-3898-2634-E86D-885864C048F7}"/>
              </a:ext>
            </a:extLst>
          </p:cNvPr>
          <p:cNvPicPr>
            <a:picLocks noChangeAspect="1"/>
          </p:cNvPicPr>
          <p:nvPr/>
        </p:nvPicPr>
        <p:blipFill>
          <a:blip r:embed="rId4"/>
          <a:stretch>
            <a:fillRect/>
          </a:stretch>
        </p:blipFill>
        <p:spPr>
          <a:xfrm>
            <a:off x="3869124" y="1517484"/>
            <a:ext cx="1499616" cy="1334658"/>
          </a:xfrm>
          <a:prstGeom prst="rect">
            <a:avLst/>
          </a:prstGeom>
        </p:spPr>
      </p:pic>
      <p:pic>
        <p:nvPicPr>
          <p:cNvPr id="2" name="Picture 1">
            <a:extLst>
              <a:ext uri="{FF2B5EF4-FFF2-40B4-BE49-F238E27FC236}">
                <a16:creationId xmlns:a16="http://schemas.microsoft.com/office/drawing/2014/main" id="{8DA1F15C-F002-1AAA-E39C-FE9394178542}"/>
              </a:ext>
            </a:extLst>
          </p:cNvPr>
          <p:cNvPicPr>
            <a:picLocks noChangeAspect="1"/>
          </p:cNvPicPr>
          <p:nvPr/>
        </p:nvPicPr>
        <p:blipFill>
          <a:blip r:embed="rId5"/>
          <a:stretch>
            <a:fillRect/>
          </a:stretch>
        </p:blipFill>
        <p:spPr>
          <a:xfrm>
            <a:off x="6379183" y="1518841"/>
            <a:ext cx="1527947" cy="1335024"/>
          </a:xfrm>
          <a:prstGeom prst="rect">
            <a:avLst/>
          </a:prstGeom>
        </p:spPr>
      </p:pic>
      <p:sp>
        <p:nvSpPr>
          <p:cNvPr id="8" name="Rectangle 7">
            <a:extLst>
              <a:ext uri="{FF2B5EF4-FFF2-40B4-BE49-F238E27FC236}">
                <a16:creationId xmlns:a16="http://schemas.microsoft.com/office/drawing/2014/main" id="{3217A588-890D-904E-AA63-5DD594CD8250}"/>
              </a:ext>
            </a:extLst>
          </p:cNvPr>
          <p:cNvSpPr/>
          <p:nvPr/>
        </p:nvSpPr>
        <p:spPr>
          <a:xfrm>
            <a:off x="3807535" y="2910757"/>
            <a:ext cx="1767155" cy="549125"/>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Democrat</a:t>
            </a: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(generally </a:t>
            </a:r>
            <a:r>
              <a:rPr kumimoji="0" lang="en-US" sz="1400" b="1" u="none" strike="noStrike" kern="1200" cap="none" spc="0" normalizeH="0" baseline="0" noProof="0" dirty="0">
                <a:ln>
                  <a:noFill/>
                </a:ln>
                <a:solidFill>
                  <a:srgbClr val="1F458C"/>
                </a:solidFill>
                <a:effectLst/>
                <a:uLnTx/>
                <a:uFillTx/>
                <a:latin typeface="Avenir Black" panose="02000503020000020003" pitchFamily="2" charset="0"/>
                <a:ea typeface="Avenir Book" charset="0"/>
                <a:cs typeface="Avenir Book" charset="0"/>
              </a:rPr>
              <a:t>liberals</a:t>
            </a:r>
            <a:r>
              <a:rPr kumimoji="0" lang="en-US" sz="1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t>
            </a:r>
            <a:endParaRPr kumimoji="0" lang="en-US" sz="1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p:txBody>
      </p:sp>
      <p:sp>
        <p:nvSpPr>
          <p:cNvPr id="16" name="Rectangle 15">
            <a:extLst>
              <a:ext uri="{FF2B5EF4-FFF2-40B4-BE49-F238E27FC236}">
                <a16:creationId xmlns:a16="http://schemas.microsoft.com/office/drawing/2014/main" id="{E91B8E79-B08F-EE40-8C6A-2E31B6BA8EFF}"/>
              </a:ext>
            </a:extLst>
          </p:cNvPr>
          <p:cNvSpPr/>
          <p:nvPr/>
        </p:nvSpPr>
        <p:spPr>
          <a:xfrm>
            <a:off x="6043692" y="2949817"/>
            <a:ext cx="2271488" cy="549125"/>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Republican</a:t>
            </a: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(generally </a:t>
            </a:r>
            <a:r>
              <a:rPr kumimoji="0" lang="en-US" sz="1400" b="1" u="none" strike="noStrike" kern="1200" cap="none" spc="0" normalizeH="0" baseline="0" noProof="0" dirty="0">
                <a:ln>
                  <a:noFill/>
                </a:ln>
                <a:solidFill>
                  <a:srgbClr val="C3273E"/>
                </a:solidFill>
                <a:effectLst/>
                <a:uLnTx/>
                <a:uFillTx/>
                <a:latin typeface="Avenir Black" panose="02000503020000020003" pitchFamily="2" charset="0"/>
                <a:ea typeface="Avenir Book" charset="0"/>
                <a:cs typeface="Avenir Book" charset="0"/>
              </a:rPr>
              <a:t>conservatives</a:t>
            </a:r>
            <a:r>
              <a:rPr kumimoji="0" lang="en-US" sz="1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t>
            </a:r>
            <a:endParaRPr kumimoji="0" lang="en-US" sz="1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p:txBody>
      </p:sp>
      <p:sp>
        <p:nvSpPr>
          <p:cNvPr id="10" name="Rectangle 9">
            <a:extLst>
              <a:ext uri="{FF2B5EF4-FFF2-40B4-BE49-F238E27FC236}">
                <a16:creationId xmlns:a16="http://schemas.microsoft.com/office/drawing/2014/main" id="{A0266E8C-E538-3440-AA82-73DDC64DE452}"/>
              </a:ext>
            </a:extLst>
          </p:cNvPr>
          <p:cNvSpPr/>
          <p:nvPr/>
        </p:nvSpPr>
        <p:spPr>
          <a:xfrm>
            <a:off x="425554" y="2951645"/>
            <a:ext cx="2784764" cy="553998"/>
          </a:xfrm>
          <a:prstGeom prst="rect">
            <a:avLst/>
          </a:prstGeom>
          <a:effectLst/>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Democratic Socialist</a:t>
            </a: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(generally </a:t>
            </a:r>
            <a:r>
              <a:rPr kumimoji="0" lang="en-US" sz="1400" b="1" u="none" strike="noStrike" kern="1200" cap="none" spc="0" normalizeH="0" baseline="0" noProof="0" dirty="0">
                <a:ln>
                  <a:noFill/>
                </a:ln>
                <a:solidFill>
                  <a:srgbClr val="6BC497"/>
                </a:solidFill>
                <a:effectLst/>
                <a:uLnTx/>
                <a:uFillTx/>
                <a:latin typeface="Avenir Black" panose="02000503020000020003" pitchFamily="2" charset="0"/>
                <a:ea typeface="Avenir Book" charset="0"/>
                <a:cs typeface="Avenir Book" charset="0"/>
              </a:rPr>
              <a:t>radicals</a:t>
            </a:r>
            <a:r>
              <a:rPr kumimoji="0" lang="en-US" sz="1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t>
            </a:r>
            <a:endParaRPr kumimoji="0" lang="en-US" sz="14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p:txBody>
      </p:sp>
      <p:sp>
        <p:nvSpPr>
          <p:cNvPr id="11" name="Rectangle 10">
            <a:extLst>
              <a:ext uri="{FF2B5EF4-FFF2-40B4-BE49-F238E27FC236}">
                <a16:creationId xmlns:a16="http://schemas.microsoft.com/office/drawing/2014/main" id="{8D78C0FB-6F54-5046-8B94-98A7943F3A51}"/>
              </a:ext>
            </a:extLst>
          </p:cNvPr>
          <p:cNvSpPr/>
          <p:nvPr/>
        </p:nvSpPr>
        <p:spPr>
          <a:xfrm>
            <a:off x="74315" y="668022"/>
            <a:ext cx="8995369"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These are the political parties that reflect the three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economic perspectives in the United States.</a:t>
            </a:r>
          </a:p>
        </p:txBody>
      </p:sp>
      <p:sp>
        <p:nvSpPr>
          <p:cNvPr id="12" name="Rectangle 11">
            <a:extLst>
              <a:ext uri="{FF2B5EF4-FFF2-40B4-BE49-F238E27FC236}">
                <a16:creationId xmlns:a16="http://schemas.microsoft.com/office/drawing/2014/main" id="{BDE843E1-70F1-024F-86F0-86CDF4EA936D}"/>
              </a:ext>
            </a:extLst>
          </p:cNvPr>
          <p:cNvSpPr/>
          <p:nvPr/>
        </p:nvSpPr>
        <p:spPr>
          <a:xfrm>
            <a:off x="425554" y="5112674"/>
            <a:ext cx="8040200" cy="1323439"/>
          </a:xfrm>
          <a:prstGeom prst="rect">
            <a:avLst/>
          </a:prstGeom>
        </p:spPr>
        <p:txBody>
          <a:bodyPr wrap="square">
            <a:spAutoFit/>
          </a:bodyPr>
          <a:lstStyle/>
          <a:p>
            <a:pPr lvl="0" defTabSz="457200" fontAlgn="auto">
              <a:spcBef>
                <a:spcPts val="0"/>
              </a:spcBef>
              <a:spcAft>
                <a:spcPts val="0"/>
              </a:spcAft>
              <a:defRPr/>
            </a:pPr>
            <a:r>
              <a:rPr lang="en-US" sz="2000" dirty="0">
                <a:solidFill>
                  <a:srgbClr val="000000"/>
                </a:solidFill>
                <a:latin typeface="Avenir Book" panose="02000503020000020003" pitchFamily="2" charset="0"/>
                <a:ea typeface="Avenir Book" charset="0"/>
                <a:cs typeface="Avenir Book" charset="0"/>
              </a:rPr>
              <a:t>The problem isn’t that we disagree. Looking at issues from different points of view can and should make us stronger. Problems occur when we disagree without respectfully listening to the other sides, and when we dismiss out of hand the validity of rival points of view.</a:t>
            </a:r>
          </a:p>
        </p:txBody>
      </p:sp>
      <p:cxnSp>
        <p:nvCxnSpPr>
          <p:cNvPr id="14" name="Straight Connector 13">
            <a:extLst>
              <a:ext uri="{FF2B5EF4-FFF2-40B4-BE49-F238E27FC236}">
                <a16:creationId xmlns:a16="http://schemas.microsoft.com/office/drawing/2014/main" id="{3A36A4FD-6600-8240-98B3-FFB5B7466661}"/>
              </a:ext>
            </a:extLst>
          </p:cNvPr>
          <p:cNvCxnSpPr/>
          <p:nvPr/>
        </p:nvCxnSpPr>
        <p:spPr>
          <a:xfrm>
            <a:off x="425554" y="4988756"/>
            <a:ext cx="8040200" cy="0"/>
          </a:xfrm>
          <a:prstGeom prst="line">
            <a:avLst/>
          </a:prstGeom>
          <a:ln>
            <a:solidFill>
              <a:srgbClr val="432B1B"/>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EB0CC0B-3251-F34D-8682-F316F70C64AF}"/>
              </a:ext>
            </a:extLst>
          </p:cNvPr>
          <p:cNvPicPr>
            <a:picLocks noChangeAspect="1"/>
          </p:cNvPicPr>
          <p:nvPr/>
        </p:nvPicPr>
        <p:blipFill rotWithShape="1">
          <a:blip r:embed="rId6">
            <a:extLst>
              <a:ext uri="{28A0092B-C50C-407E-A947-70E740481C1C}">
                <a14:useLocalDpi xmlns:a14="http://schemas.microsoft.com/office/drawing/2010/main" val="0"/>
              </a:ext>
            </a:extLst>
          </a:blip>
          <a:srcRect l="4150" t="7592" r="70920" b="52299"/>
          <a:stretch/>
        </p:blipFill>
        <p:spPr>
          <a:xfrm>
            <a:off x="6638523" y="3680762"/>
            <a:ext cx="1081826" cy="1165211"/>
          </a:xfrm>
          <a:prstGeom prst="rect">
            <a:avLst/>
          </a:prstGeom>
          <a:ln w="76200">
            <a:solidFill>
              <a:srgbClr val="C21B30"/>
            </a:solidFill>
          </a:ln>
        </p:spPr>
      </p:pic>
      <p:pic>
        <p:nvPicPr>
          <p:cNvPr id="18" name="Picture 17">
            <a:extLst>
              <a:ext uri="{FF2B5EF4-FFF2-40B4-BE49-F238E27FC236}">
                <a16:creationId xmlns:a16="http://schemas.microsoft.com/office/drawing/2014/main" id="{DEB0CC0B-3251-F34D-8682-F316F70C64AF}"/>
              </a:ext>
            </a:extLst>
          </p:cNvPr>
          <p:cNvPicPr>
            <a:picLocks noChangeAspect="1"/>
          </p:cNvPicPr>
          <p:nvPr/>
        </p:nvPicPr>
        <p:blipFill rotWithShape="1">
          <a:blip r:embed="rId6">
            <a:extLst>
              <a:ext uri="{28A0092B-C50C-407E-A947-70E740481C1C}">
                <a14:useLocalDpi xmlns:a14="http://schemas.microsoft.com/office/drawing/2010/main" val="0"/>
              </a:ext>
            </a:extLst>
          </a:blip>
          <a:srcRect l="68516" t="7592" r="4478" b="52299"/>
          <a:stretch/>
        </p:blipFill>
        <p:spPr>
          <a:xfrm>
            <a:off x="4116284" y="3676476"/>
            <a:ext cx="1171978" cy="1165211"/>
          </a:xfrm>
          <a:prstGeom prst="rect">
            <a:avLst/>
          </a:prstGeom>
          <a:ln w="76200">
            <a:solidFill>
              <a:srgbClr val="002F87"/>
            </a:solidFill>
          </a:ln>
        </p:spPr>
      </p:pic>
      <p:pic>
        <p:nvPicPr>
          <p:cNvPr id="19" name="Picture 18">
            <a:extLst>
              <a:ext uri="{FF2B5EF4-FFF2-40B4-BE49-F238E27FC236}">
                <a16:creationId xmlns:a16="http://schemas.microsoft.com/office/drawing/2014/main" id="{DEB0CC0B-3251-F34D-8682-F316F70C64AF}"/>
              </a:ext>
            </a:extLst>
          </p:cNvPr>
          <p:cNvPicPr>
            <a:picLocks noChangeAspect="1"/>
          </p:cNvPicPr>
          <p:nvPr/>
        </p:nvPicPr>
        <p:blipFill rotWithShape="1">
          <a:blip r:embed="rId6">
            <a:extLst>
              <a:ext uri="{28A0092B-C50C-407E-A947-70E740481C1C}">
                <a14:useLocalDpi xmlns:a14="http://schemas.microsoft.com/office/drawing/2010/main" val="0"/>
              </a:ext>
            </a:extLst>
          </a:blip>
          <a:srcRect l="36355" t="7592" r="37528" b="52299"/>
          <a:stretch/>
        </p:blipFill>
        <p:spPr>
          <a:xfrm>
            <a:off x="1236870" y="3679812"/>
            <a:ext cx="1133341" cy="1165211"/>
          </a:xfrm>
          <a:prstGeom prst="rect">
            <a:avLst/>
          </a:prstGeom>
          <a:ln w="76200">
            <a:solidFill>
              <a:srgbClr val="5DC387"/>
            </a:solidFill>
          </a:ln>
        </p:spPr>
      </p:pic>
      <p:sp>
        <p:nvSpPr>
          <p:cNvPr id="5" name="TextBox 4"/>
          <p:cNvSpPr txBox="1"/>
          <p:nvPr/>
        </p:nvSpPr>
        <p:spPr>
          <a:xfrm>
            <a:off x="5867263" y="4635059"/>
            <a:ext cx="644728" cy="307777"/>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Smith</a:t>
            </a:r>
          </a:p>
        </p:txBody>
      </p:sp>
      <p:sp>
        <p:nvSpPr>
          <p:cNvPr id="20" name="TextBox 19"/>
          <p:cNvSpPr txBox="1"/>
          <p:nvPr/>
        </p:nvSpPr>
        <p:spPr>
          <a:xfrm>
            <a:off x="509111" y="4630475"/>
            <a:ext cx="598241" cy="307777"/>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Marx</a:t>
            </a:r>
          </a:p>
        </p:txBody>
      </p:sp>
      <p:sp>
        <p:nvSpPr>
          <p:cNvPr id="21" name="TextBox 20"/>
          <p:cNvSpPr txBox="1"/>
          <p:nvPr/>
        </p:nvSpPr>
        <p:spPr>
          <a:xfrm>
            <a:off x="3219989" y="4635059"/>
            <a:ext cx="769763" cy="307777"/>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Keynes</a:t>
            </a:r>
          </a:p>
        </p:txBody>
      </p:sp>
      <p:sp>
        <p:nvSpPr>
          <p:cNvPr id="4" name="Rectangle 3">
            <a:extLst>
              <a:ext uri="{FF2B5EF4-FFF2-40B4-BE49-F238E27FC236}">
                <a16:creationId xmlns:a16="http://schemas.microsoft.com/office/drawing/2014/main" id="{C4975015-0B62-BDBF-8F5A-6CB7B3788A80}"/>
              </a:ext>
            </a:extLst>
          </p:cNvPr>
          <p:cNvSpPr/>
          <p:nvPr/>
        </p:nvSpPr>
        <p:spPr>
          <a:xfrm>
            <a:off x="6144533" y="659233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23" name="Rectangle 22">
            <a:extLst>
              <a:ext uri="{FF2B5EF4-FFF2-40B4-BE49-F238E27FC236}">
                <a16:creationId xmlns:a16="http://schemas.microsoft.com/office/drawing/2014/main" id="{251E4C03-B574-1939-2237-2BC4C9B8AA96}"/>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7" name="Straight Connector 6">
            <a:extLst>
              <a:ext uri="{FF2B5EF4-FFF2-40B4-BE49-F238E27FC236}">
                <a16:creationId xmlns:a16="http://schemas.microsoft.com/office/drawing/2014/main" id="{077527AC-7C31-BA21-D65F-7FB49507768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891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0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20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20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20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20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20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0" grpId="0"/>
      <p:bldP spid="12" grpId="0"/>
      <p:bldP spid="5" grpId="0"/>
      <p:bldP spid="20" grpId="0"/>
      <p:bldP spid="2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srcRect l="14808" r="2326"/>
          <a:stretch/>
        </p:blipFill>
        <p:spPr>
          <a:xfrm>
            <a:off x="-13853" y="1135228"/>
            <a:ext cx="9144000" cy="5722772"/>
          </a:xfrm>
          <a:prstGeom prst="rect">
            <a:avLst/>
          </a:prstGeom>
        </p:spPr>
      </p:pic>
      <p:sp>
        <p:nvSpPr>
          <p:cNvPr id="22" name="Freeform 21">
            <a:extLst>
              <a:ext uri="{FF2B5EF4-FFF2-40B4-BE49-F238E27FC236}">
                <a16:creationId xmlns:a16="http://schemas.microsoft.com/office/drawing/2014/main" id="{AC88A891-B48D-354F-91EB-C020ADF31C27}"/>
              </a:ext>
            </a:extLst>
          </p:cNvPr>
          <p:cNvSpPr>
            <a:spLocks noChangeArrowheads="1"/>
          </p:cNvSpPr>
          <p:nvPr/>
        </p:nvSpPr>
        <p:spPr bwMode="auto">
          <a:xfrm>
            <a:off x="24793" y="361562"/>
            <a:ext cx="8897534" cy="765488"/>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marL="0" marR="0" lvl="0" indent="0" algn="ctr" defTabSz="1022350" rtl="0" eaLnBrk="1" fontAlgn="auto" latinLnBrk="0" hangingPunct="1">
              <a:lnSpc>
                <a:spcPct val="90000"/>
              </a:lnSpc>
              <a:spcBef>
                <a:spcPts val="0"/>
              </a:spcBef>
              <a:spcAft>
                <a:spcPct val="35000"/>
              </a:spcAft>
              <a:buClrTx/>
              <a:buSzTx/>
              <a:buFontTx/>
              <a:buNone/>
              <a:tabLst/>
              <a:defRPr/>
            </a:pPr>
            <a:r>
              <a:rPr kumimoji="0" lang="en-US" sz="6000" b="1" u="none" strike="noStrike" kern="120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rPr>
              <a:t>The VOTE Jingle</a:t>
            </a:r>
          </a:p>
        </p:txBody>
      </p:sp>
      <p:sp>
        <p:nvSpPr>
          <p:cNvPr id="23" name="Rectangle 22"/>
          <p:cNvSpPr/>
          <p:nvPr/>
        </p:nvSpPr>
        <p:spPr>
          <a:xfrm>
            <a:off x="24792" y="1518363"/>
            <a:ext cx="9119208" cy="495520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Conservatives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 NO! Free markets let prosperity flow.”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Liberals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“Government’s a GO! Fair markets make the economy grow.”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Radicals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“Capitalism, WHOA! Democratic socialism is the way to go.”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p:txBody>
      </p:sp>
      <p:sp>
        <p:nvSpPr>
          <p:cNvPr id="4" name="Rectangle 3">
            <a:extLst>
              <a:ext uri="{FF2B5EF4-FFF2-40B4-BE49-F238E27FC236}">
                <a16:creationId xmlns:a16="http://schemas.microsoft.com/office/drawing/2014/main" id="{F9877483-EA7E-57CF-FC64-2333E9E91EE3}"/>
              </a:ext>
            </a:extLst>
          </p:cNvPr>
          <p:cNvSpPr/>
          <p:nvPr/>
        </p:nvSpPr>
        <p:spPr>
          <a:xfrm>
            <a:off x="6902023" y="6582084"/>
            <a:ext cx="219658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Program</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pic>
        <p:nvPicPr>
          <p:cNvPr id="6" name="VOTE Jingle.mp3">
            <a:hlinkClick r:id="" action="ppaction://media"/>
            <a:extLst>
              <a:ext uri="{FF2B5EF4-FFF2-40B4-BE49-F238E27FC236}">
                <a16:creationId xmlns:a16="http://schemas.microsoft.com/office/drawing/2014/main" id="{D6743672-2B03-A58B-353E-25AE89C3D93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87556" y="6099459"/>
            <a:ext cx="812800" cy="812800"/>
          </a:xfrm>
          <a:prstGeom prst="rect">
            <a:avLst/>
          </a:prstGeom>
        </p:spPr>
      </p:pic>
    </p:spTree>
    <p:extLst>
      <p:ext uri="{BB962C8B-B14F-4D97-AF65-F5344CB8AC3E}">
        <p14:creationId xmlns:p14="http://schemas.microsoft.com/office/powerpoint/2010/main" val="159466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3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8DEE911-21E1-8D42-9931-9D79BD965B0B}"/>
              </a:ext>
            </a:extLst>
          </p:cNvPr>
          <p:cNvSpPr>
            <a:spLocks noChangeArrowheads="1"/>
          </p:cNvSpPr>
          <p:nvPr/>
        </p:nvSpPr>
        <p:spPr bwMode="auto">
          <a:xfrm>
            <a:off x="-14067" y="1282885"/>
            <a:ext cx="3673492" cy="552450"/>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marL="0" marR="0" lvl="0" indent="0" algn="l" defTabSz="1022350" rtl="0" eaLnBrk="1" fontAlgn="auto" latinLnBrk="0" hangingPunct="1">
              <a:lnSpc>
                <a:spcPct val="90000"/>
              </a:lnSpc>
              <a:spcBef>
                <a:spcPts val="0"/>
              </a:spcBef>
              <a:spcAft>
                <a:spcPct val="35000"/>
              </a:spcAft>
              <a:buClrTx/>
              <a:buSzTx/>
              <a:buFontTx/>
              <a:buNone/>
              <a:tabLst/>
              <a:defRPr/>
            </a:pP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 Revolutionary War</a:t>
            </a:r>
          </a:p>
        </p:txBody>
      </p:sp>
      <p:sp>
        <p:nvSpPr>
          <p:cNvPr id="6" name="Freeform 5">
            <a:extLst>
              <a:ext uri="{FF2B5EF4-FFF2-40B4-BE49-F238E27FC236}">
                <a16:creationId xmlns:a16="http://schemas.microsoft.com/office/drawing/2014/main" id="{D54CB29B-1FEA-B345-BDC2-A61B862704B0}"/>
              </a:ext>
            </a:extLst>
          </p:cNvPr>
          <p:cNvSpPr>
            <a:spLocks noChangeArrowheads="1"/>
          </p:cNvSpPr>
          <p:nvPr/>
        </p:nvSpPr>
        <p:spPr bwMode="auto">
          <a:xfrm>
            <a:off x="3614174" y="1284472"/>
            <a:ext cx="2037990" cy="550863"/>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lvl="0" defTabSz="1022350" fontAlgn="auto">
              <a:lnSpc>
                <a:spcPct val="90000"/>
              </a:lnSpc>
              <a:spcBef>
                <a:spcPts val="0"/>
              </a:spcBef>
              <a:spcAft>
                <a:spcPct val="35000"/>
              </a:spcAft>
              <a:defRPr/>
            </a:pPr>
            <a:r>
              <a:rPr lang="en-US" sz="2800" dirty="0">
                <a:solidFill>
                  <a:srgbClr val="432B1B"/>
                </a:solidFill>
                <a:latin typeface="Avenir Book" panose="02000503020000020003" pitchFamily="2" charset="0"/>
                <a:ea typeface="Avenir Book" charset="0"/>
                <a:cs typeface="Avenir Book" charset="0"/>
              </a:rPr>
              <a:t>• Civil </a:t>
            </a: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War</a:t>
            </a:r>
          </a:p>
        </p:txBody>
      </p:sp>
      <p:sp>
        <p:nvSpPr>
          <p:cNvPr id="7" name="Freeform 6">
            <a:extLst>
              <a:ext uri="{FF2B5EF4-FFF2-40B4-BE49-F238E27FC236}">
                <a16:creationId xmlns:a16="http://schemas.microsoft.com/office/drawing/2014/main" id="{F0881B7E-7EE5-6147-91A5-6A532843D436}"/>
              </a:ext>
            </a:extLst>
          </p:cNvPr>
          <p:cNvSpPr>
            <a:spLocks noChangeArrowheads="1"/>
          </p:cNvSpPr>
          <p:nvPr/>
        </p:nvSpPr>
        <p:spPr bwMode="auto">
          <a:xfrm>
            <a:off x="6119416" y="1255840"/>
            <a:ext cx="2563972" cy="550862"/>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lvl="0" defTabSz="1022350" fontAlgn="auto">
              <a:lnSpc>
                <a:spcPct val="90000"/>
              </a:lnSpc>
              <a:spcBef>
                <a:spcPts val="0"/>
              </a:spcBef>
              <a:spcAft>
                <a:spcPct val="35000"/>
              </a:spcAft>
              <a:defRPr/>
            </a:pPr>
            <a:r>
              <a:rPr lang="en-US" sz="2800" dirty="0">
                <a:solidFill>
                  <a:srgbClr val="432B1B"/>
                </a:solidFill>
                <a:latin typeface="Avenir Book" panose="02000503020000020003" pitchFamily="2" charset="0"/>
                <a:ea typeface="Avenir Book" charset="0"/>
                <a:cs typeface="Avenir Book" charset="0"/>
              </a:rPr>
              <a:t>• World </a:t>
            </a: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War I</a:t>
            </a:r>
          </a:p>
        </p:txBody>
      </p:sp>
      <p:sp>
        <p:nvSpPr>
          <p:cNvPr id="8" name="Freeform 7">
            <a:extLst>
              <a:ext uri="{FF2B5EF4-FFF2-40B4-BE49-F238E27FC236}">
                <a16:creationId xmlns:a16="http://schemas.microsoft.com/office/drawing/2014/main" id="{84F1E0D5-831D-FD43-9D6B-351616464F57}"/>
              </a:ext>
            </a:extLst>
          </p:cNvPr>
          <p:cNvSpPr>
            <a:spLocks noChangeArrowheads="1"/>
          </p:cNvSpPr>
          <p:nvPr/>
        </p:nvSpPr>
        <p:spPr bwMode="auto">
          <a:xfrm>
            <a:off x="-2" y="1972342"/>
            <a:ext cx="2644728" cy="552450"/>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lvl="0" defTabSz="1022350" fontAlgn="auto">
              <a:lnSpc>
                <a:spcPct val="90000"/>
              </a:lnSpc>
              <a:spcBef>
                <a:spcPts val="0"/>
              </a:spcBef>
              <a:spcAft>
                <a:spcPct val="35000"/>
              </a:spcAft>
              <a:defRPr/>
            </a:pPr>
            <a:r>
              <a:rPr lang="en-US" sz="2800" dirty="0">
                <a:solidFill>
                  <a:srgbClr val="432B1B"/>
                </a:solidFill>
                <a:latin typeface="Avenir Book" panose="02000503020000020003" pitchFamily="2" charset="0"/>
                <a:ea typeface="Avenir Book" charset="0"/>
                <a:cs typeface="Avenir Book" charset="0"/>
              </a:rPr>
              <a:t>• World </a:t>
            </a: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War II</a:t>
            </a:r>
          </a:p>
        </p:txBody>
      </p:sp>
      <p:sp>
        <p:nvSpPr>
          <p:cNvPr id="9" name="Freeform 8">
            <a:extLst>
              <a:ext uri="{FF2B5EF4-FFF2-40B4-BE49-F238E27FC236}">
                <a16:creationId xmlns:a16="http://schemas.microsoft.com/office/drawing/2014/main" id="{BB6FB4C0-3478-BD48-B64A-680CB8B3EAF6}"/>
              </a:ext>
            </a:extLst>
          </p:cNvPr>
          <p:cNvSpPr>
            <a:spLocks noChangeArrowheads="1"/>
          </p:cNvSpPr>
          <p:nvPr/>
        </p:nvSpPr>
        <p:spPr bwMode="auto">
          <a:xfrm>
            <a:off x="3614174" y="1972342"/>
            <a:ext cx="2530359" cy="552450"/>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lvl="0" defTabSz="1022350" fontAlgn="auto">
              <a:lnSpc>
                <a:spcPct val="90000"/>
              </a:lnSpc>
              <a:spcBef>
                <a:spcPts val="0"/>
              </a:spcBef>
              <a:spcAft>
                <a:spcPct val="35000"/>
              </a:spcAft>
              <a:defRPr/>
            </a:pPr>
            <a:r>
              <a:rPr lang="en-US" sz="2800" dirty="0">
                <a:solidFill>
                  <a:srgbClr val="432B1B"/>
                </a:solidFill>
                <a:latin typeface="Avenir Book" panose="02000503020000020003" pitchFamily="2" charset="0"/>
                <a:ea typeface="Avenir Book" charset="0"/>
                <a:cs typeface="Avenir Book" charset="0"/>
              </a:rPr>
              <a:t>• Korean </a:t>
            </a: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War</a:t>
            </a:r>
          </a:p>
        </p:txBody>
      </p:sp>
      <p:sp>
        <p:nvSpPr>
          <p:cNvPr id="10" name="Freeform 9">
            <a:extLst>
              <a:ext uri="{FF2B5EF4-FFF2-40B4-BE49-F238E27FC236}">
                <a16:creationId xmlns:a16="http://schemas.microsoft.com/office/drawing/2014/main" id="{1D591162-EC5A-F74B-847D-DBD2D1AA825C}"/>
              </a:ext>
            </a:extLst>
          </p:cNvPr>
          <p:cNvSpPr>
            <a:spLocks noChangeArrowheads="1"/>
          </p:cNvSpPr>
          <p:nvPr/>
        </p:nvSpPr>
        <p:spPr bwMode="auto">
          <a:xfrm>
            <a:off x="6119416" y="1972342"/>
            <a:ext cx="2644727" cy="552450"/>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lvl="0" defTabSz="1022350" fontAlgn="auto">
              <a:lnSpc>
                <a:spcPct val="90000"/>
              </a:lnSpc>
              <a:spcBef>
                <a:spcPts val="0"/>
              </a:spcBef>
              <a:spcAft>
                <a:spcPct val="35000"/>
              </a:spcAft>
              <a:defRPr/>
            </a:pPr>
            <a:r>
              <a:rPr lang="en-US" sz="2800" dirty="0">
                <a:solidFill>
                  <a:srgbClr val="432B1B"/>
                </a:solidFill>
                <a:latin typeface="Avenir Book" panose="02000503020000020003" pitchFamily="2" charset="0"/>
                <a:ea typeface="Avenir Book" charset="0"/>
                <a:cs typeface="Avenir Book" charset="0"/>
              </a:rPr>
              <a:t>• Vietnam </a:t>
            </a: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War</a:t>
            </a:r>
          </a:p>
        </p:txBody>
      </p:sp>
      <p:sp>
        <p:nvSpPr>
          <p:cNvPr id="11" name="Freeform 10">
            <a:extLst>
              <a:ext uri="{FF2B5EF4-FFF2-40B4-BE49-F238E27FC236}">
                <a16:creationId xmlns:a16="http://schemas.microsoft.com/office/drawing/2014/main" id="{D5C7990C-5C81-524F-AA4B-A8CD1AF78DBB}"/>
              </a:ext>
            </a:extLst>
          </p:cNvPr>
          <p:cNvSpPr>
            <a:spLocks noChangeArrowheads="1"/>
          </p:cNvSpPr>
          <p:nvPr/>
        </p:nvSpPr>
        <p:spPr bwMode="auto">
          <a:xfrm>
            <a:off x="0" y="2609151"/>
            <a:ext cx="2546252" cy="550863"/>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lvl="0" defTabSz="1022350" fontAlgn="auto">
              <a:lnSpc>
                <a:spcPct val="90000"/>
              </a:lnSpc>
              <a:spcBef>
                <a:spcPts val="0"/>
              </a:spcBef>
              <a:spcAft>
                <a:spcPct val="35000"/>
              </a:spcAft>
              <a:defRPr/>
            </a:pPr>
            <a:r>
              <a:rPr lang="en-US" sz="2800" dirty="0">
                <a:solidFill>
                  <a:srgbClr val="432B1B"/>
                </a:solidFill>
                <a:latin typeface="Avenir Book" panose="02000503020000020003" pitchFamily="2" charset="0"/>
                <a:ea typeface="Avenir Book" charset="0"/>
                <a:cs typeface="Avenir Book" charset="0"/>
              </a:rPr>
              <a:t>• Cold </a:t>
            </a: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War</a:t>
            </a:r>
          </a:p>
        </p:txBody>
      </p:sp>
      <p:sp>
        <p:nvSpPr>
          <p:cNvPr id="12" name="Freeform 11">
            <a:extLst>
              <a:ext uri="{FF2B5EF4-FFF2-40B4-BE49-F238E27FC236}">
                <a16:creationId xmlns:a16="http://schemas.microsoft.com/office/drawing/2014/main" id="{B98BB8A4-ADB9-8E48-8259-607330A3975E}"/>
              </a:ext>
            </a:extLst>
          </p:cNvPr>
          <p:cNvSpPr>
            <a:spLocks noChangeArrowheads="1"/>
          </p:cNvSpPr>
          <p:nvPr/>
        </p:nvSpPr>
        <p:spPr bwMode="auto">
          <a:xfrm>
            <a:off x="3659425" y="2603064"/>
            <a:ext cx="2094260" cy="550862"/>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lvl="0" defTabSz="1022350" fontAlgn="auto">
              <a:lnSpc>
                <a:spcPct val="90000"/>
              </a:lnSpc>
              <a:spcBef>
                <a:spcPts val="0"/>
              </a:spcBef>
              <a:spcAft>
                <a:spcPct val="35000"/>
              </a:spcAft>
              <a:defRPr/>
            </a:pPr>
            <a:r>
              <a:rPr lang="en-US" sz="2800" dirty="0">
                <a:solidFill>
                  <a:srgbClr val="432B1B"/>
                </a:solidFill>
                <a:latin typeface="Avenir Book" panose="02000503020000020003" pitchFamily="2" charset="0"/>
                <a:ea typeface="Avenir Book" charset="0"/>
                <a:cs typeface="Avenir Book" charset="0"/>
              </a:rPr>
              <a:t>• Gulf </a:t>
            </a: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War</a:t>
            </a:r>
          </a:p>
        </p:txBody>
      </p:sp>
      <p:sp>
        <p:nvSpPr>
          <p:cNvPr id="15" name="Freeform 14">
            <a:extLst>
              <a:ext uri="{FF2B5EF4-FFF2-40B4-BE49-F238E27FC236}">
                <a16:creationId xmlns:a16="http://schemas.microsoft.com/office/drawing/2014/main" id="{AC88A891-B48D-354F-91EB-C020ADF31C27}"/>
              </a:ext>
            </a:extLst>
          </p:cNvPr>
          <p:cNvSpPr>
            <a:spLocks noChangeArrowheads="1"/>
          </p:cNvSpPr>
          <p:nvPr/>
        </p:nvSpPr>
        <p:spPr bwMode="auto">
          <a:xfrm>
            <a:off x="235526" y="617702"/>
            <a:ext cx="8672945" cy="552450"/>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marL="0" marR="0" lvl="0" indent="0" algn="ctr" defTabSz="1022350" rtl="0" eaLnBrk="1" fontAlgn="auto" latinLnBrk="0" hangingPunct="1">
              <a:lnSpc>
                <a:spcPct val="90000"/>
              </a:lnSpc>
              <a:spcBef>
                <a:spcPts val="0"/>
              </a:spcBef>
              <a:spcAft>
                <a:spcPct val="3500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Major U.S. Wars Fought over Economic Systems</a:t>
            </a:r>
          </a:p>
        </p:txBody>
      </p:sp>
      <p:sp>
        <p:nvSpPr>
          <p:cNvPr id="17" name="Freeform 16">
            <a:extLst>
              <a:ext uri="{FF2B5EF4-FFF2-40B4-BE49-F238E27FC236}">
                <a16:creationId xmlns:a16="http://schemas.microsoft.com/office/drawing/2014/main" id="{68C3B3F3-AA3A-B849-B650-1767992FF17B}"/>
              </a:ext>
            </a:extLst>
          </p:cNvPr>
          <p:cNvSpPr>
            <a:spLocks noChangeArrowheads="1"/>
          </p:cNvSpPr>
          <p:nvPr/>
        </p:nvSpPr>
        <p:spPr bwMode="auto">
          <a:xfrm>
            <a:off x="6113938" y="2606054"/>
            <a:ext cx="2926541" cy="552450"/>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marL="15875" lvl="0" defTabSz="1022350" fontAlgn="auto">
              <a:lnSpc>
                <a:spcPct val="90000"/>
              </a:lnSpc>
              <a:spcBef>
                <a:spcPts val="0"/>
              </a:spcBef>
              <a:spcAft>
                <a:spcPts val="0"/>
              </a:spcAft>
              <a:defRPr/>
            </a:pPr>
            <a:r>
              <a:rPr lang="en-US" sz="2800" dirty="0">
                <a:solidFill>
                  <a:srgbClr val="432B1B"/>
                </a:solidFill>
                <a:latin typeface="Avenir Book" panose="02000503020000020003" pitchFamily="2" charset="0"/>
                <a:ea typeface="Avenir Book" charset="0"/>
                <a:cs typeface="Avenir Book" charset="0"/>
              </a:rPr>
              <a:t>• War </a:t>
            </a:r>
            <a:r>
              <a:rPr kumimoji="0" lang="en-US" sz="2800" u="none" strike="noStrike" kern="1200" cap="none" spc="0" normalizeH="0" baseline="0" noProof="0" dirty="0">
                <a:ln>
                  <a:noFill/>
                </a:ln>
                <a:solidFill>
                  <a:srgbClr val="432B1B"/>
                </a:solidFill>
                <a:effectLst/>
                <a:uLnTx/>
                <a:uFillTx/>
                <a:latin typeface="Avenir Book" panose="02000503020000020003" pitchFamily="2" charset="0"/>
                <a:ea typeface="Avenir Book" charset="0"/>
                <a:cs typeface="Avenir Book" charset="0"/>
              </a:rPr>
              <a:t>on Terror</a:t>
            </a:r>
          </a:p>
        </p:txBody>
      </p:sp>
      <p:sp>
        <p:nvSpPr>
          <p:cNvPr id="14" name="Rectangle 13">
            <a:extLst>
              <a:ext uri="{FF2B5EF4-FFF2-40B4-BE49-F238E27FC236}">
                <a16:creationId xmlns:a16="http://schemas.microsoft.com/office/drawing/2014/main" id="{7AA3533A-0EB8-4162-E9B9-E8A11DA5DD40}"/>
              </a:ext>
            </a:extLst>
          </p:cNvPr>
          <p:cNvSpPr/>
          <p:nvPr/>
        </p:nvSpPr>
        <p:spPr>
          <a:xfrm>
            <a:off x="6144533" y="659233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pic>
        <p:nvPicPr>
          <p:cNvPr id="2" name="Picture 1">
            <a:extLst>
              <a:ext uri="{FF2B5EF4-FFF2-40B4-BE49-F238E27FC236}">
                <a16:creationId xmlns:a16="http://schemas.microsoft.com/office/drawing/2014/main" id="{0F1471CD-49A1-4BC6-BBFD-7150DAF6BC6D}"/>
              </a:ext>
            </a:extLst>
          </p:cNvPr>
          <p:cNvPicPr>
            <a:picLocks noChangeAspect="1"/>
          </p:cNvPicPr>
          <p:nvPr/>
        </p:nvPicPr>
        <p:blipFill rotWithShape="1">
          <a:blip r:embed="rId3"/>
          <a:srcRect t="8268" b="10601"/>
          <a:stretch/>
        </p:blipFill>
        <p:spPr>
          <a:xfrm>
            <a:off x="0" y="3351738"/>
            <a:ext cx="9143999" cy="3216062"/>
          </a:xfrm>
          <a:prstGeom prst="rect">
            <a:avLst/>
          </a:prstGeom>
        </p:spPr>
      </p:pic>
      <p:sp>
        <p:nvSpPr>
          <p:cNvPr id="4" name="Rectangle 3">
            <a:extLst>
              <a:ext uri="{FF2B5EF4-FFF2-40B4-BE49-F238E27FC236}">
                <a16:creationId xmlns:a16="http://schemas.microsoft.com/office/drawing/2014/main" id="{7F3C938C-5FC1-BF22-8FAB-CE2C4FE1D257}"/>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3" name="Straight Connector 2">
            <a:extLst>
              <a:ext uri="{FF2B5EF4-FFF2-40B4-BE49-F238E27FC236}">
                <a16:creationId xmlns:a16="http://schemas.microsoft.com/office/drawing/2014/main" id="{7332BAF7-1D4E-1B56-9514-FF93E66DDDE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19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2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animBg="1"/>
      <p:bldP spid="12" grpId="0"/>
      <p:bldP spid="1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AA3533A-0EB8-4162-E9B9-E8A11DA5DD40}"/>
              </a:ext>
            </a:extLst>
          </p:cNvPr>
          <p:cNvSpPr/>
          <p:nvPr/>
        </p:nvSpPr>
        <p:spPr>
          <a:xfrm>
            <a:off x="6144533" y="659233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1B3EBA11-2578-CAD5-34DF-10C9AC17B23A}"/>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Choose Your Economic System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sp>
        <p:nvSpPr>
          <p:cNvPr id="3" name="TextBox 2">
            <a:extLst>
              <a:ext uri="{FF2B5EF4-FFF2-40B4-BE49-F238E27FC236}">
                <a16:creationId xmlns:a16="http://schemas.microsoft.com/office/drawing/2014/main" id="{93F0BBA7-0AA3-8D4C-57A9-DCD3461CF869}"/>
              </a:ext>
            </a:extLst>
          </p:cNvPr>
          <p:cNvSpPr txBox="1"/>
          <p:nvPr/>
        </p:nvSpPr>
        <p:spPr>
          <a:xfrm>
            <a:off x="98537" y="760876"/>
            <a:ext cx="4042187" cy="2677656"/>
          </a:xfrm>
          <a:prstGeom prst="rect">
            <a:avLst/>
          </a:prstGeom>
          <a:noFill/>
        </p:spPr>
        <p:txBody>
          <a:bodyPr wrap="square">
            <a:spAutoFit/>
          </a:bodyPr>
          <a:lstStyle/>
          <a:p>
            <a:r>
              <a:rPr lang="en-US" sz="2400" dirty="0">
                <a:effectLst/>
                <a:latin typeface="Avenir Book" panose="02000503020000020003" pitchFamily="2" charset="0"/>
              </a:rPr>
              <a:t>The VOTE Program is all about helping you</a:t>
            </a:r>
            <a:r>
              <a:rPr lang="en-US" sz="2400" dirty="0">
                <a:latin typeface="Avenir Book" panose="02000503020000020003" pitchFamily="2" charset="0"/>
              </a:rPr>
              <a:t> </a:t>
            </a:r>
            <a:r>
              <a:rPr lang="en-US" sz="2400" dirty="0">
                <a:effectLst/>
                <a:latin typeface="Avenir Book" panose="02000503020000020003" pitchFamily="2" charset="0"/>
              </a:rPr>
              <a:t>become engaged with the larger issues in the world around you. Only half of eligible voters</a:t>
            </a:r>
            <a:r>
              <a:rPr lang="en-US" sz="2400" dirty="0">
                <a:latin typeface="Avenir Book" panose="02000503020000020003" pitchFamily="2" charset="0"/>
              </a:rPr>
              <a:t> </a:t>
            </a:r>
            <a:r>
              <a:rPr lang="en-US" sz="2400" dirty="0">
                <a:effectLst/>
                <a:latin typeface="Avenir Book" panose="02000503020000020003" pitchFamily="2" charset="0"/>
              </a:rPr>
              <a:t>actually cast their ballots in recent years. </a:t>
            </a:r>
          </a:p>
        </p:txBody>
      </p:sp>
      <p:pic>
        <p:nvPicPr>
          <p:cNvPr id="4" name="Picture 3">
            <a:extLst>
              <a:ext uri="{FF2B5EF4-FFF2-40B4-BE49-F238E27FC236}">
                <a16:creationId xmlns:a16="http://schemas.microsoft.com/office/drawing/2014/main" id="{A72290F7-A6E6-A51F-61E4-11397682BCDF}"/>
              </a:ext>
            </a:extLst>
          </p:cNvPr>
          <p:cNvPicPr>
            <a:picLocks noChangeAspect="1"/>
          </p:cNvPicPr>
          <p:nvPr/>
        </p:nvPicPr>
        <p:blipFill>
          <a:blip r:embed="rId3"/>
          <a:stretch>
            <a:fillRect/>
          </a:stretch>
        </p:blipFill>
        <p:spPr>
          <a:xfrm>
            <a:off x="4140724" y="609221"/>
            <a:ext cx="4813360" cy="2669356"/>
          </a:xfrm>
          <a:prstGeom prst="rect">
            <a:avLst/>
          </a:prstGeom>
        </p:spPr>
      </p:pic>
      <p:sp>
        <p:nvSpPr>
          <p:cNvPr id="5" name="TextBox 4">
            <a:extLst>
              <a:ext uri="{FF2B5EF4-FFF2-40B4-BE49-F238E27FC236}">
                <a16:creationId xmlns:a16="http://schemas.microsoft.com/office/drawing/2014/main" id="{A15D11AC-4277-5EB7-F7D4-163D51C2AF6D}"/>
              </a:ext>
            </a:extLst>
          </p:cNvPr>
          <p:cNvSpPr txBox="1"/>
          <p:nvPr/>
        </p:nvSpPr>
        <p:spPr>
          <a:xfrm>
            <a:off x="529813" y="3729438"/>
            <a:ext cx="8084370" cy="2585323"/>
          </a:xfrm>
          <a:prstGeom prst="rect">
            <a:avLst/>
          </a:prstGeom>
          <a:noFill/>
        </p:spPr>
        <p:txBody>
          <a:bodyPr wrap="square">
            <a:spAutoFit/>
          </a:bodyPr>
          <a:lstStyle/>
          <a:p>
            <a:r>
              <a:rPr lang="en-US" sz="2400" dirty="0">
                <a:effectLst/>
                <a:latin typeface="Avenir Book" panose="02000503020000020003" pitchFamily="2" charset="0"/>
              </a:rPr>
              <a:t>This</a:t>
            </a:r>
            <a:r>
              <a:rPr lang="en-US" sz="2400" dirty="0">
                <a:latin typeface="Avenir Book" panose="02000503020000020003" pitchFamily="2" charset="0"/>
              </a:rPr>
              <a:t> </a:t>
            </a:r>
            <a:r>
              <a:rPr lang="en-US" sz="2400" dirty="0">
                <a:effectLst/>
                <a:latin typeface="Avenir Book" panose="02000503020000020003" pitchFamily="2" charset="0"/>
              </a:rPr>
              <a:t>is alarming if you care about the future of our</a:t>
            </a:r>
            <a:r>
              <a:rPr lang="en-US" sz="2400" dirty="0">
                <a:latin typeface="Avenir Book" panose="02000503020000020003" pitchFamily="2" charset="0"/>
              </a:rPr>
              <a:t> </a:t>
            </a:r>
            <a:r>
              <a:rPr lang="en-US" sz="2400" dirty="0">
                <a:effectLst/>
                <a:latin typeface="Avenir Book" panose="02000503020000020003" pitchFamily="2" charset="0"/>
              </a:rPr>
              <a:t>country, which has everything to do with your </a:t>
            </a:r>
            <a:r>
              <a:rPr lang="en-US" sz="2400" u="sng" dirty="0">
                <a:effectLst/>
                <a:latin typeface="Avenir Book" panose="02000503020000020003" pitchFamily="2" charset="0"/>
              </a:rPr>
              <a:t>personal</a:t>
            </a:r>
            <a:r>
              <a:rPr lang="en-US" sz="2400" dirty="0">
                <a:effectLst/>
                <a:latin typeface="Avenir Book" panose="02000503020000020003" pitchFamily="2" charset="0"/>
              </a:rPr>
              <a:t> future well-being. </a:t>
            </a:r>
          </a:p>
          <a:p>
            <a:endParaRPr lang="en-US" sz="2400" dirty="0">
              <a:latin typeface="Avenir Book" panose="02000503020000020003" pitchFamily="2" charset="0"/>
            </a:endParaRPr>
          </a:p>
          <a:p>
            <a:r>
              <a:rPr lang="en-US" sz="2400" dirty="0">
                <a:effectLst/>
                <a:latin typeface="Avenir Book" panose="02000503020000020003" pitchFamily="2" charset="0"/>
              </a:rPr>
              <a:t>The first step to becoming civically</a:t>
            </a:r>
            <a:r>
              <a:rPr lang="en-US" sz="2400" dirty="0">
                <a:latin typeface="Avenir Book" panose="02000503020000020003" pitchFamily="2" charset="0"/>
              </a:rPr>
              <a:t> </a:t>
            </a:r>
            <a:r>
              <a:rPr lang="en-US" sz="2400" dirty="0">
                <a:effectLst/>
                <a:latin typeface="Avenir Book" panose="02000503020000020003" pitchFamily="2" charset="0"/>
              </a:rPr>
              <a:t>engaged is very simply this: you have to care.</a:t>
            </a:r>
          </a:p>
          <a:p>
            <a:endParaRPr lang="en-US" dirty="0">
              <a:effectLst/>
              <a:latin typeface="Times"/>
            </a:endParaRPr>
          </a:p>
        </p:txBody>
      </p:sp>
      <p:cxnSp>
        <p:nvCxnSpPr>
          <p:cNvPr id="2" name="Straight Connector 1">
            <a:extLst>
              <a:ext uri="{FF2B5EF4-FFF2-40B4-BE49-F238E27FC236}">
                <a16:creationId xmlns:a16="http://schemas.microsoft.com/office/drawing/2014/main" id="{17C10956-7BFD-18DA-5878-C6DC14558CA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AA3533A-0EB8-4162-E9B9-E8A11DA5DD40}"/>
              </a:ext>
            </a:extLst>
          </p:cNvPr>
          <p:cNvSpPr/>
          <p:nvPr/>
        </p:nvSpPr>
        <p:spPr>
          <a:xfrm>
            <a:off x="6144533" y="6592333"/>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effectLst/>
              <a:uLnTx/>
              <a:uFillTx/>
              <a:latin typeface="Calibri" panose="020F0502020204030204"/>
              <a:ea typeface="ＭＳ Ｐゴシック" pitchFamily="-106" charset="-128"/>
              <a:cs typeface="+mn-cs"/>
            </a:endParaRPr>
          </a:p>
        </p:txBody>
      </p:sp>
      <p:sp>
        <p:nvSpPr>
          <p:cNvPr id="4" name="Rectangle 3">
            <a:extLst>
              <a:ext uri="{FF2B5EF4-FFF2-40B4-BE49-F238E27FC236}">
                <a16:creationId xmlns:a16="http://schemas.microsoft.com/office/drawing/2014/main" id="{7F3C938C-5FC1-BF22-8FAB-CE2C4FE1D257}"/>
              </a:ext>
            </a:extLst>
          </p:cNvPr>
          <p:cNvSpPr/>
          <p:nvPr/>
        </p:nvSpPr>
        <p:spPr>
          <a:xfrm>
            <a:off x="-2" y="-572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Next Great Economic Thinkers</a:t>
            </a:r>
          </a:p>
        </p:txBody>
      </p:sp>
      <p:sp>
        <p:nvSpPr>
          <p:cNvPr id="3" name="TextBox 2">
            <a:extLst>
              <a:ext uri="{FF2B5EF4-FFF2-40B4-BE49-F238E27FC236}">
                <a16:creationId xmlns:a16="http://schemas.microsoft.com/office/drawing/2014/main" id="{A2013D23-25BB-2587-3709-3B53712C8C31}"/>
              </a:ext>
            </a:extLst>
          </p:cNvPr>
          <p:cNvSpPr txBox="1"/>
          <p:nvPr/>
        </p:nvSpPr>
        <p:spPr>
          <a:xfrm>
            <a:off x="501443" y="828802"/>
            <a:ext cx="7359447" cy="1292662"/>
          </a:xfrm>
          <a:prstGeom prst="rect">
            <a:avLst/>
          </a:prstGeom>
          <a:noFill/>
        </p:spPr>
        <p:txBody>
          <a:bodyPr wrap="square" rtlCol="0">
            <a:spAutoFit/>
          </a:bodyPr>
          <a:lstStyle/>
          <a:p>
            <a:r>
              <a:rPr lang="en-US" sz="2600" dirty="0">
                <a:latin typeface="Avenir Book" panose="02000503020000020003" pitchFamily="2" charset="0"/>
              </a:rPr>
              <a:t>Your voice is unique. </a:t>
            </a:r>
          </a:p>
          <a:p>
            <a:r>
              <a:rPr lang="en-US" sz="2600" dirty="0">
                <a:latin typeface="Avenir Book" panose="02000503020000020003" pitchFamily="2" charset="0"/>
              </a:rPr>
              <a:t>Your voice is desperately needed. </a:t>
            </a:r>
          </a:p>
          <a:p>
            <a:r>
              <a:rPr lang="en-US" sz="2600" b="1" dirty="0">
                <a:solidFill>
                  <a:srgbClr val="EE7D31"/>
                </a:solidFill>
                <a:latin typeface="Avenir Black" panose="02000503020000020003" pitchFamily="2" charset="0"/>
              </a:rPr>
              <a:t>You</a:t>
            </a:r>
            <a:r>
              <a:rPr lang="en-US" sz="2600" dirty="0">
                <a:latin typeface="Avenir Book" panose="02000503020000020003" pitchFamily="2" charset="0"/>
              </a:rPr>
              <a:t> </a:t>
            </a:r>
            <a:r>
              <a:rPr lang="en-US" sz="2600" dirty="0">
                <a:solidFill>
                  <a:srgbClr val="000000"/>
                </a:solidFill>
                <a:latin typeface="Avenir Book" panose="02000503020000020003" pitchFamily="2" charset="0"/>
              </a:rPr>
              <a:t>could </a:t>
            </a:r>
            <a:r>
              <a:rPr lang="en-US" sz="2600" dirty="0">
                <a:latin typeface="Avenir Book" panose="02000503020000020003" pitchFamily="2" charset="0"/>
              </a:rPr>
              <a:t>be the next great economic thinker! </a:t>
            </a:r>
          </a:p>
        </p:txBody>
      </p:sp>
      <p:pic>
        <p:nvPicPr>
          <p:cNvPr id="5" name="Picture 4" descr="A light bulb with a lightbulb inside&#10;&#10;Description automatically generated">
            <a:extLst>
              <a:ext uri="{FF2B5EF4-FFF2-40B4-BE49-F238E27FC236}">
                <a16:creationId xmlns:a16="http://schemas.microsoft.com/office/drawing/2014/main" id="{6BC7E6B4-BB27-B4E8-54AC-8C4E059AE9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2830"/>
            <a:ext cx="8883346" cy="3547809"/>
          </a:xfrm>
          <a:prstGeom prst="rect">
            <a:avLst/>
          </a:prstGeom>
        </p:spPr>
      </p:pic>
      <p:cxnSp>
        <p:nvCxnSpPr>
          <p:cNvPr id="2" name="Straight Connector 1">
            <a:extLst>
              <a:ext uri="{FF2B5EF4-FFF2-40B4-BE49-F238E27FC236}">
                <a16:creationId xmlns:a16="http://schemas.microsoft.com/office/drawing/2014/main" id="{1248669E-F964-E092-4D03-2471BE711CF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756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1</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lang="en-US" sz="3200" dirty="0">
                <a:solidFill>
                  <a:srgbClr val="FFFFFF"/>
                </a:solidFill>
                <a:latin typeface="Avenir Book" panose="02000503020000020003" pitchFamily="2" charset="0"/>
                <a:ea typeface="Avenir Book" charset="0"/>
                <a:cs typeface="Avenir Book" charset="0"/>
              </a:rPr>
              <a:t>Test Yourself • </a:t>
            </a:r>
            <a:r>
              <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Key Terms • </a:t>
            </a:r>
            <a:r>
              <a:rPr lang="en-US" sz="3200" dirty="0">
                <a:solidFill>
                  <a:srgbClr val="FFFFFF"/>
                </a:solidFill>
                <a:latin typeface="Avenir Book" panose="02000503020000020003" pitchFamily="2" charset="0"/>
                <a:ea typeface="Avenir Book" charset="0"/>
                <a:cs typeface="Avenir Book" charset="0"/>
              </a:rPr>
              <a:t>Answer Key</a:t>
            </a:r>
            <a:endPar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47141</TotalTime>
  <Words>2164</Words>
  <Application>Microsoft Macintosh PowerPoint</Application>
  <PresentationFormat>On-screen Show (4:3)</PresentationFormat>
  <Paragraphs>383</Paragraphs>
  <Slides>40</Slides>
  <Notes>34</Notes>
  <HiddenSlides>0</HiddenSlides>
  <MMClips>5</MMClips>
  <ScaleCrop>false</ScaleCrop>
  <HeadingPairs>
    <vt:vector size="6" baseType="variant">
      <vt:variant>
        <vt:lpstr>Fonts Used</vt:lpstr>
      </vt:variant>
      <vt:variant>
        <vt:i4>13</vt:i4>
      </vt:variant>
      <vt:variant>
        <vt:lpstr>Theme</vt:lpstr>
      </vt:variant>
      <vt:variant>
        <vt:i4>9</vt:i4>
      </vt:variant>
      <vt:variant>
        <vt:lpstr>Slide Titles</vt:lpstr>
      </vt:variant>
      <vt:variant>
        <vt:i4>40</vt:i4>
      </vt:variant>
    </vt:vector>
  </HeadingPairs>
  <TitlesOfParts>
    <vt:vector size="62" baseType="lpstr">
      <vt:lpstr>ＭＳ Ｐゴシック</vt:lpstr>
      <vt:lpstr>American Typewriter</vt:lpstr>
      <vt:lpstr>Arial</vt:lpstr>
      <vt:lpstr>Avenir Black</vt:lpstr>
      <vt:lpstr>Avenir Book</vt:lpstr>
      <vt:lpstr>Ayuthaya</vt:lpstr>
      <vt:lpstr>Calibri</vt:lpstr>
      <vt:lpstr>Calibri Light</vt:lpstr>
      <vt:lpstr>Comic Sans MS</vt:lpstr>
      <vt:lpstr>Helvetica Neue</vt:lpstr>
      <vt:lpstr>Helvetica Neue Regular</vt:lpstr>
      <vt:lpstr>Times</vt:lpstr>
      <vt:lpstr>Wingdings</vt:lpstr>
      <vt:lpstr>1_Blank Presentation</vt:lpstr>
      <vt:lpstr>Office Theme</vt:lpstr>
      <vt:lpstr>2_Office Theme</vt:lpstr>
      <vt:lpstr>16_Office Theme</vt:lpstr>
      <vt:lpstr>1_Office Theme</vt:lpstr>
      <vt:lpstr>29_Blank Presentation</vt:lpstr>
      <vt:lpstr>19_Blank Presentation</vt:lpstr>
      <vt:lpstr>12_Blank Presentation</vt:lpstr>
      <vt:lpstr>2_Blank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1088</cp:revision>
  <cp:lastPrinted>2014-05-06T23:12:35Z</cp:lastPrinted>
  <dcterms:created xsi:type="dcterms:W3CDTF">2011-12-26T19:41:55Z</dcterms:created>
  <dcterms:modified xsi:type="dcterms:W3CDTF">2024-07-02T17:17:09Z</dcterms:modified>
  <cp:category/>
</cp:coreProperties>
</file>